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94" autoAdjust="0"/>
  </p:normalViewPr>
  <p:slideViewPr>
    <p:cSldViewPr snapToGrid="0">
      <p:cViewPr varScale="1">
        <p:scale>
          <a:sx n="36" d="100"/>
          <a:sy n="36" d="100"/>
        </p:scale>
        <p:origin x="10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520E-5F00-4068-979D-1D394F6029AE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0A62-F8D9-4F6E-A39B-0E3935BE54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3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3BD-A578-4C86-AD9C-6C5444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8C13-BDFE-44E4-A801-3B7D636F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B8D-A773-4496-A859-170E72D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96F-0776-4D87-9624-AB19C66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E3E-B570-4D48-9E92-7EDAD6CB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5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84AFF-05C2-4AB2-8F4C-C757AF9E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F57F-9926-4285-A026-7723B628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DB2-02ED-4A71-A77D-B7B0884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935A-E6BE-43A0-BA2E-8F12AE5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CF7-FDC3-4CEE-86F8-1428E25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1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74-B7D7-4E78-8C14-51E5D50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FBF-ED75-4196-8913-04D1BE84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799A-643F-4D32-9E96-48041488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3D6-DC0D-4C06-B83A-43B20D3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34D-F92B-40F4-88E9-004FE1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8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76C-243D-4B54-B47F-439E3A8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9AD-59C4-416D-A137-54650876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0455-87E8-42F5-9B97-A78F749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F222-E3FC-4032-ACBE-C8C40B6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FBC-092B-4E0D-A53A-118267E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BF2F-4D32-419B-82BA-2A51717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92B-A1B9-477B-B83B-C9225AC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7AC-98D3-4DC6-BAB3-FC8EA6D1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3C7-3E82-484F-BA58-29422B3F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5FBD-1E62-4DDC-9DF0-870D05B1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0704C-85AB-4AA6-B2D0-C14F992F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2864-391B-4C1E-A88F-D7488BC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42FB-3E66-4FDB-9312-075A0C1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ACE-87CD-49A6-8006-7DD7227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3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49A-511F-4AB9-BD0A-6B48F01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6C0B-8CF8-4A45-B9E1-E66C7EF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3D97-2FE0-435C-8B1C-C18B953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8F51-C619-4898-8698-4C9B700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7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FA0B-2422-4110-AE03-916A798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2D42-AE12-4DF9-8E0E-A535AEF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6208-FC54-4B24-9C51-84206A2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37C-CAA1-4E2E-8CDC-401A6E1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6DD-FAEA-4B83-A229-41AF0930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2458-88C6-4A54-A53B-2955B85B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A949-F127-436A-828A-AAFEE29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ED35-EB47-4B57-AD13-D6B3774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D14-53B9-4F1A-A53C-A5E8D04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5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700-A0CE-4465-89F5-BB16331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4703-64CB-421F-8A38-17DB250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E586-E8A7-4AA0-8C1E-DD57C6E2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9182-B1E7-4115-BC15-5130239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B84A-EEA7-4A2F-8E8F-BC3568C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AB7-81B6-4BE0-AEFA-514B27FC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>
                <a:solidFill>
                  <a:srgbClr val="FFFFFF"/>
                </a:solidFill>
              </a:rPr>
              <a:t>Measuring Complexity </a:t>
            </a:r>
            <a:endParaRPr lang="en-IE" sz="1700" dirty="0">
              <a:solidFill>
                <a:srgbClr val="FFFFFF"/>
              </a:solidFill>
            </a:endParaRP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24/01/22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3700"/>
              <a:t>Compute the sum of the first N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Two separate functions that solve the problem are given to the right: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Which solution is the best?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ECB43F2-0155-4D4A-B994-B666391B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80369"/>
            <a:ext cx="6019331" cy="36940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318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3700" dirty="0"/>
              <a:t>Example: experimental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Compare the performance of sumN1 and sumN2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D55481-AA9C-4EBE-BF71-CFF49F35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238559"/>
            <a:ext cx="6019331" cy="23776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379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3700" dirty="0"/>
              <a:t>Example: experimental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Compare the performance of sumN1 and sumN2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CEB6C4-74D8-4683-806D-B43BA287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125697"/>
            <a:ext cx="6019331" cy="26033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682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T</a:t>
            </a:r>
            <a:r>
              <a:rPr lang="en-IE"/>
              <a:t>angible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Repeat a string function:</a:t>
            </a:r>
          </a:p>
          <a:p>
            <a:pPr marL="457200" lvl="1" indent="0">
              <a:buNone/>
            </a:pPr>
            <a:r>
              <a:rPr lang="en-US" sz="2000" dirty="0"/>
              <a:t>Algorithm 1: repeat using string concatenation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F55571B-E189-4F7C-9C05-AAA200A67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358946"/>
            <a:ext cx="6019331" cy="21368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492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T</a:t>
            </a:r>
            <a:r>
              <a:rPr lang="en-IE"/>
              <a:t>angible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Repeat a string function:</a:t>
            </a:r>
          </a:p>
          <a:p>
            <a:pPr marL="457200" lvl="1" indent="0">
              <a:buNone/>
            </a:pPr>
            <a:r>
              <a:rPr lang="en-US" sz="2000" dirty="0"/>
              <a:t>Algorithm 2: repeat using StringBuilder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FE83D8-70AF-4588-9BA3-1C552963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509429"/>
            <a:ext cx="6019331" cy="1835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506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T</a:t>
            </a:r>
            <a:r>
              <a:rPr lang="en-IE" sz="3600"/>
              <a:t>angible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Repeat1 takes 3 days to compose 12.8 million characters and Repeat2 takes fraction of seconds.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As the value of n doubles, the time for repeat1 takes 4-fold, but only doubles for repeat2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571364-0A11-4F28-A1B8-6D2994139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2" y="2742397"/>
            <a:ext cx="4788131" cy="3291840"/>
          </a:xfrm>
          <a:prstGeom prst="rect">
            <a:avLst/>
          </a:prstGeom>
        </p:spPr>
      </p:pic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DC88B01-A639-40D6-BE35-FDCDB1824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2871144"/>
            <a:ext cx="4974336" cy="30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2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 of Experimental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Use benchmarking to compare different algorithms that solve the same problem:</a:t>
            </a:r>
          </a:p>
          <a:p>
            <a:pPr lvl="1" algn="just"/>
            <a:r>
              <a:rPr lang="en-US" sz="2800" dirty="0"/>
              <a:t>Experiment to compare two algorithms must be performed on the same hardware and software environments.</a:t>
            </a:r>
          </a:p>
          <a:p>
            <a:pPr lvl="1" algn="just"/>
            <a:r>
              <a:rPr lang="en-US" sz="2800" dirty="0"/>
              <a:t>Results are limited to a set of test inputs and used for benchmarking.</a:t>
            </a:r>
          </a:p>
          <a:p>
            <a:pPr lvl="1" algn="just"/>
            <a:r>
              <a:rPr lang="en-US" sz="2800" dirty="0"/>
              <a:t>Algorithms must be fully implemented.</a:t>
            </a:r>
          </a:p>
          <a:p>
            <a:pPr lvl="1" algn="just"/>
            <a:endParaRPr lang="en-US" sz="3200" dirty="0"/>
          </a:p>
          <a:p>
            <a:pPr algn="just"/>
            <a:r>
              <a:rPr lang="en-US" sz="3200" dirty="0"/>
              <a:t>So, 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175065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 of Experimental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Develop a mathematical approach to classifying algorithms based on performance. </a:t>
            </a:r>
          </a:p>
          <a:p>
            <a:pPr algn="just"/>
            <a:r>
              <a:rPr lang="en-US" sz="3200" dirty="0"/>
              <a:t>This approach should be:</a:t>
            </a:r>
          </a:p>
          <a:p>
            <a:pPr lvl="1" algn="just"/>
            <a:r>
              <a:rPr lang="en-US" sz="2800" dirty="0"/>
              <a:t>Independent of hardware and software environments.</a:t>
            </a:r>
          </a:p>
          <a:p>
            <a:pPr lvl="1" algn="just"/>
            <a:r>
              <a:rPr lang="en-US" sz="2800" dirty="0"/>
              <a:t>Performed at a high-level with implementation.</a:t>
            </a:r>
          </a:p>
          <a:p>
            <a:pPr lvl="1" algn="just"/>
            <a:r>
              <a:rPr lang="en-US" sz="2800" dirty="0"/>
              <a:t>Performance is computed for all possible inputs.</a:t>
            </a:r>
          </a:p>
        </p:txBody>
      </p:sp>
    </p:spTree>
    <p:extLst>
      <p:ext uri="{BB962C8B-B14F-4D97-AF65-F5344CB8AC3E}">
        <p14:creationId xmlns:p14="http://schemas.microsoft.com/office/powerpoint/2010/main" val="161750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Measuring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How do we measure the order of growth of an algorithm’s running time?</a:t>
            </a:r>
          </a:p>
          <a:p>
            <a:pPr algn="just"/>
            <a:r>
              <a:rPr lang="en-US" sz="3200" dirty="0"/>
              <a:t>Operations can be measured as a function of the input size.</a:t>
            </a:r>
          </a:p>
          <a:p>
            <a:pPr algn="just"/>
            <a:r>
              <a:rPr lang="en-US" sz="3200" dirty="0"/>
              <a:t>With each algorithm, a function </a:t>
            </a:r>
            <a:r>
              <a:rPr lang="en-US" sz="3200" b="1" dirty="0"/>
              <a:t>f(n) </a:t>
            </a:r>
            <a:r>
              <a:rPr lang="en-US" sz="3200" dirty="0"/>
              <a:t>is used to characterize the number of primitive operations that are performed as a function of the input size </a:t>
            </a:r>
            <a:r>
              <a:rPr lang="en-US" sz="3200" b="1" dirty="0"/>
              <a:t>n</a:t>
            </a:r>
            <a:r>
              <a:rPr lang="en-US" sz="3200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654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3700"/>
              <a:t>Average-Case, Worst-Case and Best-Case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900"/>
              <a:t>An algorithm may run faster on some inputs than it does on others of the same size (consider the sorting example).</a:t>
            </a:r>
          </a:p>
          <a:p>
            <a:endParaRPr lang="en-US" sz="1900"/>
          </a:p>
          <a:p>
            <a:r>
              <a:rPr lang="en-US" sz="1900"/>
              <a:t>How do we find the average running time of an algorithm?</a:t>
            </a:r>
          </a:p>
          <a:p>
            <a:pPr lvl="1"/>
            <a:r>
              <a:rPr lang="en-US" sz="1900"/>
              <a:t>Difficult to measure the </a:t>
            </a:r>
            <a:r>
              <a:rPr lang="en-US" sz="1900" b="1"/>
              <a:t>Average-case. </a:t>
            </a:r>
            <a:r>
              <a:rPr lang="en-US" sz="1900"/>
              <a:t>Why?</a:t>
            </a:r>
          </a:p>
          <a:p>
            <a:pPr lvl="1"/>
            <a:r>
              <a:rPr lang="en-US" sz="1900"/>
              <a:t>Typically the average-case is considered as bad as the worst-case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59D6E3-3E4C-4043-B2C1-96698822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29102"/>
            <a:ext cx="6019331" cy="35965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3663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Introduction to algorithms and their properties</a:t>
            </a:r>
          </a:p>
          <a:p>
            <a:pPr algn="just"/>
            <a:r>
              <a:rPr lang="en-US" sz="3000" dirty="0"/>
              <a:t>Measuring time complexity, asymptotic notations</a:t>
            </a: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3700"/>
              <a:t>Average-Case, Worst-Case and Best-Case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Autofit/>
          </a:bodyPr>
          <a:lstStyle/>
          <a:p>
            <a:r>
              <a:rPr lang="en-US" sz="2400" dirty="0"/>
              <a:t>Worst-Case analysis is much easier than average-case analysis:</a:t>
            </a:r>
          </a:p>
          <a:p>
            <a:pPr lvl="1"/>
            <a:r>
              <a:rPr lang="en-US" sz="2000" dirty="0"/>
              <a:t>We just need to identify the worst-case input/scenario</a:t>
            </a:r>
          </a:p>
          <a:p>
            <a:pPr lvl="1"/>
            <a:endParaRPr lang="en-US" sz="2000" dirty="0"/>
          </a:p>
          <a:p>
            <a:r>
              <a:rPr lang="en-US" sz="2400" dirty="0"/>
              <a:t>Identifying the worst-case leads to better algorithms.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59D6E3-3E4C-4043-B2C1-96698822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29102"/>
            <a:ext cx="6019331" cy="35965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3170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3700"/>
              <a:t>Average-Case, Worst-Case and Best-Case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Autofit/>
          </a:bodyPr>
          <a:lstStyle/>
          <a:p>
            <a:r>
              <a:rPr lang="en-US" sz="2400" b="1" dirty="0"/>
              <a:t>Best-Case</a:t>
            </a:r>
            <a:r>
              <a:rPr lang="en-US" sz="2400" dirty="0"/>
              <a:t> analysis is much easier like worst-case analysis:</a:t>
            </a:r>
          </a:p>
          <a:p>
            <a:pPr lvl="1"/>
            <a:r>
              <a:rPr lang="en-US" sz="2000" dirty="0"/>
              <a:t>We just need to identify the best-case input/scenario</a:t>
            </a:r>
          </a:p>
          <a:p>
            <a:pPr lvl="1"/>
            <a:endParaRPr lang="en-US" sz="2000" dirty="0"/>
          </a:p>
          <a:p>
            <a:r>
              <a:rPr lang="en-US" sz="2400" dirty="0"/>
              <a:t>Choice of algorithm rarely is based on best-case performance.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59D6E3-3E4C-4043-B2C1-96698822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29102"/>
            <a:ext cx="6019331" cy="35965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114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/>
              <a:t>Worst-Case and Best-Case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dirty="0"/>
              <a:t>Example –Linear search –find x (a number in an array)</a:t>
            </a:r>
          </a:p>
          <a:p>
            <a:endParaRPr lang="en-US" sz="2400" dirty="0"/>
          </a:p>
          <a:p>
            <a:r>
              <a:rPr lang="en-US" sz="2400" dirty="0"/>
              <a:t>Worst case: x not present (e.g., x=12)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320804-A41F-40E9-B6B8-1E1CA53B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276180"/>
            <a:ext cx="6019331" cy="23023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230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/>
              <a:t>Worst-Case and Best-Case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dirty="0"/>
              <a:t>Example –Linear search –find x (a number in an array)</a:t>
            </a:r>
          </a:p>
          <a:p>
            <a:endParaRPr lang="en-US" sz="2400" dirty="0"/>
          </a:p>
          <a:p>
            <a:r>
              <a:rPr lang="en-US" sz="2400" dirty="0"/>
              <a:t>Best case: x is the first element (e.g., x=3)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320804-A41F-40E9-B6B8-1E1CA53B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276180"/>
            <a:ext cx="6019331" cy="23023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6917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Mathematics -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analysis of algorithms requires an understanding of some  basic mathematics. Including indices, logarithms, and sequences.</a:t>
                </a:r>
              </a:p>
              <a:p>
                <a:pPr algn="just"/>
                <a:r>
                  <a:rPr lang="en-US" sz="3200" dirty="0"/>
                  <a:t>Knowledge of powers/indices is essential for an understanding of most algebraic processes.</a:t>
                </a:r>
              </a:p>
              <a:p>
                <a:pPr algn="just"/>
                <a:r>
                  <a:rPr lang="en-US" sz="3200" dirty="0"/>
                  <a:t>They can be thought of as a shorthand for multiplications of the same number.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For example: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×4=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333" t="-2414" r="-1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845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Mathematics -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Here are some basic rules for indices: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333" t="-241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95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Mathematics -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definition of the log of x to the base b is given as: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sz="3200" dirty="0"/>
                  <a:t>Read as: the log of x to the base b equals y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Which is equivalent to: b to the power of y equals 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333" t="-241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600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Mathematics -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example: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165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=2.2175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333" t="-241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Mathematics -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Basic rules of log:</a:t>
                </a:r>
              </a:p>
              <a:p>
                <a:pPr lvl="1" algn="just"/>
                <a:r>
                  <a:rPr lang="en-US" dirty="0">
                    <a:ea typeface="Cambria Math" panose="02040503050406030204" pitchFamily="18" charset="0"/>
                  </a:rPr>
                  <a:t>l</a:t>
                </a:r>
                <a:r>
                  <a:rPr lang="en-US" b="0" dirty="0">
                    <a:ea typeface="Cambria Math" panose="02040503050406030204" pitchFamily="18" charset="0"/>
                  </a:rPr>
                  <a:t>og(x*y) = log(x) + </a:t>
                </a:r>
                <a:r>
                  <a:rPr lang="en-US" dirty="0">
                    <a:ea typeface="Cambria Math" panose="02040503050406030204" pitchFamily="18" charset="0"/>
                  </a:rPr>
                  <a:t>log(y)</a:t>
                </a:r>
              </a:p>
              <a:p>
                <a:pPr lvl="1" algn="just"/>
                <a:r>
                  <a:rPr lang="en-US" dirty="0">
                    <a:ea typeface="Cambria Math" panose="02040503050406030204" pitchFamily="18" charset="0"/>
                  </a:rPr>
                  <a:t>l</a:t>
                </a:r>
                <a:r>
                  <a:rPr lang="en-US" b="0" dirty="0">
                    <a:ea typeface="Cambria Math" panose="02040503050406030204" pitchFamily="18" charset="0"/>
                  </a:rPr>
                  <a:t>og( x / y) = log(x) – log(y)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 algn="just"/>
                <a:endParaRPr lang="en-US" dirty="0">
                  <a:ea typeface="Cambria Math" panose="02040503050406030204" pitchFamily="18" charset="0"/>
                </a:endParaRPr>
              </a:p>
              <a:p>
                <a:pPr lvl="1" algn="just"/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dirty="0">
                    <a:ea typeface="Cambria Math" panose="02040503050406030204" pitchFamily="18" charset="0"/>
                  </a:rPr>
                  <a:t>It is also possible to change the base of logs using the law:</a:t>
                </a:r>
              </a:p>
              <a:p>
                <a:pPr algn="just"/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333" t="-241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67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Logs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Logs are relevant in computing because they are used in the analysis of algorithms, particularly for divide and conquer algorithms (binary search).</a:t>
                </a:r>
              </a:p>
              <a:p>
                <a:pPr algn="just"/>
                <a:r>
                  <a:rPr lang="en-US" sz="3200" b="0" dirty="0">
                    <a:ea typeface="Cambria Math" panose="02040503050406030204" pitchFamily="18" charset="0"/>
                  </a:rPr>
                  <a:t>The log function gr</a:t>
                </a:r>
                <a:r>
                  <a:rPr lang="en-US" sz="3200" dirty="0">
                    <a:ea typeface="Cambria Math" panose="02040503050406030204" pitchFamily="18" charset="0"/>
                  </a:rPr>
                  <a:t>ow slowly and as a result log scales are often used to compress large scale scientific data.</a:t>
                </a:r>
              </a:p>
              <a:p>
                <a:pPr algn="just"/>
                <a:r>
                  <a:rPr lang="en-US" sz="3200" b="0" dirty="0">
                    <a:ea typeface="Cambria Math" panose="02040503050406030204" pitchFamily="18" charset="0"/>
                  </a:rPr>
                  <a:t>For example, earthquakes of 7.0 is 1000 times greater than one of 4.0.</a:t>
                </a: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333" t="-2414" r="-1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1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Informally, an algorithm is any well-defined computational procedure that takes some value, or set of values, as input and produces some value, or set of values, as output.</a:t>
            </a:r>
          </a:p>
          <a:p>
            <a:pPr algn="just"/>
            <a:r>
              <a:rPr lang="en-US" sz="3000" dirty="0"/>
              <a:t>It is a set of unambiguous instructions that solve a problem in a finite amount of time. </a:t>
            </a:r>
          </a:p>
          <a:p>
            <a:pPr algn="just"/>
            <a:r>
              <a:rPr lang="en-US" sz="3000" dirty="0"/>
              <a:t>We can view an algorithm as a tool for solving a well-specified computational problem. </a:t>
            </a:r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Can anyone think of an example? </a:t>
            </a:r>
          </a:p>
        </p:txBody>
      </p:sp>
    </p:spTree>
    <p:extLst>
      <p:ext uri="{BB962C8B-B14F-4D97-AF65-F5344CB8AC3E}">
        <p14:creationId xmlns:p14="http://schemas.microsoft.com/office/powerpoint/2010/main" val="101144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Mathematics -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sequence is a list of things (often numbers) that are in order.</a:t>
            </a:r>
          </a:p>
          <a:p>
            <a:pPr algn="just"/>
            <a:r>
              <a:rPr lang="en-US" sz="3200" b="0" dirty="0">
                <a:ea typeface="Cambria Math" panose="02040503050406030204" pitchFamily="18" charset="0"/>
              </a:rPr>
              <a:t>For example: 1</a:t>
            </a:r>
            <a:r>
              <a:rPr lang="en-US" sz="3200" dirty="0">
                <a:ea typeface="Cambria Math" panose="02040503050406030204" pitchFamily="18" charset="0"/>
              </a:rPr>
              <a:t>, 4, 6, 8, …, n</a:t>
            </a:r>
          </a:p>
          <a:p>
            <a:pPr algn="just"/>
            <a:endParaRPr lang="en-US" sz="3200" b="0" dirty="0">
              <a:ea typeface="Cambria Math" panose="02040503050406030204" pitchFamily="18" charset="0"/>
            </a:endParaRPr>
          </a:p>
          <a:p>
            <a:pPr algn="just"/>
            <a:r>
              <a:rPr lang="en-US" sz="3200" dirty="0">
                <a:ea typeface="Cambria Math" panose="02040503050406030204" pitchFamily="18" charset="0"/>
              </a:rPr>
              <a:t>The sequence </a:t>
            </a:r>
            <a:r>
              <a:rPr lang="en-US" sz="3200" b="1" dirty="0">
                <a:ea typeface="Cambria Math" panose="02040503050406030204" pitchFamily="18" charset="0"/>
              </a:rPr>
              <a:t>1,3,5,6,…,n</a:t>
            </a:r>
            <a:r>
              <a:rPr lang="en-US" sz="3200" dirty="0">
                <a:ea typeface="Cambria Math" panose="02040503050406030204" pitchFamily="18" charset="0"/>
              </a:rPr>
              <a:t> is given by the rule </a:t>
            </a:r>
            <a:r>
              <a:rPr lang="en-US" sz="3200" b="1" dirty="0">
                <a:ea typeface="Cambria Math" panose="02040503050406030204" pitchFamily="18" charset="0"/>
              </a:rPr>
              <a:t>2*n-1, </a:t>
            </a:r>
            <a:r>
              <a:rPr lang="en-US" sz="3200" dirty="0">
                <a:ea typeface="Cambria Math" panose="02040503050406030204" pitchFamily="18" charset="0"/>
              </a:rPr>
              <a:t>where n is the term number.</a:t>
            </a:r>
            <a:endParaRPr lang="en-US" b="1" dirty="0">
              <a:ea typeface="Cambria Math" panose="02040503050406030204" pitchFamily="18" charset="0"/>
            </a:endParaRPr>
          </a:p>
          <a:p>
            <a:pPr algn="just"/>
            <a:endParaRPr lang="en-US" b="0" dirty="0">
              <a:ea typeface="Cambria Math" panose="02040503050406030204" pitchFamily="18" charset="0"/>
            </a:endParaRPr>
          </a:p>
          <a:p>
            <a:pPr algn="just"/>
            <a:endParaRPr lang="en-US" sz="2800" dirty="0">
              <a:ea typeface="Cambria Math" panose="02040503050406030204" pitchFamily="18" charset="0"/>
            </a:endParaRPr>
          </a:p>
          <a:p>
            <a:pPr algn="just"/>
            <a:endParaRPr lang="en-US" sz="2800" dirty="0">
              <a:ea typeface="Cambria Math" panose="020405030504060302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94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Mathematics -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A series is defined to be the sum of the terms in the sequence.</a:t>
                </a:r>
              </a:p>
              <a:p>
                <a:pPr algn="just"/>
                <a:r>
                  <a:rPr lang="en-US" sz="3200" dirty="0">
                    <a:ea typeface="Cambria Math" panose="02040503050406030204" pitchFamily="18" charset="0"/>
                  </a:rPr>
                  <a:t>The sequence </a:t>
                </a:r>
                <a:r>
                  <a:rPr lang="en-US" sz="3200" b="1" dirty="0">
                    <a:ea typeface="Cambria Math" panose="02040503050406030204" pitchFamily="18" charset="0"/>
                  </a:rPr>
                  <a:t>1,2,3,…,n </a:t>
                </a:r>
                <a:r>
                  <a:rPr lang="en-US" sz="3200" dirty="0">
                    <a:ea typeface="Cambria Math" panose="02040503050406030204" pitchFamily="18" charset="0"/>
                  </a:rPr>
                  <a:t>becomes the series </a:t>
                </a:r>
                <a:r>
                  <a:rPr lang="en-US" sz="3200" b="1" dirty="0">
                    <a:ea typeface="Cambria Math" panose="02040503050406030204" pitchFamily="18" charset="0"/>
                  </a:rPr>
                  <a:t>1+2+3+…+n </a:t>
                </a:r>
                <a:r>
                  <a:rPr lang="en-US" sz="3200" dirty="0">
                    <a:ea typeface="Cambria Math" panose="02040503050406030204" pitchFamily="18" charset="0"/>
                  </a:rPr>
                  <a:t>and the sum of the first n term is given by the equation:</a:t>
                </a:r>
              </a:p>
              <a:p>
                <a:pPr lvl="1" algn="just"/>
                <a:r>
                  <a:rPr lang="en-US" sz="2800" dirty="0">
                    <a:ea typeface="Cambria Math" panose="02040503050406030204" pitchFamily="18" charset="0"/>
                  </a:rPr>
                  <a:t>S(n) = n * (n-1)/2 </a:t>
                </a:r>
              </a:p>
              <a:p>
                <a:pPr lvl="1" algn="just"/>
                <a:endParaRPr lang="en-US" sz="2800" b="1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dirty="0">
                    <a:ea typeface="Cambria Math" panose="02040503050406030204" pitchFamily="18" charset="0"/>
                  </a:rPr>
                  <a:t>Using the Greek letter (sigma):</a:t>
                </a:r>
              </a:p>
              <a:p>
                <a:pPr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𝑡𝑒𝑟𝑚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just"/>
                <a:endParaRPr lang="en-US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dirty="0">
                    <a:ea typeface="Cambria Math" panose="02040503050406030204" pitchFamily="18" charset="0"/>
                  </a:rPr>
                  <a:t>Read as: the sum from I equals 1 to n of term.</a:t>
                </a:r>
              </a:p>
              <a:p>
                <a:pPr algn="just"/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333" t="-2414" r="-1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7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Mathematics -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Examples:</a:t>
                </a:r>
              </a:p>
              <a:p>
                <a:pPr algn="just"/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=1+2+3+…+9+10=55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1=1+1+1+…+1+1=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=1+2+3+…+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+1)/2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333" t="-241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46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E" dirty="0"/>
              <a:t>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endParaRPr lang="en-US" b="0" dirty="0">
              <a:ea typeface="Cambria Math" panose="02040503050406030204" pitchFamily="18" charset="0"/>
            </a:endParaRPr>
          </a:p>
          <a:p>
            <a:pPr algn="just"/>
            <a:endParaRPr lang="en-US" sz="2800" dirty="0">
              <a:ea typeface="Cambria Math" panose="02040503050406030204" pitchFamily="18" charset="0"/>
            </a:endParaRPr>
          </a:p>
          <a:p>
            <a:pPr algn="just"/>
            <a:endParaRPr lang="en-US" sz="2800" dirty="0">
              <a:ea typeface="Cambria Math" panose="020405030504060302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901A07-24E5-424C-B088-0154B4C895A2}"/>
              </a:ext>
            </a:extLst>
          </p:cNvPr>
          <p:cNvSpPr txBox="1">
            <a:spLocks/>
          </p:cNvSpPr>
          <p:nvPr/>
        </p:nvSpPr>
        <p:spPr>
          <a:xfrm>
            <a:off x="990600" y="1708484"/>
            <a:ext cx="10515600" cy="530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/>
              <a:t>Defining algorithms</a:t>
            </a:r>
          </a:p>
          <a:p>
            <a:pPr algn="just"/>
            <a:r>
              <a:rPr lang="en-US" sz="3200" dirty="0">
                <a:ea typeface="Cambria Math" panose="02040503050406030204" pitchFamily="18" charset="0"/>
              </a:rPr>
              <a:t>Measuring algorithm performance</a:t>
            </a:r>
          </a:p>
          <a:p>
            <a:pPr algn="just"/>
            <a:r>
              <a:rPr lang="en-US" sz="3200" dirty="0">
                <a:ea typeface="Cambria Math" panose="02040503050406030204" pitchFamily="18" charset="0"/>
              </a:rPr>
              <a:t>Best-case, worst-case, average-case</a:t>
            </a:r>
          </a:p>
          <a:p>
            <a:pPr algn="just"/>
            <a:r>
              <a:rPr lang="en-US" sz="3200" dirty="0">
                <a:ea typeface="Cambria Math" panose="02040503050406030204" pitchFamily="18" charset="0"/>
              </a:rPr>
              <a:t>Basic mathematics for measuring performance at </a:t>
            </a:r>
            <a:r>
              <a:rPr lang="en-US" sz="3200">
                <a:ea typeface="Cambria Math" panose="02040503050406030204" pitchFamily="18" charset="0"/>
              </a:rPr>
              <a:t>a high level</a:t>
            </a:r>
            <a:endParaRPr lang="en-US" sz="3200" dirty="0">
              <a:ea typeface="Cambria Math" panose="02040503050406030204" pitchFamily="18" charset="0"/>
            </a:endParaRPr>
          </a:p>
          <a:p>
            <a:pPr algn="just"/>
            <a:endParaRPr lang="en-US" dirty="0">
              <a:ea typeface="Cambria Math" panose="020405030504060302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ea typeface="Cambria Math" panose="02040503050406030204" pitchFamily="18" charset="0"/>
            </a:endParaRPr>
          </a:p>
          <a:p>
            <a:pPr algn="just"/>
            <a:endParaRPr lang="en-US" dirty="0">
              <a:ea typeface="Cambria Math" panose="02040503050406030204" pitchFamily="18" charset="0"/>
            </a:endParaRPr>
          </a:p>
          <a:p>
            <a:pPr algn="just"/>
            <a:endParaRPr lang="en-US" dirty="0">
              <a:ea typeface="Cambria Math" panose="020405030504060302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6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IE" sz="3500" dirty="0"/>
              <a:t>Data Structures and Algorithms in Java, 6th edition, Author: Michael T. Goodrich, Roberto </a:t>
            </a:r>
            <a:r>
              <a:rPr lang="en-IE" sz="3500" dirty="0" err="1"/>
              <a:t>Tamassia</a:t>
            </a:r>
            <a:r>
              <a:rPr lang="en-IE" sz="3500" dirty="0"/>
              <a:t>, Michael H. Goldwasser </a:t>
            </a:r>
          </a:p>
          <a:p>
            <a:pPr algn="just"/>
            <a:r>
              <a:rPr lang="en-IE" sz="3500" dirty="0"/>
              <a:t>Data Structures and Algorithms in Java, 2nd edition, Robert </a:t>
            </a:r>
            <a:r>
              <a:rPr lang="en-IE" sz="3500" dirty="0" err="1"/>
              <a:t>Lafore</a:t>
            </a:r>
            <a:endParaRPr lang="en-IE" sz="3500" dirty="0"/>
          </a:p>
          <a:p>
            <a:pPr algn="just"/>
            <a:r>
              <a:rPr lang="en-IE" sz="3500" dirty="0"/>
              <a:t>Introduction to Algorithms, 3rd edition, Thomas H. </a:t>
            </a:r>
            <a:r>
              <a:rPr lang="en-IE" sz="3500" dirty="0" err="1"/>
              <a:t>Cormen</a:t>
            </a:r>
            <a:r>
              <a:rPr lang="en-IE" sz="3500" dirty="0"/>
              <a:t> , Charles E. </a:t>
            </a:r>
            <a:r>
              <a:rPr lang="en-IE" sz="3500" dirty="0" err="1"/>
              <a:t>Leiserson</a:t>
            </a:r>
            <a:r>
              <a:rPr lang="en-IE" sz="3500" dirty="0"/>
              <a:t> , Ronald L. Rivest , Clifford Stein</a:t>
            </a:r>
            <a:endParaRPr lang="en-US" sz="3500" dirty="0"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b="0" dirty="0">
              <a:ea typeface="Cambria Math" panose="02040503050406030204" pitchFamily="18" charset="0"/>
            </a:endParaRPr>
          </a:p>
          <a:p>
            <a:pPr algn="just"/>
            <a:endParaRPr lang="en-US" sz="2800" dirty="0">
              <a:ea typeface="Cambria Math" panose="02040503050406030204" pitchFamily="18" charset="0"/>
            </a:endParaRPr>
          </a:p>
          <a:p>
            <a:pPr algn="just"/>
            <a:endParaRPr lang="en-US" sz="2800" dirty="0">
              <a:ea typeface="Cambria Math" panose="020405030504060302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9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Sorting algorithm:</a:t>
                </a:r>
              </a:p>
              <a:p>
                <a:pPr lvl="1" algn="just"/>
                <a:r>
                  <a:rPr lang="en-US" sz="2600" dirty="0"/>
                  <a:t>Input: a sequence of </a:t>
                </a:r>
                <a:r>
                  <a:rPr lang="en-US" sz="2600" b="1" dirty="0"/>
                  <a:t>n </a:t>
                </a:r>
                <a:r>
                  <a:rPr lang="en-US" sz="2600" dirty="0"/>
                  <a:t>numbers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600" dirty="0"/>
              </a:p>
              <a:p>
                <a:pPr lvl="1" algn="just"/>
                <a:r>
                  <a:rPr lang="en-US" sz="2600" dirty="0"/>
                  <a:t>Output: a permutation (reordering)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600" dirty="0"/>
                  <a:t> of the input sequence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pPr lvl="1" algn="just"/>
                <a:endParaRPr lang="en-US" sz="2600" dirty="0"/>
              </a:p>
              <a:p>
                <a:pPr lvl="1" algn="just"/>
                <a:endParaRPr lang="en-US" sz="2600" dirty="0"/>
              </a:p>
              <a:p>
                <a:pPr lvl="1" algn="just"/>
                <a:r>
                  <a:rPr lang="en-US" sz="2600" dirty="0"/>
                  <a:t>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3,5,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10,15,8,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sz="2600" dirty="0"/>
              </a:p>
              <a:p>
                <a:pPr lvl="1" algn="just"/>
                <a:r>
                  <a:rPr lang="en-US" sz="2600" dirty="0"/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1,3,5,8,10, 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d>
                  </m:oMath>
                </a14:m>
                <a:endParaRPr lang="en-US" sz="2600" dirty="0"/>
              </a:p>
              <a:p>
                <a:pPr lvl="1" algn="just"/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217" t="-2299" r="-98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00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ED10-C3BE-4F0D-B1AF-A048C3C9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B4A7-BB1D-4FFE-8828-FDA46E74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Well-known algorithms can be used on graphs:</a:t>
            </a:r>
          </a:p>
          <a:p>
            <a:pPr algn="just"/>
            <a:r>
              <a:rPr lang="en-US" dirty="0"/>
              <a:t>Shortest path algorithms for car navigation systems. </a:t>
            </a:r>
          </a:p>
          <a:p>
            <a:pPr algn="just"/>
            <a:r>
              <a:rPr lang="en-US" dirty="0"/>
              <a:t>Travelling salesman problem (TSP) to solve visiting multiple nodes in a graph over the shortest path. Planning Amazon truck delivery routes. </a:t>
            </a:r>
          </a:p>
          <a:p>
            <a:pPr algn="just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55266-A8D7-4387-828E-CC22946B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39" y="1825625"/>
            <a:ext cx="573542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9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8ED10-C3BE-4F0D-B1AF-A048C3C9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Algorithm: Efficiency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B4A7-BB1D-4FFE-8828-FDA46E74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are characteristics that are measured for algorithms.</a:t>
            </a:r>
          </a:p>
          <a:p>
            <a:pPr algn="just"/>
            <a:r>
              <a:rPr lang="en-US" dirty="0"/>
              <a:t>Algorithm efficiency is typically measured using:</a:t>
            </a:r>
          </a:p>
          <a:p>
            <a:pPr lvl="1" algn="just"/>
            <a:r>
              <a:rPr lang="en-US" dirty="0"/>
              <a:t>Space</a:t>
            </a:r>
          </a:p>
          <a:p>
            <a:pPr lvl="1" algn="just"/>
            <a:r>
              <a:rPr lang="en-US" dirty="0"/>
              <a:t>Time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compass&#10;&#10;Description automatically generated with medium confidence">
            <a:extLst>
              <a:ext uri="{FF2B5EF4-FFF2-40B4-BE49-F238E27FC236}">
                <a16:creationId xmlns:a16="http://schemas.microsoft.com/office/drawing/2014/main" id="{243E99D5-3038-44BF-80FF-F5BDB476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r="37597"/>
          <a:stretch/>
        </p:blipFill>
        <p:spPr>
          <a:xfrm>
            <a:off x="7965427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hard disc, electronics, drive&#10;&#10;Description automatically generated">
            <a:extLst>
              <a:ext uri="{FF2B5EF4-FFF2-40B4-BE49-F238E27FC236}">
                <a16:creationId xmlns:a16="http://schemas.microsoft.com/office/drawing/2014/main" id="{925532B7-800B-4532-B0BF-F4D771C9D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9" r="-2" b="970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58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500" dirty="0"/>
              <a:t>An algorithm is </a:t>
            </a:r>
            <a:r>
              <a:rPr lang="en-US" sz="3500" b="1" dirty="0"/>
              <a:t>correct </a:t>
            </a:r>
            <a:r>
              <a:rPr lang="en-US" sz="3500" dirty="0"/>
              <a:t>if, for every input instance, it halts with the correct input.</a:t>
            </a:r>
          </a:p>
          <a:p>
            <a:pPr algn="just"/>
            <a:r>
              <a:rPr lang="en-US" sz="3500" dirty="0"/>
              <a:t>An incorrect algorithm might not halt at all on some input instances or might halt on an incorrect answer.</a:t>
            </a:r>
          </a:p>
          <a:p>
            <a:pPr algn="just"/>
            <a:r>
              <a:rPr lang="en-US" sz="3500" dirty="0"/>
              <a:t>Recall: an algorithm is also known as a computer program.</a:t>
            </a:r>
          </a:p>
          <a:p>
            <a:pPr lvl="1"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3075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Algorithm: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Running time of an algorithm is the primary measure of </a:t>
            </a:r>
            <a:r>
              <a:rPr lang="en-US" sz="3000" b="1" dirty="0"/>
              <a:t>goodness.</a:t>
            </a:r>
          </a:p>
          <a:p>
            <a:pPr lvl="1" algn="just"/>
            <a:r>
              <a:rPr lang="en-US" sz="2500" dirty="0"/>
              <a:t>Computer solutions should run as fast as possible.</a:t>
            </a:r>
          </a:p>
          <a:p>
            <a:pPr lvl="1" algn="just"/>
            <a:endParaRPr lang="en-US" sz="3000" dirty="0"/>
          </a:p>
          <a:p>
            <a:pPr algn="just"/>
            <a:r>
              <a:rPr lang="en-US" sz="3000" dirty="0"/>
              <a:t>Running time of algorithms may be affected due to varying:</a:t>
            </a:r>
          </a:p>
          <a:p>
            <a:pPr lvl="1" algn="just"/>
            <a:r>
              <a:rPr lang="en-US" sz="2500" dirty="0"/>
              <a:t>Data input size</a:t>
            </a:r>
          </a:p>
          <a:p>
            <a:pPr lvl="1" algn="just"/>
            <a:r>
              <a:rPr lang="en-US" sz="2500" dirty="0"/>
              <a:t>Hardware environment</a:t>
            </a:r>
          </a:p>
          <a:p>
            <a:pPr lvl="2" algn="just"/>
            <a:r>
              <a:rPr lang="en-US" sz="2500" dirty="0"/>
              <a:t>Processor, memory, disk etc.</a:t>
            </a:r>
          </a:p>
          <a:p>
            <a:pPr lvl="1" algn="just"/>
            <a:r>
              <a:rPr lang="en-US" sz="2500" dirty="0"/>
              <a:t>Software environment</a:t>
            </a:r>
          </a:p>
          <a:p>
            <a:pPr lvl="2" algn="just"/>
            <a:r>
              <a:rPr lang="en-US" sz="2500" dirty="0"/>
              <a:t>Operating system, programming language</a:t>
            </a:r>
          </a:p>
          <a:p>
            <a:pPr lvl="1"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0666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3000" dirty="0"/>
                  <a:t>One way to measure efficiency is to implement it and experiment on how much time it takes.</a:t>
                </a:r>
              </a:p>
              <a:p>
                <a:pPr algn="just"/>
                <a:endParaRPr lang="en-US" sz="3000" dirty="0"/>
              </a:p>
              <a:p>
                <a:pPr algn="just"/>
                <a:r>
                  <a:rPr lang="en-US" sz="3000" dirty="0"/>
                  <a:t>Tracking the time may include:</a:t>
                </a:r>
              </a:p>
              <a:p>
                <a:pPr lvl="1" algn="just"/>
                <a:r>
                  <a:rPr lang="en-US" sz="2100" dirty="0"/>
                  <a:t>Tracking starting time and the end time of an algorithm and calculating the elapsed time. This can be done in java with:</a:t>
                </a:r>
              </a:p>
              <a:p>
                <a:pPr lvl="1" algn="just"/>
                <a:endParaRPr lang="en-US" sz="2100" dirty="0"/>
              </a:p>
              <a:p>
                <a:pPr marL="457200" lvl="1" indent="0" algn="just">
                  <a:buNone/>
                </a:pPr>
                <a:r>
                  <a:rPr lang="en-US" sz="2100" dirty="0" err="1"/>
                  <a:t>System.currentTimeMillis</a:t>
                </a:r>
                <a:r>
                  <a:rPr lang="en-US" sz="2100" dirty="0"/>
                  <a:t>(); // measured in milliseconds.</a:t>
                </a:r>
              </a:p>
              <a:p>
                <a:pPr marL="457200" lvl="1" indent="0" algn="just">
                  <a:buNone/>
                </a:pPr>
                <a:r>
                  <a:rPr lang="en-US" sz="2100" dirty="0"/>
                  <a:t>			            // 1 second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100" dirty="0"/>
                  <a:t> or 1000 milliseconds </a:t>
                </a:r>
              </a:p>
              <a:p>
                <a:pPr marL="457200" lvl="1" indent="0" algn="just">
                  <a:buNone/>
                </a:pPr>
                <a:endParaRPr lang="en-US" sz="2100" dirty="0"/>
              </a:p>
              <a:p>
                <a:pPr marL="457200" lvl="1" indent="0" algn="just">
                  <a:buNone/>
                </a:pPr>
                <a:r>
                  <a:rPr lang="en-US" sz="2100" dirty="0"/>
                  <a:t>Or</a:t>
                </a:r>
              </a:p>
              <a:p>
                <a:pPr marL="457200" lvl="1" indent="0" algn="just">
                  <a:buNone/>
                </a:pPr>
                <a:endParaRPr lang="en-US" sz="2100" dirty="0"/>
              </a:p>
              <a:p>
                <a:pPr marL="457200" lvl="1" indent="0" algn="just">
                  <a:buNone/>
                </a:pPr>
                <a:r>
                  <a:rPr lang="en-US" sz="2100" dirty="0" err="1"/>
                  <a:t>System.nanoTime</a:t>
                </a:r>
                <a:r>
                  <a:rPr lang="en-US" sz="2100" dirty="0"/>
                  <a:t>(); // measured in nano seconds.</a:t>
                </a:r>
              </a:p>
              <a:p>
                <a:pPr marL="457200" lvl="1" indent="0" algn="just">
                  <a:buNone/>
                </a:pPr>
                <a:r>
                  <a:rPr lang="en-US" sz="2100" dirty="0"/>
                  <a:t>                                    // 1 second = 1 second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2100" dirty="0"/>
                  <a:t> nano seconds</a:t>
                </a:r>
              </a:p>
              <a:p>
                <a:pPr lvl="1" algn="just"/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217" t="-298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32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1407</Words>
  <Application>Microsoft Office PowerPoint</Application>
  <PresentationFormat>Widescreen</PresentationFormat>
  <Paragraphs>214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Segoe UI</vt:lpstr>
      <vt:lpstr>Office Theme</vt:lpstr>
      <vt:lpstr>Algorithms and Advanced Programming</vt:lpstr>
      <vt:lpstr>What we’ll cover today</vt:lpstr>
      <vt:lpstr>What is an algorithm?</vt:lpstr>
      <vt:lpstr>Example:</vt:lpstr>
      <vt:lpstr>Example Problems</vt:lpstr>
      <vt:lpstr>Algorithm: Efficiency</vt:lpstr>
      <vt:lpstr>Algorithm: Correctness</vt:lpstr>
      <vt:lpstr>Algorithm: Goodness</vt:lpstr>
      <vt:lpstr>Experimental Analysis</vt:lpstr>
      <vt:lpstr>Compute the sum of the first N natural numbers</vt:lpstr>
      <vt:lpstr>Example: experimental studies</vt:lpstr>
      <vt:lpstr>Example: experimental studies</vt:lpstr>
      <vt:lpstr>Tangible Example</vt:lpstr>
      <vt:lpstr>Tangible Example</vt:lpstr>
      <vt:lpstr>Tangible Example</vt:lpstr>
      <vt:lpstr>Challenges of Experimental Analysis</vt:lpstr>
      <vt:lpstr>Challenges of Experimental Analysis</vt:lpstr>
      <vt:lpstr>Measuring Operations</vt:lpstr>
      <vt:lpstr>Average-Case, Worst-Case and Best-Case</vt:lpstr>
      <vt:lpstr>Average-Case, Worst-Case and Best-Case</vt:lpstr>
      <vt:lpstr>Average-Case, Worst-Case and Best-Case</vt:lpstr>
      <vt:lpstr>Worst-Case and Best-Case</vt:lpstr>
      <vt:lpstr>Worst-Case and Best-Case</vt:lpstr>
      <vt:lpstr>Basic Mathematics - Indices</vt:lpstr>
      <vt:lpstr>Basic Mathematics - Indices</vt:lpstr>
      <vt:lpstr>Basic Mathematics - Log</vt:lpstr>
      <vt:lpstr>Basic Mathematics - Log</vt:lpstr>
      <vt:lpstr>Basic Mathematics - Log</vt:lpstr>
      <vt:lpstr>Logs and Analysis of Algorithms</vt:lpstr>
      <vt:lpstr>Basic Mathematics - Sequence</vt:lpstr>
      <vt:lpstr>Basic Mathematics - Series</vt:lpstr>
      <vt:lpstr>Basic Mathematics - Series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Module that you would like to Teach</dc:title>
  <dc:creator>William Clifford</dc:creator>
  <cp:lastModifiedBy>William Clifford</cp:lastModifiedBy>
  <cp:revision>29</cp:revision>
  <dcterms:created xsi:type="dcterms:W3CDTF">2021-06-19T18:27:58Z</dcterms:created>
  <dcterms:modified xsi:type="dcterms:W3CDTF">2022-01-24T12:27:25Z</dcterms:modified>
</cp:coreProperties>
</file>