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83" r:id="rId2"/>
  </p:sldMasterIdLst>
  <p:sldIdLst>
    <p:sldId id="272" r:id="rId3"/>
    <p:sldId id="277" r:id="rId4"/>
    <p:sldId id="273" r:id="rId5"/>
    <p:sldId id="283" r:id="rId6"/>
    <p:sldId id="269" r:id="rId7"/>
    <p:sldId id="258" r:id="rId8"/>
    <p:sldId id="302" r:id="rId9"/>
    <p:sldId id="259" r:id="rId10"/>
    <p:sldId id="287" r:id="rId11"/>
    <p:sldId id="282" r:id="rId12"/>
    <p:sldId id="260" r:id="rId13"/>
    <p:sldId id="288" r:id="rId14"/>
    <p:sldId id="281" r:id="rId15"/>
    <p:sldId id="261" r:id="rId16"/>
    <p:sldId id="289" r:id="rId17"/>
    <p:sldId id="262" r:id="rId18"/>
    <p:sldId id="300" r:id="rId19"/>
    <p:sldId id="290" r:id="rId20"/>
    <p:sldId id="267" r:id="rId21"/>
    <p:sldId id="291" r:id="rId22"/>
    <p:sldId id="263" r:id="rId23"/>
    <p:sldId id="292" r:id="rId24"/>
    <p:sldId id="264" r:id="rId25"/>
    <p:sldId id="293" r:id="rId26"/>
    <p:sldId id="286" r:id="rId27"/>
    <p:sldId id="265" r:id="rId28"/>
    <p:sldId id="294" r:id="rId29"/>
    <p:sldId id="297" r:id="rId30"/>
    <p:sldId id="298" r:id="rId31"/>
    <p:sldId id="284" r:id="rId32"/>
    <p:sldId id="285" r:id="rId33"/>
    <p:sldId id="299" r:id="rId34"/>
    <p:sldId id="296" r:id="rId35"/>
    <p:sldId id="26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65" autoAdjust="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2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2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xilinx.com/t5/Synthesis/multiple-drivers-error/td-p/310993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mp\Deep\Semester 3\CO\MIPS\Chipset-Int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6603" y="-586854"/>
            <a:ext cx="12775772" cy="7983941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55080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380672"/>
            <a:ext cx="3330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Group 6</a:t>
            </a:r>
          </a:p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Maunil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Vyas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1401007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Deep C. Patel – 1401010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Shreyas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Patel – 1401025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06399"/>
            <a:ext cx="10972800" cy="858126"/>
          </a:xfrm>
        </p:spPr>
        <p:txBody>
          <a:bodyPr/>
          <a:lstStyle/>
          <a:p>
            <a:r>
              <a:rPr lang="en-US" b="1" u="sng" dirty="0" smtClean="0"/>
              <a:t>Decode Block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1" y="1472141"/>
            <a:ext cx="7074501" cy="518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5" y="1064525"/>
            <a:ext cx="115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</a:t>
            </a:r>
            <a:r>
              <a:rPr lang="en-US" b="1" u="sng" dirty="0" smtClean="0"/>
              <a:t>Objective</a:t>
            </a:r>
            <a:r>
              <a:rPr lang="en-US" dirty="0" smtClean="0"/>
              <a:t> :- Decode instructions and give input A and B to Execution Block, such that no data hazard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023" y="179534"/>
            <a:ext cx="9337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dirty="0" smtClean="0"/>
              <a:t>					</a:t>
            </a:r>
            <a:r>
              <a:rPr lang="en-IN" dirty="0"/>
              <a:t>	</a:t>
            </a:r>
            <a:r>
              <a:rPr lang="en-IN" sz="3200" b="1" u="sng" dirty="0" smtClean="0"/>
              <a:t>Decode Block(contd.)</a:t>
            </a:r>
            <a:endParaRPr lang="en-IN" sz="3200" b="1" u="sng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054491"/>
              </p:ext>
            </p:extLst>
          </p:nvPr>
        </p:nvGraphicFramePr>
        <p:xfrm>
          <a:off x="-1" y="777926"/>
          <a:ext cx="6646460" cy="600658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104798"/>
                <a:gridCol w="1104798"/>
                <a:gridCol w="2218432"/>
                <a:gridCol w="2218432"/>
              </a:tblGrid>
              <a:tr h="769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Signals to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Reg</a:t>
                      </a:r>
                      <a:r>
                        <a:rPr lang="en-US" sz="1400" dirty="0">
                          <a:effectLst/>
                        </a:rPr>
                        <a:t> Bank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variable  Name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Bits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Explanation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9261">
                <a:tc row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[19:0]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Instruction for Program Memory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RW_dm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[4:0]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 for RW (write)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ans_ex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Answer execute (from ALU)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2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mux_ans_dm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to be written at address given by RW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8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ans_wb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(answer) for write back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Immediate number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mux_sel_a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Mux for selection of 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mux_sel_b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Mux for selection of 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imm_sel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Immediate number select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Clock for read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5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Clock for write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25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to be read from the address RA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2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to be read from the address RB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589192"/>
              </p:ext>
            </p:extLst>
          </p:nvPr>
        </p:nvGraphicFramePr>
        <p:xfrm>
          <a:off x="6769290" y="2110020"/>
          <a:ext cx="5422710" cy="22433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13745"/>
                <a:gridCol w="1113523"/>
                <a:gridCol w="804221"/>
                <a:gridCol w="1214055"/>
                <a:gridCol w="892460"/>
                <a:gridCol w="684706"/>
              </a:tblGrid>
              <a:tr h="539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mux_sel_a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mux_sel_b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Imm_sel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Reg_B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temp_B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ans_ex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ans_ex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mux_ans_dm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mux_ans_dm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9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ans_wb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ans_wb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808631" y="1616418"/>
            <a:ext cx="53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 Signals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88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Decode Block-Clock Diagram</a:t>
            </a:r>
            <a:endParaRPr lang="en-US" b="1" u="sng" dirty="0"/>
          </a:p>
        </p:txBody>
      </p:sp>
      <p:pic>
        <p:nvPicPr>
          <p:cNvPr id="2050" name="Picture 2" descr="C:\Users\cmp\Deep\Semester 3\CO\MIPS\Register_Ban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9700" y="1173163"/>
            <a:ext cx="11899900" cy="5405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6" y="1253537"/>
            <a:ext cx="8611734" cy="5604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701" y="90152"/>
            <a:ext cx="1169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IN" sz="2800" b="1" u="sng" dirty="0" smtClean="0"/>
              <a:t>Execution Block  </a:t>
            </a:r>
            <a:endParaRPr lang="en-IN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87103" y="542259"/>
            <a:ext cx="1109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400" dirty="0" smtClean="0"/>
              <a:t>               </a:t>
            </a:r>
            <a:r>
              <a:rPr lang="en-IN" sz="2400" b="1" u="sng" dirty="0" smtClean="0"/>
              <a:t>Objective</a:t>
            </a:r>
            <a:r>
              <a:rPr lang="en-IN" sz="2400" dirty="0" smtClean="0"/>
              <a:t>:- Performs all Arithmetical and Logical operations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736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01" y="90152"/>
            <a:ext cx="1169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IN" sz="2800" b="1" u="sng" dirty="0" smtClean="0"/>
              <a:t>Execution Block(contd.)  </a:t>
            </a:r>
            <a:endParaRPr lang="en-IN" sz="28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5938248"/>
              </p:ext>
            </p:extLst>
          </p:nvPr>
        </p:nvGraphicFramePr>
        <p:xfrm>
          <a:off x="1050879" y="1026676"/>
          <a:ext cx="9303734" cy="551616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46498"/>
                <a:gridCol w="1929486"/>
                <a:gridCol w="2722381"/>
                <a:gridCol w="3105369"/>
              </a:tblGrid>
              <a:tr h="479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Signals to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JC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 variable 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Bits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Explanation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0928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[7:0</a:t>
                      </a:r>
                      <a:r>
                        <a:rPr lang="en-US" sz="1400" dirty="0">
                          <a:effectLst/>
                        </a:rPr>
                        <a:t>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Alu</a:t>
                      </a:r>
                      <a:r>
                        <a:rPr lang="en-US" sz="1400" baseline="0" dirty="0" smtClean="0">
                          <a:effectLst/>
                        </a:rPr>
                        <a:t> Input 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09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Alu</a:t>
                      </a:r>
                      <a:r>
                        <a:rPr lang="en-US" sz="1400" baseline="0" dirty="0" smtClean="0">
                          <a:effectLst/>
                        </a:rPr>
                        <a:t> input 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18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data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</a:rPr>
                        <a:t>_in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[7:0]</a:t>
                      </a: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Data From External  Port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09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Op_ex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                 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smtClean="0"/>
                        <a:t>[4:0]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Opcode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09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Clk3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Clock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7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</a:t>
                      </a:r>
                      <a:r>
                        <a:rPr lang="en-IN" sz="1400" dirty="0" smtClean="0"/>
                        <a:t>     </a:t>
                      </a:r>
                      <a:r>
                        <a:rPr lang="en-IN" sz="1400" dirty="0" err="1" smtClean="0"/>
                        <a:t>Mem_en_dec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                    1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Memory Enable</a:t>
                      </a:r>
                      <a:r>
                        <a:rPr lang="en-IN" sz="1400" baseline="0" dirty="0" smtClean="0"/>
                        <a:t> signal form decode block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189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</a:t>
                      </a:r>
                      <a:r>
                        <a:rPr lang="en-IN" sz="1400" dirty="0" smtClean="0"/>
                        <a:t>      </a:t>
                      </a:r>
                      <a:r>
                        <a:rPr lang="en-IN" sz="1400" dirty="0" err="1" smtClean="0"/>
                        <a:t>Rw_dec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                  [4:0]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Write Register address 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036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Mem_rw_dec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Memory</a:t>
                      </a:r>
                      <a:r>
                        <a:rPr lang="en-US" sz="1400" baseline="0" dirty="0" smtClean="0">
                          <a:effectLst/>
                        </a:rPr>
                        <a:t> Read/Write Signal form decode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6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Mem_mux_sel_dec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Memory</a:t>
                      </a:r>
                      <a:r>
                        <a:rPr lang="en-US" sz="1400" baseline="0" dirty="0" smtClean="0">
                          <a:effectLst/>
                        </a:rPr>
                        <a:t> Mux Selection form Decode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0928">
                <a:tc row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Flag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[4:0</a:t>
                      </a:r>
                      <a:r>
                        <a:rPr lang="en-US" sz="1400" dirty="0">
                          <a:effectLst/>
                        </a:rPr>
                        <a:t>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Flag</a:t>
                      </a:r>
                      <a:r>
                        <a:rPr lang="en-IN" sz="1400" baseline="0" dirty="0" smtClean="0">
                          <a:effectLst/>
                        </a:rPr>
                        <a:t> Signals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8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Data_Out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Data</a:t>
                      </a:r>
                      <a:r>
                        <a:rPr lang="en-IN" sz="1400" baseline="0" dirty="0" smtClean="0">
                          <a:effectLst/>
                        </a:rPr>
                        <a:t> to External Output port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9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B_bypass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259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B_Bypass</a:t>
                      </a:r>
                      <a:r>
                        <a:rPr lang="en-IN" sz="1400" baseline="0" dirty="0" smtClean="0">
                          <a:effectLst/>
                        </a:rPr>
                        <a:t> = B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5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Mem_en_ex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234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IN" sz="1400" dirty="0" err="1" smtClean="0"/>
                        <a:t>Mem_en_ex</a:t>
                      </a:r>
                      <a:r>
                        <a:rPr lang="en-IN" sz="1400" dirty="0" smtClean="0"/>
                        <a:t>  = </a:t>
                      </a:r>
                      <a:r>
                        <a:rPr lang="en-IN" sz="1400" dirty="0" err="1" smtClean="0"/>
                        <a:t>Mem_en_dec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</a:tr>
              <a:tr h="1050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Mem_rw_ex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467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IN" sz="1400" dirty="0" err="1" smtClean="0"/>
                        <a:t>Mem_rw_ex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baseline="0" dirty="0" err="1" smtClean="0"/>
                        <a:t>Mem_rw_dec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</a:tr>
              <a:tr h="841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Mem_mux_sel_ex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84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Mem_mux_sel_ex</a:t>
                      </a:r>
                      <a:r>
                        <a:rPr lang="en-IN" sz="1400" dirty="0" smtClean="0"/>
                        <a:t>=</a:t>
                      </a:r>
                      <a:r>
                        <a:rPr lang="en-IN" sz="1400" dirty="0" err="1" smtClean="0"/>
                        <a:t>Mem_mux_sel_dec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 dirty="0" smtClean="0"/>
                        <a:t>                        </a:t>
                      </a:r>
                      <a:r>
                        <a:rPr lang="en-IN" sz="1400" dirty="0" smtClean="0"/>
                        <a:t>    </a:t>
                      </a:r>
                      <a:r>
                        <a:rPr lang="en-IN" sz="1400" dirty="0" smtClean="0"/>
                        <a:t>[4:0]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IN" sz="1400" dirty="0" err="1" smtClean="0"/>
                        <a:t>Rw_ex</a:t>
                      </a:r>
                      <a:r>
                        <a:rPr lang="en-IN" sz="1400" dirty="0" smtClean="0"/>
                        <a:t>=</a:t>
                      </a:r>
                      <a:r>
                        <a:rPr lang="en-IN" sz="1400" dirty="0" err="1" smtClean="0"/>
                        <a:t>Rw_dec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</a:tr>
              <a:tr h="2189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 </a:t>
                      </a:r>
                      <a:r>
                        <a:rPr lang="en-IN" sz="1400" dirty="0" err="1" smtClean="0"/>
                        <a:t>Rw_ex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50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Execution Block-Clock Diagram</a:t>
            </a:r>
            <a:endParaRPr lang="en-US" b="1" u="sng" dirty="0"/>
          </a:p>
        </p:txBody>
      </p:sp>
      <p:pic>
        <p:nvPicPr>
          <p:cNvPr id="3074" name="Picture 2" descr="C:\Users\cmp\Deep\Semester 3\CO\MIPS\Execu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660" y="1323833"/>
            <a:ext cx="11696131" cy="5322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825" y="244216"/>
            <a:ext cx="10314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</a:t>
            </a:r>
            <a:r>
              <a:rPr lang="en-IN" sz="3600" b="1" u="sng" dirty="0" smtClean="0"/>
              <a:t>Data Memory Block</a:t>
            </a:r>
            <a:endParaRPr lang="en-IN" sz="36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1547612"/>
            <a:ext cx="8293099" cy="4930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854" y="900556"/>
            <a:ext cx="991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dirty="0" smtClean="0"/>
              <a:t>				</a:t>
            </a:r>
            <a:r>
              <a:rPr lang="en-IN" b="1" u="sng" dirty="0" smtClean="0"/>
              <a:t>Objective</a:t>
            </a:r>
            <a:r>
              <a:rPr lang="en-IN" dirty="0" smtClean="0"/>
              <a:t>:- Store data from Previous Stage in memory or load data from it.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01520" y="1070645"/>
            <a:ext cx="449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760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4525" y="180716"/>
            <a:ext cx="10314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</a:t>
            </a:r>
            <a:r>
              <a:rPr lang="en-IN" sz="3600" b="1" u="sng" dirty="0" smtClean="0"/>
              <a:t>Data Memory </a:t>
            </a:r>
            <a:r>
              <a:rPr lang="en-IN" sz="3600" b="1" u="sng" dirty="0" smtClean="0"/>
              <a:t>Block(contd.)</a:t>
            </a:r>
            <a:endParaRPr lang="en-IN" sz="3600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1281247"/>
              </p:ext>
            </p:extLst>
          </p:nvPr>
        </p:nvGraphicFramePr>
        <p:xfrm>
          <a:off x="730460" y="863602"/>
          <a:ext cx="10661440" cy="562090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53526"/>
                <a:gridCol w="1753526"/>
                <a:gridCol w="3577194"/>
                <a:gridCol w="3577194"/>
              </a:tblGrid>
              <a:tr h="703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Signals to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variable  Name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 of Bits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Explanation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3601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ans_ex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 for memory module (O/P of execution block)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36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B_bypass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input for memory module (O/P of execution block)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3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mem_en_ex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Memory enable signal from execution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36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mem_rw_ex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Memory read /write signal from execution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5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Clk4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Clock for the block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3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RW_ex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[4:0]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address from execute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360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mem_mux_sel_ex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Selection between memory output and execution block output</a:t>
                      </a:r>
                    </a:p>
                  </a:txBody>
                  <a:tcPr marL="68580" marR="68580" marT="0" marB="0" anchor="ctr"/>
                </a:tc>
              </a:tr>
              <a:tr h="46438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mux_ans_dm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[7:0]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out from DM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3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RW_dm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[4:0]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address to DM block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Memory-Clock Diagram</a:t>
            </a:r>
            <a:endParaRPr lang="en-US" b="1" u="sng" dirty="0"/>
          </a:p>
        </p:txBody>
      </p:sp>
      <p:pic>
        <p:nvPicPr>
          <p:cNvPr id="4098" name="Picture 2" descr="C:\Users\cmp\Deep\Semester 3\CO\MIPS\Data_Memor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" y="1223962"/>
            <a:ext cx="11811000" cy="5278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748" y="256809"/>
            <a:ext cx="748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4000" b="1" u="sng" dirty="0" smtClean="0"/>
              <a:t>Write-back Block</a:t>
            </a:r>
            <a:r>
              <a:rPr lang="en-IN" sz="4000" u="sng" dirty="0" smtClean="0"/>
              <a:t> </a:t>
            </a:r>
            <a:endParaRPr lang="en-IN" sz="4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51509" y="1081654"/>
            <a:ext cx="92212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000" b="1" u="sng" dirty="0" smtClean="0"/>
              <a:t>Objective</a:t>
            </a:r>
            <a:r>
              <a:rPr lang="en-IN" sz="2000" dirty="0" smtClean="0"/>
              <a:t>:-Write Data from Execution or Data memory to Register Bank</a:t>
            </a:r>
          </a:p>
          <a:p>
            <a:pPr marL="285750" indent="-285750"/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5515437"/>
              </p:ext>
            </p:extLst>
          </p:nvPr>
        </p:nvGraphicFramePr>
        <p:xfrm>
          <a:off x="432061" y="2819897"/>
          <a:ext cx="5781901" cy="342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40923"/>
                <a:gridCol w="1738649"/>
                <a:gridCol w="1802329"/>
              </a:tblGrid>
              <a:tr h="6315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Input</a:t>
                      </a:r>
                      <a:r>
                        <a:rPr lang="en-IN" sz="1800" baseline="0" dirty="0" smtClean="0"/>
                        <a:t> Variable name 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No</a:t>
                      </a:r>
                      <a:r>
                        <a:rPr lang="en-IN" sz="1800" baseline="0" dirty="0" smtClean="0"/>
                        <a:t> of Bits 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Explaination</a:t>
                      </a:r>
                      <a:r>
                        <a:rPr lang="en-IN" sz="1800" baseline="0" dirty="0" smtClean="0"/>
                        <a:t> </a:t>
                      </a:r>
                      <a:endParaRPr lang="en-IN" sz="1800" b="0" dirty="0"/>
                    </a:p>
                  </a:txBody>
                  <a:tcPr/>
                </a:tc>
              </a:tr>
              <a:tr h="99155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mux</a:t>
                      </a:r>
                      <a:r>
                        <a:rPr lang="en-IN" sz="1800" baseline="0" dirty="0" smtClean="0"/>
                        <a:t> _</a:t>
                      </a:r>
                      <a:r>
                        <a:rPr lang="en-IN" sz="1800" baseline="0" dirty="0" err="1" smtClean="0"/>
                        <a:t>ans_dm</a:t>
                      </a:r>
                      <a:r>
                        <a:rPr lang="en-IN" sz="1800" baseline="0" dirty="0" smtClean="0"/>
                        <a:t>(input)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 [7:0]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Out</a:t>
                      </a:r>
                      <a:r>
                        <a:rPr lang="en-IN" sz="1800" baseline="0" dirty="0" smtClean="0"/>
                        <a:t>put From data Memory Block</a:t>
                      </a:r>
                      <a:endParaRPr lang="en-IN" sz="1800" dirty="0"/>
                    </a:p>
                  </a:txBody>
                  <a:tcPr/>
                </a:tc>
              </a:tr>
              <a:tr h="81153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Clk5(input)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   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Clock For Write Back</a:t>
                      </a:r>
                      <a:endParaRPr lang="en-IN" sz="1800" dirty="0"/>
                    </a:p>
                  </a:txBody>
                  <a:tcPr/>
                </a:tc>
              </a:tr>
              <a:tr h="99155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ans_wb(output)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[7:0]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Provide</a:t>
                      </a:r>
                      <a:r>
                        <a:rPr lang="en-IN" sz="1800" baseline="0" dirty="0" smtClean="0"/>
                        <a:t> Data to Reg bank for Write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71" y="2662170"/>
            <a:ext cx="5343513" cy="3622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52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9573" y="193182"/>
            <a:ext cx="798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 smtClean="0"/>
              <a:t>Motivation</a:t>
            </a:r>
            <a:r>
              <a:rPr lang="en-IN" sz="5400" dirty="0" smtClean="0"/>
              <a:t> 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4097" y="1803043"/>
            <a:ext cx="1030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Inner Curiosity to know working and architecture of a processor motivated us to build this processor.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35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Write-Back Block-Clock Diagram</a:t>
            </a:r>
            <a:endParaRPr lang="en-US" b="1" u="sng" dirty="0"/>
          </a:p>
        </p:txBody>
      </p:sp>
      <p:pic>
        <p:nvPicPr>
          <p:cNvPr id="5122" name="Picture 2" descr="C:\Users\cmp\Deep\Semester 3\CO\MIPS\Write_Bac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0200" y="1223963"/>
            <a:ext cx="11557000" cy="5303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432" y="360609"/>
            <a:ext cx="9118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							</a:t>
            </a:r>
            <a:r>
              <a:rPr lang="en-IN" sz="4000" b="1" u="sng" dirty="0" smtClean="0"/>
              <a:t>Clock Control Block </a:t>
            </a:r>
            <a:endParaRPr lang="en-IN" sz="40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306009"/>
              </p:ext>
            </p:extLst>
          </p:nvPr>
        </p:nvGraphicFramePr>
        <p:xfrm>
          <a:off x="164549" y="1663176"/>
          <a:ext cx="5275603" cy="516586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225963"/>
                <a:gridCol w="1225963"/>
                <a:gridCol w="1102873"/>
                <a:gridCol w="1720804"/>
              </a:tblGrid>
              <a:tr h="1065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Signals to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Clock Control Block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 variable 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of Bits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Explanation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59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Inputs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[19:0]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 from Program Memory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5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clk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Clock (@ 1 MHz)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596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Outputs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clk1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Clock for Program Memory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clk2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Clock for Reg Bank (Read operation)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5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clk3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Clock for Execution Block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5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clk4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Clock for Data Memory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clk5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Clock for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r>
                        <a:rPr lang="en-US" sz="1600" dirty="0">
                          <a:effectLst/>
                        </a:rPr>
                        <a:t> Bank Write operation)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flipH="1">
            <a:off x="7727324" y="1460310"/>
            <a:ext cx="159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09860" y="1017431"/>
            <a:ext cx="85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dirty="0" smtClean="0"/>
              <a:t>			</a:t>
            </a:r>
            <a:r>
              <a:rPr lang="en-IN" b="1" u="sng" dirty="0" smtClean="0"/>
              <a:t>Objective</a:t>
            </a:r>
            <a:r>
              <a:rPr lang="en-IN" dirty="0" smtClean="0"/>
              <a:t>:- To generate all clocks signal corresponding to it’s Pipelined Stage. </a:t>
            </a:r>
            <a:endParaRPr lang="en-IN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525" y="2251881"/>
            <a:ext cx="6373505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94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Clock Control-Clock Diagram</a:t>
            </a:r>
            <a:endParaRPr lang="en-US" b="1" u="sng" dirty="0"/>
          </a:p>
        </p:txBody>
      </p:sp>
      <p:pic>
        <p:nvPicPr>
          <p:cNvPr id="6146" name="Picture 2" descr="C:\Users\cmp\Deep\Semester 3\CO\MIPS\Clock_Bloc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365" y="1269242"/>
            <a:ext cx="11723426" cy="5349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374" y="425004"/>
            <a:ext cx="8139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/>
              <a:t>Jump Control Block</a:t>
            </a:r>
            <a:endParaRPr lang="en-IN" sz="40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2472449"/>
              </p:ext>
            </p:extLst>
          </p:nvPr>
        </p:nvGraphicFramePr>
        <p:xfrm>
          <a:off x="191069" y="1793504"/>
          <a:ext cx="5158852" cy="463516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7522"/>
                <a:gridCol w="857522"/>
                <a:gridCol w="1721904"/>
                <a:gridCol w="1721904"/>
              </a:tblGrid>
              <a:tr h="9484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Signals to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JC Block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 variable 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No. of Bits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Explanation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08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Inputs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[19:0]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Instruction for Program Memory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87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current_address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Present address of Instruction Memory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0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flag_ex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[3:0]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Flag from execute block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0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interrupt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External interrupt (High level)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08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Outputs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[7:0]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Address of jump location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0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pc_mux_sel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Selection bit for pc_out or jmp_loc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96224" y="1107583"/>
            <a:ext cx="81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dirty="0" smtClean="0"/>
              <a:t>			</a:t>
            </a:r>
            <a:r>
              <a:rPr lang="en-IN" b="1" u="sng" dirty="0" smtClean="0"/>
              <a:t>Objective</a:t>
            </a:r>
            <a:r>
              <a:rPr lang="en-IN" dirty="0" smtClean="0"/>
              <a:t>:- Perform and control different kinds of Jump Operations  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2535429"/>
              </p:ext>
            </p:extLst>
          </p:nvPr>
        </p:nvGraphicFramePr>
        <p:xfrm>
          <a:off x="5472753" y="1816957"/>
          <a:ext cx="6537279" cy="487935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141938"/>
                <a:gridCol w="1829794"/>
                <a:gridCol w="3565547"/>
              </a:tblGrid>
              <a:tr h="336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Functionality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Interrupt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Store current_address and </a:t>
                      </a:r>
                      <a:r>
                        <a:rPr lang="en-US" sz="1600" dirty="0" err="1">
                          <a:effectLst/>
                        </a:rPr>
                        <a:t>flag_ex</a:t>
                      </a:r>
                      <a:r>
                        <a:rPr lang="en-US" sz="1600" dirty="0">
                          <a:effectLst/>
                        </a:rPr>
                        <a:t> in the JC block.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 = 8’hF0 ,</a:t>
                      </a:r>
                      <a:r>
                        <a:rPr lang="en-US" sz="1600" dirty="0" err="1">
                          <a:effectLst/>
                        </a:rPr>
                        <a:t>pc_mux_sel</a:t>
                      </a:r>
                      <a:r>
                        <a:rPr lang="en-US" sz="1600" dirty="0">
                          <a:effectLst/>
                        </a:rPr>
                        <a:t> = 1’b1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JMP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Unconditional Jump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 = ins [7:0] , </a:t>
                      </a:r>
                      <a:r>
                        <a:rPr lang="en-US" sz="1600" dirty="0" err="1">
                          <a:effectLst/>
                        </a:rPr>
                        <a:t>pc_mux_sel</a:t>
                      </a:r>
                      <a:r>
                        <a:rPr lang="en-US" sz="1600" dirty="0">
                          <a:effectLst/>
                        </a:rPr>
                        <a:t> = 1’b1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JZ  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Jump if ‘Z’ Flag is 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condition is true :-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 = ins [7:0] , </a:t>
                      </a:r>
                      <a:r>
                        <a:rPr lang="en-US" sz="1600" dirty="0" err="1">
                          <a:effectLst/>
                        </a:rPr>
                        <a:t>pc_mux_sel</a:t>
                      </a:r>
                      <a:r>
                        <a:rPr lang="en-US" sz="1600" dirty="0">
                          <a:effectLst/>
                        </a:rPr>
                        <a:t> = 1’b1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condition is false :-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pc_mux_sel</a:t>
                      </a:r>
                      <a:r>
                        <a:rPr lang="en-US" sz="1600" dirty="0">
                          <a:effectLst/>
                        </a:rPr>
                        <a:t> = 1’b0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JNZ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Jump if ‘Z’ Flag is reset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6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Jump if ‘C’ Flag is 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JNC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Jump if ‘C’ Flag is reset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17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 from interrupt subroutine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 = stored address (During interrupt), </a:t>
                      </a:r>
                      <a:r>
                        <a:rPr lang="en-US" sz="1600" dirty="0" err="1">
                          <a:effectLst/>
                        </a:rPr>
                        <a:t>pc_mux_sel</a:t>
                      </a:r>
                      <a:r>
                        <a:rPr lang="en-US" sz="1600" dirty="0">
                          <a:effectLst/>
                        </a:rPr>
                        <a:t> = 1’b1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Restore the values of flag stored during interrupt.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96226" y="3992451"/>
            <a:ext cx="716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202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Jump Control-Clock Diagram</a:t>
            </a:r>
            <a:endParaRPr lang="en-US" b="1" u="sng" dirty="0"/>
          </a:p>
        </p:txBody>
      </p:sp>
      <p:pic>
        <p:nvPicPr>
          <p:cNvPr id="7170" name="Picture 2" descr="C:\Users\cmp\Deep\Semester 3\CO\MIPS\Jump_Contro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880" y="1223962"/>
            <a:ext cx="11738240" cy="5278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9190" y="170310"/>
            <a:ext cx="8293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/>
              <a:t>Dependency check Block </a:t>
            </a:r>
            <a:endParaRPr lang="en-IN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357469" y="843471"/>
            <a:ext cx="87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b="1" u="sng" dirty="0" smtClean="0"/>
              <a:t>Objective</a:t>
            </a:r>
            <a:r>
              <a:rPr lang="en-US" dirty="0" smtClean="0"/>
              <a:t>:-Resolve the Data Dependency problem in the Processor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1293693"/>
            <a:ext cx="11682483" cy="5294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7186364"/>
              </p:ext>
            </p:extLst>
          </p:nvPr>
        </p:nvGraphicFramePr>
        <p:xfrm>
          <a:off x="1624084" y="1850206"/>
          <a:ext cx="8486914" cy="479307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410724"/>
                <a:gridCol w="1410724"/>
                <a:gridCol w="2832733"/>
                <a:gridCol w="2832733"/>
              </a:tblGrid>
              <a:tr h="65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Signals to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DC Block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 variable 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No. of Bits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Explanation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39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Inputs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[19:0]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Instruction for Program Memory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clk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clock of Processor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Outputs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mux_sel_a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[1:0]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Selection bit for Mux 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mux_sel_b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[1:0]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Selection bit for Mux 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imm_sel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Immediate number select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 err="1" smtClean="0">
                          <a:effectLst/>
                        </a:rPr>
                        <a:t>mm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Immediate number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mem_en_dec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Memory enable signal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39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mem_rw_dec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read/write signal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5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mem_mux_sel_dec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</a:t>
                      </a:r>
                      <a:r>
                        <a:rPr lang="en-US" sz="1600" dirty="0" err="1">
                          <a:effectLst/>
                        </a:rPr>
                        <a:t>mux</a:t>
                      </a:r>
                      <a:r>
                        <a:rPr lang="en-US" sz="1600" dirty="0">
                          <a:effectLst/>
                        </a:rPr>
                        <a:t> select bit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93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RW_dec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[4:0]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 address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32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Op_ex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[4:0]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</a:t>
                      </a:r>
                      <a:r>
                        <a:rPr lang="en-US" sz="1600" dirty="0" err="1" smtClean="0">
                          <a:effectLst/>
                        </a:rPr>
                        <a:t>pcode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0575" y="170310"/>
            <a:ext cx="8293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       </a:t>
            </a:r>
            <a:r>
              <a:rPr lang="en-IN" sz="3200" b="1" u="sng" dirty="0" smtClean="0"/>
              <a:t>Dependency check Block(contd.) </a:t>
            </a:r>
            <a:endParaRPr lang="en-IN" sz="3200" b="1" u="sng" dirty="0"/>
          </a:p>
        </p:txBody>
      </p:sp>
    </p:spTree>
    <p:extLst>
      <p:ext uri="{BB962C8B-B14F-4D97-AF65-F5344CB8AC3E}">
        <p14:creationId xmlns="" xmlns:p14="http://schemas.microsoft.com/office/powerpoint/2010/main" val="29345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Dependency Check-Clock Diagram</a:t>
            </a:r>
            <a:endParaRPr lang="en-US" b="1" u="sng" dirty="0"/>
          </a:p>
        </p:txBody>
      </p:sp>
      <p:pic>
        <p:nvPicPr>
          <p:cNvPr id="8194" name="Picture 2" descr="C:\Users\cmp\Deep\Semester 3\CO\MIPS\Dependency_Chec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300" y="1262761"/>
            <a:ext cx="11709400" cy="525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Report</a:t>
            </a:r>
            <a:endParaRPr lang="en-US" dirty="0"/>
          </a:p>
        </p:txBody>
      </p:sp>
      <p:pic>
        <p:nvPicPr>
          <p:cNvPr id="5" name="Content Placeholder 4" descr="Device_Summary_Process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84752"/>
            <a:ext cx="8940800" cy="49092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Report(contd.)</a:t>
            </a:r>
            <a:endParaRPr lang="en-US" dirty="0"/>
          </a:p>
        </p:txBody>
      </p:sp>
      <p:pic>
        <p:nvPicPr>
          <p:cNvPr id="2050" name="Picture 2" descr="E:\Synthesis_Repor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0699" y="1334807"/>
            <a:ext cx="6070602" cy="5056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0"/>
            <a:ext cx="9404724" cy="1400530"/>
          </a:xfrm>
        </p:spPr>
        <p:txBody>
          <a:bodyPr/>
          <a:lstStyle/>
          <a:p>
            <a:pPr algn="ctr"/>
            <a:r>
              <a:rPr lang="en-US" b="1" u="sng" dirty="0" smtClean="0"/>
              <a:t>Specifications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27" y="4284809"/>
            <a:ext cx="9573273" cy="12288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Faster process execution, due to process pipelining.</a:t>
            </a:r>
          </a:p>
          <a:p>
            <a:r>
              <a:rPr lang="en-US" sz="1800" dirty="0" smtClean="0"/>
              <a:t>Structural hazard, Data hazard and Control hazard are properly taken care.</a:t>
            </a:r>
          </a:p>
          <a:p>
            <a:r>
              <a:rPr lang="en-US" sz="1800" dirty="0" smtClean="0"/>
              <a:t>R format, I-format and J-Format type instructions are used.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9968" y="1049870"/>
            <a:ext cx="4997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		8 Bit Data (I/O)bus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		8 bit Address Bus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		1 MHZ Operational Speed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		RISC Based Architecture  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		Single Core Processor 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 smtClean="0"/>
              <a:t>			256 lines x 8 bit RAM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 smtClean="0"/>
              <a:t>			32 lines x 8 bit Register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                  Executes </a:t>
            </a:r>
            <a:r>
              <a:rPr lang="en-IN" dirty="0" smtClean="0"/>
              <a:t>28</a:t>
            </a:r>
            <a:r>
              <a:rPr lang="en-IN" dirty="0" smtClean="0"/>
              <a:t> </a:t>
            </a:r>
            <a:r>
              <a:rPr lang="en-IN" dirty="0" smtClean="0"/>
              <a:t>different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965" y="3514266"/>
            <a:ext cx="884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IN" sz="4000" b="1" u="sng" dirty="0" smtClean="0"/>
              <a:t>Features</a:t>
            </a:r>
            <a:r>
              <a:rPr lang="en-IN" sz="4000" b="1" dirty="0" smtClean="0"/>
              <a:t> 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362" y="231819"/>
            <a:ext cx="838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/>
              <a:t>Comparison</a:t>
            </a:r>
            <a:endParaRPr lang="en-IN" sz="4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21971" y="1429556"/>
            <a:ext cx="4275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	</a:t>
            </a:r>
            <a:r>
              <a:rPr lang="en-IN" sz="2400" b="1" u="sng" dirty="0" smtClean="0"/>
              <a:t>SMD-i9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b="1" dirty="0" smtClean="0"/>
              <a:t>  </a:t>
            </a:r>
            <a:r>
              <a:rPr lang="en-IN" dirty="0" smtClean="0"/>
              <a:t>Pipelined Processor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8 bit Data bus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8 bit Address bus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Single Core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RISC </a:t>
            </a:r>
            <a:r>
              <a:rPr lang="en-IN" dirty="0"/>
              <a:t>Based </a:t>
            </a:r>
            <a:r>
              <a:rPr lang="en-IN" dirty="0" smtClean="0"/>
              <a:t>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1 MHz Operational Speed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256 lines x 8 bits 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32 lines x 8 bits ROM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</a:t>
            </a:r>
            <a:r>
              <a:rPr lang="en-IN" smtClean="0"/>
              <a:t>Executes </a:t>
            </a:r>
            <a:r>
              <a:rPr lang="en-IN" smtClean="0"/>
              <a:t>28</a:t>
            </a:r>
            <a:r>
              <a:rPr lang="en-IN" smtClean="0"/>
              <a:t> </a:t>
            </a:r>
            <a:r>
              <a:rPr lang="en-IN" dirty="0" smtClean="0"/>
              <a:t>different Instructions</a:t>
            </a:r>
          </a:p>
          <a:p>
            <a:r>
              <a:rPr lang="en-IN" dirty="0"/>
              <a:t>		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 </a:t>
            </a:r>
          </a:p>
          <a:p>
            <a:r>
              <a:rPr lang="en-IN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5475" y="1429556"/>
            <a:ext cx="4275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	</a:t>
            </a:r>
            <a:r>
              <a:rPr lang="en-IN" sz="2400" b="1" u="sng" dirty="0" smtClean="0"/>
              <a:t>8085 Processor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b="1" dirty="0" smtClean="0"/>
              <a:t>  </a:t>
            </a:r>
            <a:r>
              <a:rPr lang="en-IN" dirty="0" smtClean="0"/>
              <a:t>Single Cycled Processor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8 bit Data bus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16 bit Address bus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Single Core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CISC </a:t>
            </a:r>
            <a:r>
              <a:rPr lang="en-IN" dirty="0"/>
              <a:t>Based </a:t>
            </a:r>
            <a:r>
              <a:rPr lang="en-IN" dirty="0" smtClean="0"/>
              <a:t>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3 to 6 MHz Operational Speed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Executes 74 different Instructions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  6 Registers: B, C, D, E, H, 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  8 bit Accumulator</a:t>
            </a:r>
            <a:r>
              <a:rPr lang="en-IN" dirty="0"/>
              <a:t>		</a:t>
            </a:r>
            <a:r>
              <a:rPr lang="en-IN" dirty="0" smtClean="0"/>
              <a:t>  </a:t>
            </a:r>
          </a:p>
          <a:p>
            <a:r>
              <a:rPr lang="en-IN" dirty="0"/>
              <a:t>		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 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21670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9573" y="270457"/>
            <a:ext cx="59629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   </a:t>
            </a:r>
            <a:r>
              <a:rPr lang="en-IN" sz="4400" b="1" u="sng" dirty="0" smtClean="0"/>
              <a:t>Future Goals</a:t>
            </a:r>
          </a:p>
          <a:p>
            <a:endParaRPr lang="en-IN" sz="4400" b="1" dirty="0"/>
          </a:p>
          <a:p>
            <a:r>
              <a:rPr lang="en-IN" sz="4400" b="1" dirty="0" smtClean="0"/>
              <a:t>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7127" y="1470786"/>
            <a:ext cx="1103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Insertion of Multiplier Circuit.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Addition of Branch Prediction Unit.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Adding more Instruction Support.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Addition of Stack Pointer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24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Special Thanks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would like to convey our heart felt thanks to our t</a:t>
            </a:r>
            <a:r>
              <a:rPr lang="en-US" dirty="0" smtClean="0"/>
              <a:t>eacher and guide for this project:-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1).Mr. </a:t>
            </a:r>
            <a:r>
              <a:rPr lang="en-US" dirty="0" err="1" smtClean="0"/>
              <a:t>Pratik</a:t>
            </a:r>
            <a:r>
              <a:rPr lang="en-US" dirty="0" smtClean="0"/>
              <a:t> </a:t>
            </a:r>
            <a:r>
              <a:rPr lang="en-US" dirty="0" err="1" smtClean="0"/>
              <a:t>Trivedi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would also like to convey our heart felt thanks to our Lab TAs:-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1).Mr. </a:t>
            </a:r>
            <a:r>
              <a:rPr lang="en-US" dirty="0" err="1" smtClean="0"/>
              <a:t>Manan</a:t>
            </a:r>
            <a:r>
              <a:rPr lang="en-US" dirty="0" smtClean="0"/>
              <a:t> </a:t>
            </a:r>
            <a:r>
              <a:rPr lang="en-US" dirty="0" err="1" smtClean="0"/>
              <a:t>Mewada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2).Ms. </a:t>
            </a:r>
            <a:r>
              <a:rPr lang="en-US" dirty="0" err="1" smtClean="0"/>
              <a:t>Jaina</a:t>
            </a:r>
            <a:r>
              <a:rPr lang="en-US" dirty="0" smtClean="0"/>
              <a:t> Mehta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).Mr. </a:t>
            </a:r>
            <a:r>
              <a:rPr lang="en-US" dirty="0" err="1" smtClean="0"/>
              <a:t>Parth</a:t>
            </a:r>
            <a:r>
              <a:rPr lang="en-US" dirty="0" smtClean="0"/>
              <a:t> Shah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or their firm support and advice.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Samir</a:t>
            </a:r>
            <a:r>
              <a:rPr lang="en-US" dirty="0" smtClean="0"/>
              <a:t> </a:t>
            </a:r>
            <a:r>
              <a:rPr lang="en-US" dirty="0" err="1" smtClean="0"/>
              <a:t>Palnitkar</a:t>
            </a:r>
            <a:r>
              <a:rPr lang="en-US" dirty="0" smtClean="0"/>
              <a:t>, </a:t>
            </a:r>
            <a:r>
              <a:rPr lang="en-US" dirty="0" err="1" smtClean="0"/>
              <a:t>Verilog</a:t>
            </a:r>
            <a:r>
              <a:rPr lang="en-US" dirty="0" smtClean="0"/>
              <a:t> HDL:</a:t>
            </a:r>
            <a:r>
              <a:rPr lang="en-US" b="1" dirty="0" smtClean="0"/>
              <a:t> </a:t>
            </a:r>
            <a:r>
              <a:rPr lang="en-US" dirty="0" smtClean="0"/>
              <a:t>A Guide to Digital Design and Synthesis, SunSoft Press, 1996.</a:t>
            </a:r>
          </a:p>
          <a:p>
            <a:pPr>
              <a:buNone/>
            </a:pPr>
            <a:r>
              <a:rPr lang="en-US" dirty="0" smtClean="0"/>
              <a:t>[2] </a:t>
            </a:r>
            <a:r>
              <a:rPr lang="sv-SE" dirty="0" smtClean="0"/>
              <a:t>David A. Patterson and John L. Hennessy, </a:t>
            </a:r>
            <a:r>
              <a:rPr lang="en-US" dirty="0" smtClean="0"/>
              <a:t>Computer         Organization and Design,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Morgan Kaufmann, 2008.</a:t>
            </a:r>
          </a:p>
          <a:p>
            <a:pPr>
              <a:buNone/>
            </a:pPr>
            <a:r>
              <a:rPr lang="en-US" dirty="0" smtClean="0"/>
              <a:t>[3] Xilinx Forums, “multiple drivers error”,[Online]. Available: </a:t>
            </a:r>
            <a:r>
              <a:rPr lang="en-US" dirty="0" smtClean="0">
                <a:hlinkClick r:id="rId2"/>
              </a:rPr>
              <a:t>https://forums.xilinx.com/t5/Synthesis/multiple-drivers-error/td-p/310993</a:t>
            </a:r>
            <a:r>
              <a:rPr lang="en-US" dirty="0" smtClean="0"/>
              <a:t>, [Accessed: August 15, 2015].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0036" y="2667081"/>
            <a:ext cx="7856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				</a:t>
            </a:r>
            <a:r>
              <a:rPr lang="en-IN" sz="6600" dirty="0" smtClean="0"/>
              <a:t>Thank You</a:t>
            </a:r>
          </a:p>
          <a:p>
            <a:r>
              <a:rPr lang="en-IN" sz="6600" dirty="0" smtClean="0"/>
              <a:t>			 </a:t>
            </a:r>
            <a:endParaRPr lang="en-IN" sz="6600" dirty="0"/>
          </a:p>
        </p:txBody>
      </p:sp>
    </p:spTree>
    <p:extLst>
      <p:ext uri="{BB962C8B-B14F-4D97-AF65-F5344CB8AC3E}">
        <p14:creationId xmlns="" xmlns:p14="http://schemas.microsoft.com/office/powerpoint/2010/main" val="36016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2743200"/>
            <a:ext cx="1625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6400" y="2743200"/>
            <a:ext cx="1625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5384800" y="2743200"/>
            <a:ext cx="1625600" cy="1143000"/>
          </a:xfrm>
          <a:custGeom>
            <a:avLst/>
            <a:gdLst>
              <a:gd name="T0" fmla="*/ 0 w 259"/>
              <a:gd name="T1" fmla="*/ 288 h 288"/>
              <a:gd name="T2" fmla="*/ 0 w 259"/>
              <a:gd name="T3" fmla="*/ 173 h 288"/>
              <a:gd name="T4" fmla="*/ 46 w 259"/>
              <a:gd name="T5" fmla="*/ 144 h 288"/>
              <a:gd name="T6" fmla="*/ 0 w 259"/>
              <a:gd name="T7" fmla="*/ 116 h 288"/>
              <a:gd name="T8" fmla="*/ 0 w 259"/>
              <a:gd name="T9" fmla="*/ 0 h 288"/>
              <a:gd name="T10" fmla="*/ 204 w 259"/>
              <a:gd name="T11" fmla="*/ 58 h 288"/>
              <a:gd name="T12" fmla="*/ 204 w 259"/>
              <a:gd name="T13" fmla="*/ 231 h 288"/>
              <a:gd name="T14" fmla="*/ 0 w 259"/>
              <a:gd name="T15" fmla="*/ 288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9" h="288">
                <a:moveTo>
                  <a:pt x="0" y="288"/>
                </a:moveTo>
                <a:lnTo>
                  <a:pt x="0" y="173"/>
                </a:lnTo>
                <a:lnTo>
                  <a:pt x="58" y="144"/>
                </a:lnTo>
                <a:lnTo>
                  <a:pt x="0" y="116"/>
                </a:lnTo>
                <a:lnTo>
                  <a:pt x="0" y="0"/>
                </a:lnTo>
                <a:lnTo>
                  <a:pt x="259" y="58"/>
                </a:lnTo>
                <a:lnTo>
                  <a:pt x="259" y="231"/>
                </a:lnTo>
                <a:lnTo>
                  <a:pt x="0" y="288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3200" y="2743200"/>
            <a:ext cx="1727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0" y="2743200"/>
            <a:ext cx="1625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53600" y="2514600"/>
            <a:ext cx="4064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600" y="2514600"/>
            <a:ext cx="4064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6800" y="2514600"/>
            <a:ext cx="4064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5200" y="2514600"/>
            <a:ext cx="4064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3276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3276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0" y="29718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0" y="3657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81600" y="29718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657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10400" y="3276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3276600"/>
            <a:ext cx="2032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58118" y="3276662"/>
            <a:ext cx="187767" cy="146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172479" y="3276699"/>
            <a:ext cx="178244" cy="139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7378700" y="2933436"/>
            <a:ext cx="685800" cy="211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21600" y="2590800"/>
            <a:ext cx="19304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308174" y="2933568"/>
            <a:ext cx="686594" cy="10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8000" y="3048000"/>
            <a:ext cx="172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Instruction Memory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46400" y="3048000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Decode &amp;</a:t>
            </a:r>
          </a:p>
          <a:p>
            <a:pPr algn="ctr"/>
            <a:r>
              <a:rPr lang="en-US" sz="1000" dirty="0" smtClean="0"/>
              <a:t>Register Block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588000" y="3200401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026400" y="3048001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 Memory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64800" y="3048001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Write back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005647" y="319159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4444048" y="319158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6882448" y="326779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9422448" y="326779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Register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5105400"/>
            <a:ext cx="660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65161" y="275654"/>
            <a:ext cx="798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 smtClean="0"/>
              <a:t>Process</a:t>
            </a:r>
            <a:endParaRPr lang="en-IN" sz="5400" u="sng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10841699" y="2400169"/>
            <a:ext cx="686594" cy="10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67125" y="2062163"/>
            <a:ext cx="7518400" cy="158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3321049" y="2400036"/>
            <a:ext cx="685800" cy="211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5799" y="482601"/>
            <a:ext cx="7543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  </a:t>
            </a:r>
            <a:r>
              <a:rPr lang="en-US" sz="6000" u="sng" dirty="0" smtClean="0"/>
              <a:t>Instruction Formats </a:t>
            </a:r>
            <a:endParaRPr lang="en-US" sz="60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876" y="2183641"/>
          <a:ext cx="10617960" cy="45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490"/>
                <a:gridCol w="2654490"/>
                <a:gridCol w="2654490"/>
                <a:gridCol w="2654490"/>
              </a:tblGrid>
              <a:tr h="4503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Opcode [4:0]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Destination</a:t>
                      </a:r>
                      <a:r>
                        <a:rPr lang="en-US" sz="1800" baseline="0" dirty="0" smtClean="0"/>
                        <a:t> Register [4:0]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 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B 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6283" y="3712191"/>
          <a:ext cx="10604314" cy="49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260"/>
                <a:gridCol w="5268036"/>
                <a:gridCol w="2634018"/>
              </a:tblGrid>
              <a:tr h="4913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Opcode</a:t>
                      </a:r>
                      <a:r>
                        <a:rPr lang="en-US" sz="1800" baseline="0" dirty="0" smtClean="0"/>
                        <a:t> 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#10</a:t>
                      </a:r>
                      <a:r>
                        <a:rPr lang="en-US" sz="1800" baseline="0" dirty="0" smtClean="0"/>
                        <a:t> bit </a:t>
                      </a:r>
                      <a:r>
                        <a:rPr lang="en-US" sz="1800" dirty="0" smtClean="0"/>
                        <a:t>(Don’t care)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or address 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297" y="1644366"/>
            <a:ext cx="37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_format 	(Register type)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4242" y="2946400"/>
            <a:ext cx="50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J_format  (Jump or Branch type)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7230" y="4439124"/>
            <a:ext cx="89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 _format  (Immediate type)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09932" y="5058137"/>
          <a:ext cx="10549716" cy="49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429"/>
                <a:gridCol w="2637429"/>
                <a:gridCol w="2637429"/>
                <a:gridCol w="2637429"/>
              </a:tblGrid>
              <a:tr h="49650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Opcode 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Destination</a:t>
                      </a:r>
                      <a:r>
                        <a:rPr lang="en-US" sz="1800" baseline="0" dirty="0" smtClean="0"/>
                        <a:t> Register[4:0]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</a:t>
                      </a:r>
                      <a:r>
                        <a:rPr lang="en-US" sz="1800" baseline="0" dirty="0" smtClean="0"/>
                        <a:t> [0:4]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Immediate Number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470" y="1788394"/>
            <a:ext cx="8946540" cy="47283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The following are Eight Blocks in our Pipelined Processor:-</a:t>
            </a:r>
          </a:p>
          <a:p>
            <a:pPr marL="0" indent="0">
              <a:buNone/>
            </a:pPr>
            <a:r>
              <a:rPr lang="en-IN" sz="22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1)PC Block(Instruction Memory)</a:t>
            </a:r>
          </a:p>
          <a:p>
            <a:pPr marL="0" indent="0">
              <a:buNone/>
            </a:pPr>
            <a:r>
              <a:rPr lang="en-IN" sz="2400" dirty="0" smtClean="0"/>
              <a:t>2)Decode Block</a:t>
            </a:r>
          </a:p>
          <a:p>
            <a:pPr marL="0" indent="0">
              <a:buNone/>
            </a:pPr>
            <a:r>
              <a:rPr lang="en-IN" sz="2400" dirty="0" smtClean="0"/>
              <a:t>3)Execution Block</a:t>
            </a:r>
          </a:p>
          <a:p>
            <a:pPr marL="0" indent="0">
              <a:buNone/>
            </a:pPr>
            <a:r>
              <a:rPr lang="en-IN" sz="2400" dirty="0" smtClean="0"/>
              <a:t>4)Data Memory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5)Write Back Block</a:t>
            </a:r>
          </a:p>
          <a:p>
            <a:pPr marL="0" indent="0">
              <a:buNone/>
            </a:pPr>
            <a:r>
              <a:rPr lang="en-IN" sz="2400" dirty="0" smtClean="0"/>
              <a:t>6)Jump Control Unit 		</a:t>
            </a:r>
          </a:p>
          <a:p>
            <a:pPr marL="0" indent="0">
              <a:buNone/>
            </a:pPr>
            <a:r>
              <a:rPr lang="en-IN" sz="2400" dirty="0" smtClean="0"/>
              <a:t>7)Clock Control Unit </a:t>
            </a:r>
          </a:p>
          <a:p>
            <a:pPr marL="0" indent="0">
              <a:buNone/>
            </a:pPr>
            <a:r>
              <a:rPr lang="en-IN" sz="2400" dirty="0" smtClean="0"/>
              <a:t>8)Dependency Block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40880" y="489395"/>
            <a:ext cx="713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 smtClean="0"/>
              <a:t>Blocks</a:t>
            </a:r>
            <a:r>
              <a:rPr lang="en-IN" sz="4800" b="1" dirty="0" smtClean="0"/>
              <a:t> 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20648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654300"/>
            <a:ext cx="12065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30500" y="2679700"/>
            <a:ext cx="12827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56200" y="2730500"/>
            <a:ext cx="12192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91400" y="2489200"/>
            <a:ext cx="185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80700" y="3009900"/>
            <a:ext cx="12319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" y="698500"/>
            <a:ext cx="33909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04850" y="1898650"/>
            <a:ext cx="15113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120900" y="19177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7" idx="3"/>
          </p:cNvCxnSpPr>
          <p:nvPr/>
        </p:nvCxnSpPr>
        <p:spPr>
          <a:xfrm>
            <a:off x="3886200" y="94615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3752850" y="1238250"/>
            <a:ext cx="1625600" cy="135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</p:cNvCxnSpPr>
          <p:nvPr/>
        </p:nvCxnSpPr>
        <p:spPr>
          <a:xfrm>
            <a:off x="3886200" y="946150"/>
            <a:ext cx="3505200" cy="1606550"/>
          </a:xfrm>
          <a:prstGeom prst="bentConnector3">
            <a:avLst>
              <a:gd name="adj1" fmla="val 78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3822700" y="800100"/>
            <a:ext cx="6858000" cy="2374900"/>
          </a:xfrm>
          <a:prstGeom prst="bentConnector3">
            <a:avLst>
              <a:gd name="adj1" fmla="val 8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8800" y="5346700"/>
            <a:ext cx="3759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12700" y="4622800"/>
            <a:ext cx="142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" idx="2"/>
          </p:cNvCxnSpPr>
          <p:nvPr/>
        </p:nvCxnSpPr>
        <p:spPr>
          <a:xfrm rot="16200000" flipV="1">
            <a:off x="415925" y="4619625"/>
            <a:ext cx="1422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349250" y="1593850"/>
            <a:ext cx="850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74700" y="1981200"/>
            <a:ext cx="1244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318294" y="3657600"/>
            <a:ext cx="3364706" cy="13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482600" y="1993900"/>
            <a:ext cx="317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1486694" y="1981200"/>
            <a:ext cx="1599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39900" y="2781300"/>
            <a:ext cx="9779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0" y="1816100"/>
            <a:ext cx="482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082800" y="2819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7400" y="215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908300" y="223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83200" y="231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930900" y="97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652000" y="276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-19136" y="4563885"/>
            <a:ext cx="110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jmp_loc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263267" y="4523144"/>
            <a:ext cx="135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pc_mux_Sel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rot="16200000" flipH="1">
            <a:off x="1295400" y="4038600"/>
            <a:ext cx="25400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768350" y="4565650"/>
            <a:ext cx="1485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>
            <a:off x="3905250" y="3790950"/>
            <a:ext cx="1803400" cy="1282700"/>
          </a:xfrm>
          <a:prstGeom prst="bentConnector3">
            <a:avLst>
              <a:gd name="adj1" fmla="val 6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651219" y="4480785"/>
            <a:ext cx="1391163" cy="27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current_Address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721100" y="467360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Flag_ex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52400" y="6299200"/>
            <a:ext cx="1562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rot="5400000" flipH="1" flipV="1">
            <a:off x="565150" y="6115050"/>
            <a:ext cx="355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70500" y="5372100"/>
            <a:ext cx="59182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81200" y="5080000"/>
            <a:ext cx="477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6609556" y="5213350"/>
            <a:ext cx="2674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78100" y="4991100"/>
            <a:ext cx="4318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6724650" y="5175250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4025900" y="3733800"/>
            <a:ext cx="3035300" cy="1663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>
            <a:off x="4038600" y="3911600"/>
            <a:ext cx="1625600" cy="161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6200000" flipV="1">
            <a:off x="5010150" y="4464050"/>
            <a:ext cx="18034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130"/>
          <p:cNvCxnSpPr/>
          <p:nvPr/>
        </p:nvCxnSpPr>
        <p:spPr>
          <a:xfrm rot="10800000">
            <a:off x="4013200" y="3543300"/>
            <a:ext cx="3759200" cy="1244600"/>
          </a:xfrm>
          <a:prstGeom prst="bentConnector3">
            <a:avLst>
              <a:gd name="adj1" fmla="val 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3727450" y="4032250"/>
            <a:ext cx="165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3385344" y="4108450"/>
            <a:ext cx="2913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V="1">
            <a:off x="2909094" y="4179094"/>
            <a:ext cx="443706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3117850" y="4146550"/>
            <a:ext cx="393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3582194" y="4064000"/>
            <a:ext cx="202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810000" y="4102100"/>
            <a:ext cx="5308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683000" y="4165600"/>
            <a:ext cx="5308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30600" y="4241800"/>
            <a:ext cx="53213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314700" y="4356100"/>
            <a:ext cx="5308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136900" y="4419600"/>
            <a:ext cx="5308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423150" y="5099050"/>
            <a:ext cx="660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8502650" y="4743450"/>
            <a:ext cx="1244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8356600" y="4800600"/>
            <a:ext cx="12573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8261350" y="4857750"/>
            <a:ext cx="1143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089900" y="4914900"/>
            <a:ext cx="104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7912100" y="49784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3975100" y="2870200"/>
            <a:ext cx="11811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4" idx="1"/>
          </p:cNvCxnSpPr>
          <p:nvPr/>
        </p:nvCxnSpPr>
        <p:spPr>
          <a:xfrm flipV="1">
            <a:off x="3975100" y="3155950"/>
            <a:ext cx="11811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362700" y="3403600"/>
            <a:ext cx="990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/>
          <p:nvPr/>
        </p:nvCxnSpPr>
        <p:spPr>
          <a:xfrm rot="5400000" flipH="1" flipV="1">
            <a:off x="5734050" y="1009650"/>
            <a:ext cx="2247900" cy="1193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908800" y="152400"/>
            <a:ext cx="134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Data_out</a:t>
            </a:r>
            <a:endParaRPr lang="en-US" dirty="0"/>
          </a:p>
        </p:txBody>
      </p:sp>
      <p:cxnSp>
        <p:nvCxnSpPr>
          <p:cNvPr id="208" name="Straight Arrow Connector 207"/>
          <p:cNvCxnSpPr>
            <a:stCxn id="4" idx="3"/>
          </p:cNvCxnSpPr>
          <p:nvPr/>
        </p:nvCxnSpPr>
        <p:spPr>
          <a:xfrm flipV="1">
            <a:off x="6375400" y="3149600"/>
            <a:ext cx="9906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6210300" y="3581400"/>
            <a:ext cx="1168400" cy="2794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6" idx="0"/>
          </p:cNvCxnSpPr>
          <p:nvPr/>
        </p:nvCxnSpPr>
        <p:spPr>
          <a:xfrm rot="16200000" flipV="1">
            <a:off x="6981825" y="-1304925"/>
            <a:ext cx="914400" cy="77152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16200000" flipH="1">
            <a:off x="3314700" y="2362200"/>
            <a:ext cx="5461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6388100" y="2870200"/>
            <a:ext cx="990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6451600" y="2590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ans_Ex</a:t>
            </a:r>
            <a:endParaRPr lang="en-US" sz="1100" dirty="0"/>
          </a:p>
        </p:txBody>
      </p:sp>
      <p:sp>
        <p:nvSpPr>
          <p:cNvPr id="259" name="TextBox 258"/>
          <p:cNvSpPr txBox="1"/>
          <p:nvPr/>
        </p:nvSpPr>
        <p:spPr>
          <a:xfrm>
            <a:off x="6375400" y="2895600"/>
            <a:ext cx="93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Mem_rw_ex</a:t>
            </a:r>
            <a:endParaRPr lang="en-US" sz="11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375400" y="3149600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Mem_rw_Ex</a:t>
            </a:r>
            <a:endParaRPr lang="en-US" sz="11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223000" y="3594100"/>
            <a:ext cx="124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B_bypass</a:t>
            </a:r>
            <a:endParaRPr lang="en-US" sz="1100" dirty="0"/>
          </a:p>
        </p:txBody>
      </p:sp>
      <p:cxnSp>
        <p:nvCxnSpPr>
          <p:cNvPr id="271" name="Elbow Connector 270"/>
          <p:cNvCxnSpPr/>
          <p:nvPr/>
        </p:nvCxnSpPr>
        <p:spPr>
          <a:xfrm rot="10800000">
            <a:off x="5994400" y="2209800"/>
            <a:ext cx="1955800" cy="393700"/>
          </a:xfrm>
          <a:prstGeom prst="bentConnector3">
            <a:avLst>
              <a:gd name="adj1" fmla="val 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rot="16200000" flipH="1">
            <a:off x="5734050" y="2470150"/>
            <a:ext cx="5334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962900" y="2197100"/>
            <a:ext cx="127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Mem_mux_sel_ex</a:t>
            </a:r>
            <a:endParaRPr lang="en-US" sz="1100" dirty="0"/>
          </a:p>
        </p:txBody>
      </p:sp>
      <p:cxnSp>
        <p:nvCxnSpPr>
          <p:cNvPr id="283" name="Elbow Connector 282"/>
          <p:cNvCxnSpPr/>
          <p:nvPr/>
        </p:nvCxnSpPr>
        <p:spPr>
          <a:xfrm rot="10800000">
            <a:off x="3822700" y="2298700"/>
            <a:ext cx="2311400" cy="406400"/>
          </a:xfrm>
          <a:prstGeom prst="bentConnector3">
            <a:avLst>
              <a:gd name="adj1" fmla="val -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rot="5400000">
            <a:off x="3644900" y="2476500"/>
            <a:ext cx="3683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rot="5400000">
            <a:off x="3473450" y="2216150"/>
            <a:ext cx="952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949700" y="1752600"/>
            <a:ext cx="444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 flipH="1">
            <a:off x="8051800" y="2108200"/>
            <a:ext cx="7366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9245600" y="3619500"/>
            <a:ext cx="14351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9232900" y="3225800"/>
            <a:ext cx="142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mux_ans_dm</a:t>
            </a:r>
            <a:endParaRPr lang="en-US" sz="1100" dirty="0"/>
          </a:p>
        </p:txBody>
      </p:sp>
      <p:sp>
        <p:nvSpPr>
          <p:cNvPr id="305" name="TextBox 304"/>
          <p:cNvSpPr txBox="1"/>
          <p:nvPr/>
        </p:nvSpPr>
        <p:spPr>
          <a:xfrm>
            <a:off x="6692900" y="60579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Rw_dm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10807700" y="25273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Ans_wb</a:t>
            </a:r>
            <a:endParaRPr lang="en-US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2933700" y="6426200"/>
            <a:ext cx="52451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V="1">
            <a:off x="6991350" y="5264150"/>
            <a:ext cx="23368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rot="5400000" flipH="1" flipV="1">
            <a:off x="1708150" y="5200650"/>
            <a:ext cx="2451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254500" y="25019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4241800" y="29210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39" name="Straight Arrow Connector 338"/>
          <p:cNvCxnSpPr/>
          <p:nvPr/>
        </p:nvCxnSpPr>
        <p:spPr>
          <a:xfrm rot="16200000" flipH="1">
            <a:off x="4768850" y="1644650"/>
            <a:ext cx="20955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5257800" y="279400"/>
            <a:ext cx="113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Data_in</a:t>
            </a:r>
            <a:endParaRPr lang="en-US" dirty="0"/>
          </a:p>
        </p:txBody>
      </p:sp>
      <p:sp>
        <p:nvSpPr>
          <p:cNvPr id="341" name="TextBox 340"/>
          <p:cNvSpPr txBox="1"/>
          <p:nvPr/>
        </p:nvSpPr>
        <p:spPr>
          <a:xfrm>
            <a:off x="9131300" y="4102100"/>
            <a:ext cx="1231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Mux_sel_a</a:t>
            </a:r>
            <a:endParaRPr lang="en-US" sz="11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940800" y="4368800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Mux_sel_b</a:t>
            </a:r>
            <a:endParaRPr lang="en-US" sz="1100" dirty="0"/>
          </a:p>
        </p:txBody>
      </p:sp>
      <p:sp>
        <p:nvSpPr>
          <p:cNvPr id="343" name="TextBox 342"/>
          <p:cNvSpPr txBox="1"/>
          <p:nvPr/>
        </p:nvSpPr>
        <p:spPr>
          <a:xfrm>
            <a:off x="8458200" y="5156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Imm_sel</a:t>
            </a:r>
            <a:endParaRPr lang="en-US" sz="1100" dirty="0"/>
          </a:p>
        </p:txBody>
      </p:sp>
      <p:sp>
        <p:nvSpPr>
          <p:cNvPr id="344" name="TextBox 343"/>
          <p:cNvSpPr txBox="1"/>
          <p:nvPr/>
        </p:nvSpPr>
        <p:spPr>
          <a:xfrm>
            <a:off x="8826500" y="45974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Mem_en_dec</a:t>
            </a:r>
            <a:endParaRPr lang="en-US" sz="1100" dirty="0"/>
          </a:p>
        </p:txBody>
      </p:sp>
      <p:sp>
        <p:nvSpPr>
          <p:cNvPr id="345" name="TextBox 344"/>
          <p:cNvSpPr txBox="1"/>
          <p:nvPr/>
        </p:nvSpPr>
        <p:spPr>
          <a:xfrm>
            <a:off x="8597900" y="4876800"/>
            <a:ext cx="128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Mem_rw_dec</a:t>
            </a:r>
            <a:endParaRPr lang="en-US" sz="1100" dirty="0"/>
          </a:p>
        </p:txBody>
      </p:sp>
      <p:sp>
        <p:nvSpPr>
          <p:cNvPr id="346" name="TextBox 345"/>
          <p:cNvSpPr txBox="1"/>
          <p:nvPr/>
        </p:nvSpPr>
        <p:spPr>
          <a:xfrm>
            <a:off x="6502400" y="4508500"/>
            <a:ext cx="13589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Mem_mux_Sel_dec</a:t>
            </a:r>
            <a:endParaRPr lang="en-US" sz="1100" dirty="0"/>
          </a:p>
        </p:txBody>
      </p:sp>
      <p:sp>
        <p:nvSpPr>
          <p:cNvPr id="347" name="TextBox 346"/>
          <p:cNvSpPr txBox="1"/>
          <p:nvPr/>
        </p:nvSpPr>
        <p:spPr>
          <a:xfrm>
            <a:off x="6946900" y="5067300"/>
            <a:ext cx="66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Rw_dec</a:t>
            </a:r>
            <a:endParaRPr lang="en-US" sz="1100" dirty="0"/>
          </a:p>
        </p:txBody>
      </p:sp>
      <p:sp>
        <p:nvSpPr>
          <p:cNvPr id="348" name="TextBox 347"/>
          <p:cNvSpPr txBox="1"/>
          <p:nvPr/>
        </p:nvSpPr>
        <p:spPr>
          <a:xfrm>
            <a:off x="5981700" y="5092700"/>
            <a:ext cx="67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Op_ex</a:t>
            </a:r>
            <a:endParaRPr lang="en-US" sz="11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22300" y="7239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Clock control block</a:t>
            </a:r>
            <a:endParaRPr lang="en-US" dirty="0"/>
          </a:p>
        </p:txBody>
      </p:sp>
      <p:sp>
        <p:nvSpPr>
          <p:cNvPr id="351" name="TextBox 350"/>
          <p:cNvSpPr txBox="1"/>
          <p:nvPr/>
        </p:nvSpPr>
        <p:spPr>
          <a:xfrm>
            <a:off x="558800" y="2705100"/>
            <a:ext cx="154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Counter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Instruction Memory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2768600" y="29845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Decode Block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207000" y="27559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Execution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7493000" y="256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Memory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0731500" y="3009900"/>
            <a:ext cx="111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Write back block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09600" y="5372100"/>
            <a:ext cx="364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Jump control Block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448300" y="5410200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dependancy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Check block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0" y="0"/>
            <a:ext cx="2997200" cy="584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Diagram</a:t>
            </a:r>
            <a:r>
              <a:rPr kumimoji="0" lang="en-IN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704" y="321972"/>
            <a:ext cx="1076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dirty="0" smtClean="0"/>
              <a:t>				</a:t>
            </a:r>
            <a:r>
              <a:rPr lang="en-IN" sz="3200" b="1" u="sng" dirty="0" smtClean="0"/>
              <a:t>Programme Counter Block/Instruction Fetch</a:t>
            </a:r>
            <a:endParaRPr lang="en-IN" sz="3200" b="1" u="sn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8249" y="2418280"/>
            <a:ext cx="6479147" cy="3409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2070" y="1013776"/>
            <a:ext cx="445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1277960"/>
              </p:ext>
            </p:extLst>
          </p:nvPr>
        </p:nvGraphicFramePr>
        <p:xfrm>
          <a:off x="252674" y="1733267"/>
          <a:ext cx="5112914" cy="49580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49886"/>
                <a:gridCol w="849886"/>
                <a:gridCol w="1706571"/>
                <a:gridCol w="1706571"/>
              </a:tblGrid>
              <a:tr h="16772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Signals to PC and IM block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 variable 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of Bits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Explanation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537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Inputs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jmp_loc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[7:0]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 of jump location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89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pc_mux_sel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Selection bit for jmp_loc  or pc_out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07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clk1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 clock signal for PC and IM block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16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Outputs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[19:0]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 for execution block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89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current_address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[7:0]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Present address value for IM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43224" y="1027362"/>
            <a:ext cx="48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			</a:t>
            </a:r>
            <a:endParaRPr lang="en-IN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09434" y="1212029"/>
            <a:ext cx="1102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000" dirty="0" smtClean="0"/>
              <a:t>     </a:t>
            </a:r>
            <a:r>
              <a:rPr lang="en-IN" sz="2000" b="1" u="sng" dirty="0" smtClean="0"/>
              <a:t>Objective</a:t>
            </a:r>
            <a:r>
              <a:rPr lang="en-IN" sz="2000" dirty="0" smtClean="0"/>
              <a:t>: -To Fetch Instructions one by one from instruction memory and then send to next stage    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34092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PC Block-Clock Diagram</a:t>
            </a:r>
            <a:endParaRPr lang="en-US" b="1" u="sng" dirty="0"/>
          </a:p>
        </p:txBody>
      </p:sp>
      <p:pic>
        <p:nvPicPr>
          <p:cNvPr id="1026" name="Picture 2" descr="C:\Users\cmp\Deep\Semester 3\CO\MIPS\PCI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3900" y="1269242"/>
            <a:ext cx="11464118" cy="5158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1272</Words>
  <Application>Microsoft Office PowerPoint</Application>
  <PresentationFormat>Custom</PresentationFormat>
  <Paragraphs>508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Slide 1</vt:lpstr>
      <vt:lpstr>Slide 2</vt:lpstr>
      <vt:lpstr>Specifications</vt:lpstr>
      <vt:lpstr>Slide 4</vt:lpstr>
      <vt:lpstr>Slide 5</vt:lpstr>
      <vt:lpstr>Slide 6</vt:lpstr>
      <vt:lpstr>Slide 7</vt:lpstr>
      <vt:lpstr>Slide 8</vt:lpstr>
      <vt:lpstr>PC Block-Clock Diagram</vt:lpstr>
      <vt:lpstr>Decode Block</vt:lpstr>
      <vt:lpstr>Slide 11</vt:lpstr>
      <vt:lpstr>Decode Block-Clock Diagram</vt:lpstr>
      <vt:lpstr>Slide 13</vt:lpstr>
      <vt:lpstr>Slide 14</vt:lpstr>
      <vt:lpstr>Execution Block-Clock Diagram</vt:lpstr>
      <vt:lpstr>Slide 16</vt:lpstr>
      <vt:lpstr>Slide 17</vt:lpstr>
      <vt:lpstr>Data Memory-Clock Diagram</vt:lpstr>
      <vt:lpstr>Slide 19</vt:lpstr>
      <vt:lpstr>Write-Back Block-Clock Diagram</vt:lpstr>
      <vt:lpstr>Slide 21</vt:lpstr>
      <vt:lpstr>Clock Control-Clock Diagram</vt:lpstr>
      <vt:lpstr>Slide 23</vt:lpstr>
      <vt:lpstr>Jump Control-Clock Diagram</vt:lpstr>
      <vt:lpstr>Slide 25</vt:lpstr>
      <vt:lpstr>Slide 26</vt:lpstr>
      <vt:lpstr>Dependency Check-Clock Diagram</vt:lpstr>
      <vt:lpstr>Synthesis Report</vt:lpstr>
      <vt:lpstr>Synthesis Report(contd.)</vt:lpstr>
      <vt:lpstr>Slide 30</vt:lpstr>
      <vt:lpstr>Slide 31</vt:lpstr>
      <vt:lpstr>Special Thanks</vt:lpstr>
      <vt:lpstr>Reference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</dc:title>
  <dc:creator>MAUNIL VYAS</dc:creator>
  <cp:lastModifiedBy>Ramkabir</cp:lastModifiedBy>
  <cp:revision>608</cp:revision>
  <dcterms:created xsi:type="dcterms:W3CDTF">2015-10-16T08:38:25Z</dcterms:created>
  <dcterms:modified xsi:type="dcterms:W3CDTF">2015-10-20T11:26:05Z</dcterms:modified>
</cp:coreProperties>
</file>