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73" r:id="rId14"/>
    <p:sldId id="274" r:id="rId15"/>
    <p:sldId id="275" r:id="rId16"/>
    <p:sldId id="277" r:id="rId17"/>
    <p:sldId id="276" r:id="rId18"/>
    <p:sldId id="278" r:id="rId19"/>
    <p:sldId id="279" r:id="rId20"/>
    <p:sldId id="281" r:id="rId21"/>
    <p:sldId id="280" r:id="rId22"/>
    <p:sldId id="282" r:id="rId23"/>
    <p:sldId id="283" r:id="rId24"/>
    <p:sldId id="284" r:id="rId25"/>
    <p:sldId id="285" r:id="rId26"/>
    <p:sldId id="286" r:id="rId27"/>
    <p:sldId id="268" r:id="rId28"/>
    <p:sldId id="269" r:id="rId29"/>
    <p:sldId id="271" r:id="rId30"/>
    <p:sldId id="272" r:id="rId31"/>
    <p:sldId id="27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pPr/>
              <a:t>10-May-16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pPr/>
              <a:t>10-May-16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pPr/>
              <a:t>10-May-16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pPr/>
              <a:t>10-May-16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pPr/>
              <a:t>10-May-16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pPr/>
              <a:t>10-May-16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pPr/>
              <a:t>10-May-16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pPr/>
              <a:t>10-May-16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pPr/>
              <a:t>10-May-16</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pPr/>
              <a:t>10-May-16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pPr/>
              <a:t>10-May-16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pPr/>
              <a:t>10-May-16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pPr/>
              <a:t>10-May-16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pPr/>
              <a:t>10-May-16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pPr/>
              <a:t>10-May-16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pPr/>
              <a:t>10-May-16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pPr/>
              <a:t>10-May-16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pPr/>
              <a:t>10-May-16</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000" dirty="0" smtClean="0">
                <a:latin typeface="Calibri" panose="020F0502020204030204" pitchFamily="34" charset="0"/>
              </a:rPr>
              <a:t> Database on Ecommerce Services</a:t>
            </a:r>
            <a:endParaRPr lang="en-IN" sz="4000" dirty="0">
              <a:latin typeface="Calibri" panose="020F0502020204030204" pitchFamily="34" charset="0"/>
            </a:endParaRPr>
          </a:p>
        </p:txBody>
      </p:sp>
      <p:sp>
        <p:nvSpPr>
          <p:cNvPr id="3" name="Subtitle 2"/>
          <p:cNvSpPr>
            <a:spLocks noGrp="1"/>
          </p:cNvSpPr>
          <p:nvPr>
            <p:ph type="subTitle" idx="1"/>
          </p:nvPr>
        </p:nvSpPr>
        <p:spPr>
          <a:xfrm>
            <a:off x="1890936" y="4394039"/>
            <a:ext cx="8144134" cy="1117687"/>
          </a:xfrm>
        </p:spPr>
        <p:txBody>
          <a:bodyPr/>
          <a:lstStyle/>
          <a:p>
            <a:r>
              <a:rPr lang="en-IN" dirty="0" smtClean="0"/>
              <a:t>“A Relation between Local Service providers and local customers“ </a:t>
            </a:r>
            <a:endParaRPr lang="en-IN" dirty="0"/>
          </a:p>
        </p:txBody>
      </p:sp>
      <p:sp>
        <p:nvSpPr>
          <p:cNvPr id="4" name="TextBox 3"/>
          <p:cNvSpPr txBox="1"/>
          <p:nvPr/>
        </p:nvSpPr>
        <p:spPr>
          <a:xfrm>
            <a:off x="5392236" y="4768216"/>
            <a:ext cx="6864440" cy="369332"/>
          </a:xfrm>
          <a:prstGeom prst="rect">
            <a:avLst/>
          </a:prstGeom>
          <a:noFill/>
        </p:spPr>
        <p:txBody>
          <a:bodyPr wrap="square" rtlCol="0">
            <a:spAutoFit/>
          </a:bodyPr>
          <a:lstStyle/>
          <a:p>
            <a:r>
              <a:rPr lang="en-IN" dirty="0" smtClean="0"/>
              <a:t>Group No-22</a:t>
            </a:r>
            <a:endParaRPr lang="en-IN" dirty="0"/>
          </a:p>
        </p:txBody>
      </p:sp>
    </p:spTree>
    <p:extLst>
      <p:ext uri="{BB962C8B-B14F-4D97-AF65-F5344CB8AC3E}">
        <p14:creationId xmlns:p14="http://schemas.microsoft.com/office/powerpoint/2010/main" xmlns="" val="972184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FDS with Normalization </a:t>
            </a:r>
          </a:p>
        </p:txBody>
      </p:sp>
      <p:sp>
        <p:nvSpPr>
          <p:cNvPr id="3" name="Content Placeholder 2"/>
          <p:cNvSpPr>
            <a:spLocks noGrp="1"/>
          </p:cNvSpPr>
          <p:nvPr>
            <p:ph idx="1"/>
          </p:nvPr>
        </p:nvSpPr>
        <p:spPr/>
        <p:txBody>
          <a:bodyPr>
            <a:normAutofit/>
          </a:bodyPr>
          <a:lstStyle/>
          <a:p>
            <a:pPr marL="0" indent="0">
              <a:buNone/>
            </a:pPr>
            <a:r>
              <a:rPr lang="en-IN" sz="1800" b="1" dirty="0" smtClean="0">
                <a:solidFill>
                  <a:srgbClr val="FFFF00"/>
                </a:solidFill>
                <a:latin typeface="Calibri" panose="020F0502020204030204" pitchFamily="34" charset="0"/>
              </a:rPr>
              <a:t>City</a:t>
            </a:r>
            <a:endParaRPr lang="en-IN" sz="1800" dirty="0">
              <a:solidFill>
                <a:srgbClr val="FFFF00"/>
              </a:solidFill>
              <a:latin typeface="Calibri" panose="020F0502020204030204" pitchFamily="34" charset="0"/>
            </a:endParaRPr>
          </a:p>
          <a:p>
            <a:pPr marL="0" indent="0">
              <a:buNone/>
            </a:pPr>
            <a:r>
              <a:rPr lang="en-IN" sz="1400" dirty="0">
                <a:latin typeface="Calibri" panose="020F0502020204030204" pitchFamily="34" charset="0"/>
              </a:rPr>
              <a:t>FD</a:t>
            </a:r>
          </a:p>
          <a:p>
            <a:pPr lvl="0"/>
            <a:r>
              <a:rPr lang="en-IN" sz="1400" dirty="0" err="1">
                <a:latin typeface="Calibri" panose="020F0502020204030204" pitchFamily="34" charset="0"/>
              </a:rPr>
              <a:t>City_ID</a:t>
            </a:r>
            <a:r>
              <a:rPr lang="en-IN" sz="1400" dirty="0">
                <a:latin typeface="Calibri" panose="020F0502020204030204" pitchFamily="34" charset="0"/>
              </a:rPr>
              <a:t> </a:t>
            </a:r>
            <a:r>
              <a:rPr lang="en-IN" sz="1400" dirty="0">
                <a:latin typeface="Calibri" panose="020F0502020204030204" pitchFamily="34" charset="0"/>
                <a:sym typeface="Wingdings" panose="05000000000000000000" pitchFamily="2" charset="2"/>
              </a:rPr>
              <a:t></a:t>
            </a:r>
            <a:r>
              <a:rPr lang="en-IN" sz="1400" dirty="0">
                <a:latin typeface="Calibri" panose="020F0502020204030204" pitchFamily="34" charset="0"/>
              </a:rPr>
              <a:t> {</a:t>
            </a:r>
            <a:r>
              <a:rPr lang="en-IN" sz="1400" dirty="0" err="1">
                <a:latin typeface="Calibri" panose="020F0502020204030204" pitchFamily="34" charset="0"/>
              </a:rPr>
              <a:t>City_Name</a:t>
            </a:r>
            <a:r>
              <a:rPr lang="en-IN" sz="1400" dirty="0">
                <a:latin typeface="Calibri" panose="020F0502020204030204" pitchFamily="34" charset="0"/>
              </a:rPr>
              <a:t>, </a:t>
            </a:r>
            <a:r>
              <a:rPr lang="en-IN" sz="1400" dirty="0" err="1">
                <a:latin typeface="Calibri" panose="020F0502020204030204" pitchFamily="34" charset="0"/>
              </a:rPr>
              <a:t>State_Name</a:t>
            </a:r>
            <a:r>
              <a:rPr lang="en-IN" sz="1400" dirty="0" smtClean="0">
                <a:latin typeface="Calibri" panose="020F0502020204030204" pitchFamily="34" charset="0"/>
              </a:rPr>
              <a:t>}</a:t>
            </a:r>
            <a:endParaRPr lang="en-IN" sz="1400" b="1" dirty="0" smtClean="0">
              <a:latin typeface="Calibri" panose="020F0502020204030204" pitchFamily="34" charset="0"/>
            </a:endParaRPr>
          </a:p>
          <a:p>
            <a:pPr marL="0" indent="0">
              <a:buNone/>
            </a:pPr>
            <a:r>
              <a:rPr lang="en-IN" sz="1400" b="1" dirty="0" smtClean="0">
                <a:latin typeface="Calibri" panose="020F0502020204030204" pitchFamily="34" charset="0"/>
              </a:rPr>
              <a:t>Primary </a:t>
            </a:r>
            <a:r>
              <a:rPr lang="en-IN" sz="1400" b="1" dirty="0">
                <a:latin typeface="Calibri" panose="020F0502020204030204" pitchFamily="34" charset="0"/>
              </a:rPr>
              <a:t>Key</a:t>
            </a:r>
            <a:r>
              <a:rPr lang="en-IN" sz="1400" dirty="0">
                <a:latin typeface="Calibri" panose="020F0502020204030204" pitchFamily="34" charset="0"/>
              </a:rPr>
              <a:t>: - </a:t>
            </a:r>
            <a:r>
              <a:rPr lang="en-IN" sz="1400" dirty="0" err="1" smtClean="0">
                <a:solidFill>
                  <a:srgbClr val="FFFF00"/>
                </a:solidFill>
                <a:latin typeface="Calibri" panose="020F0502020204030204" pitchFamily="34" charset="0"/>
              </a:rPr>
              <a:t>City_ID</a:t>
            </a:r>
            <a:r>
              <a:rPr lang="en-IN" sz="1400" dirty="0" smtClean="0">
                <a:solidFill>
                  <a:srgbClr val="FFFF00"/>
                </a:solidFill>
                <a:latin typeface="Calibri" panose="020F0502020204030204" pitchFamily="34" charset="0"/>
              </a:rPr>
              <a:t>	</a:t>
            </a:r>
            <a:endParaRPr lang="en-IN" sz="1400" dirty="0">
              <a:solidFill>
                <a:srgbClr val="FFFF00"/>
              </a:solidFill>
              <a:latin typeface="Calibri" panose="020F0502020204030204" pitchFamily="34" charset="0"/>
            </a:endParaRPr>
          </a:p>
          <a:p>
            <a:pPr marL="0" indent="0">
              <a:buNone/>
            </a:pPr>
            <a:r>
              <a:rPr lang="en-IN" sz="1800" b="1" dirty="0" smtClean="0">
                <a:latin typeface="Calibri" panose="020F0502020204030204" pitchFamily="34" charset="0"/>
              </a:rPr>
              <a:t>Normalization </a:t>
            </a:r>
            <a:r>
              <a:rPr lang="en-IN" sz="1800" b="1" dirty="0">
                <a:latin typeface="Calibri" panose="020F0502020204030204" pitchFamily="34" charset="0"/>
              </a:rPr>
              <a:t>Form</a:t>
            </a:r>
            <a:r>
              <a:rPr lang="en-IN" sz="1800" dirty="0">
                <a:latin typeface="Calibri" panose="020F0502020204030204" pitchFamily="34" charset="0"/>
              </a:rPr>
              <a:t>: - </a:t>
            </a:r>
            <a:r>
              <a:rPr lang="en-IN" sz="1800" dirty="0">
                <a:solidFill>
                  <a:srgbClr val="FFFF00"/>
                </a:solidFill>
                <a:latin typeface="Calibri" panose="020F0502020204030204" pitchFamily="34" charset="0"/>
              </a:rPr>
              <a:t>BCNF</a:t>
            </a:r>
          </a:p>
          <a:p>
            <a:endParaRPr lang="en-IN" sz="1400" dirty="0">
              <a:latin typeface="Calibri" panose="020F0502020204030204" pitchFamily="34" charset="0"/>
            </a:endParaRPr>
          </a:p>
        </p:txBody>
      </p:sp>
      <p:sp>
        <p:nvSpPr>
          <p:cNvPr id="4" name="TextBox 3"/>
          <p:cNvSpPr txBox="1"/>
          <p:nvPr/>
        </p:nvSpPr>
        <p:spPr>
          <a:xfrm>
            <a:off x="11320530" y="2537138"/>
            <a:ext cx="184731" cy="369332"/>
          </a:xfrm>
          <a:prstGeom prst="rect">
            <a:avLst/>
          </a:prstGeom>
          <a:noFill/>
        </p:spPr>
        <p:txBody>
          <a:bodyPr wrap="none" rtlCol="0">
            <a:spAutoFit/>
          </a:bodyPr>
          <a:lstStyle/>
          <a:p>
            <a:endParaRPr lang="en-IN" dirty="0"/>
          </a:p>
        </p:txBody>
      </p:sp>
      <p:sp>
        <p:nvSpPr>
          <p:cNvPr id="5" name="TextBox 4"/>
          <p:cNvSpPr txBox="1"/>
          <p:nvPr/>
        </p:nvSpPr>
        <p:spPr>
          <a:xfrm>
            <a:off x="8345510" y="2336873"/>
            <a:ext cx="5460642" cy="2431435"/>
          </a:xfrm>
          <a:prstGeom prst="rect">
            <a:avLst/>
          </a:prstGeom>
          <a:noFill/>
        </p:spPr>
        <p:txBody>
          <a:bodyPr wrap="square" rtlCol="0">
            <a:spAutoFit/>
          </a:bodyPr>
          <a:lstStyle/>
          <a:p>
            <a:r>
              <a:rPr lang="en-IN" b="1" dirty="0" err="1" smtClean="0">
                <a:solidFill>
                  <a:srgbClr val="FFFF00"/>
                </a:solidFill>
                <a:latin typeface="Calibri" panose="020F0502020204030204" pitchFamily="34" charset="0"/>
              </a:rPr>
              <a:t>Friends_and_Relatives</a:t>
            </a:r>
            <a:endParaRPr lang="en-IN" dirty="0">
              <a:solidFill>
                <a:srgbClr val="FFFF00"/>
              </a:solidFill>
              <a:latin typeface="Calibri" panose="020F0502020204030204" pitchFamily="34" charset="0"/>
            </a:endParaRPr>
          </a:p>
          <a:p>
            <a:r>
              <a:rPr lang="en-IN" sz="1400" dirty="0">
                <a:latin typeface="Calibri" panose="020F0502020204030204" pitchFamily="34" charset="0"/>
              </a:rPr>
              <a:t>FD</a:t>
            </a:r>
          </a:p>
          <a:p>
            <a:pPr marL="285750" lvl="0" indent="-285750">
              <a:buFont typeface="Arial" panose="020B0604020202020204" pitchFamily="34" charset="0"/>
              <a:buChar char="•"/>
            </a:pPr>
            <a:r>
              <a:rPr lang="en-IN" sz="1400" dirty="0">
                <a:latin typeface="Calibri" panose="020F0502020204030204" pitchFamily="34" charset="0"/>
              </a:rPr>
              <a:t>{</a:t>
            </a:r>
            <a:r>
              <a:rPr lang="en-IN" sz="1400" dirty="0" err="1">
                <a:latin typeface="Calibri" panose="020F0502020204030204" pitchFamily="34" charset="0"/>
              </a:rPr>
              <a:t>User_ID,Friend_ID</a:t>
            </a:r>
            <a:r>
              <a:rPr lang="en-IN" sz="1400" dirty="0">
                <a:latin typeface="Calibri" panose="020F0502020204030204" pitchFamily="34" charset="0"/>
              </a:rPr>
              <a:t>} </a:t>
            </a:r>
            <a:r>
              <a:rPr lang="en-IN" sz="1400" dirty="0">
                <a:latin typeface="Calibri" panose="020F0502020204030204" pitchFamily="34" charset="0"/>
                <a:sym typeface="Wingdings" panose="05000000000000000000" pitchFamily="2" charset="2"/>
              </a:rPr>
              <a:t></a:t>
            </a:r>
            <a:r>
              <a:rPr lang="en-IN" sz="1400" dirty="0">
                <a:latin typeface="Calibri" panose="020F0502020204030204" pitchFamily="34" charset="0"/>
              </a:rPr>
              <a:t> {</a:t>
            </a:r>
            <a:r>
              <a:rPr lang="en-IN" sz="1400" dirty="0" err="1">
                <a:latin typeface="Calibri" panose="020F0502020204030204" pitchFamily="34" charset="0"/>
              </a:rPr>
              <a:t>Since_Date</a:t>
            </a:r>
            <a:r>
              <a:rPr lang="en-IN" sz="1400" dirty="0">
                <a:latin typeface="Calibri" panose="020F0502020204030204" pitchFamily="34" charset="0"/>
              </a:rPr>
              <a:t>}</a:t>
            </a:r>
          </a:p>
          <a:p>
            <a:endParaRPr lang="en-IN" sz="1400" b="1" dirty="0" smtClean="0">
              <a:latin typeface="Calibri" panose="020F0502020204030204" pitchFamily="34" charset="0"/>
            </a:endParaRPr>
          </a:p>
          <a:p>
            <a:endParaRPr lang="en-IN" sz="1400" b="1" dirty="0" smtClean="0">
              <a:latin typeface="Calibri" panose="020F0502020204030204" pitchFamily="34" charset="0"/>
            </a:endParaRPr>
          </a:p>
          <a:p>
            <a:r>
              <a:rPr lang="en-IN" sz="1400" b="1" dirty="0" smtClean="0">
                <a:latin typeface="Calibri" panose="020F0502020204030204" pitchFamily="34" charset="0"/>
              </a:rPr>
              <a:t>Primary </a:t>
            </a:r>
            <a:r>
              <a:rPr lang="en-IN" sz="1400" b="1" dirty="0">
                <a:latin typeface="Calibri" panose="020F0502020204030204" pitchFamily="34" charset="0"/>
              </a:rPr>
              <a:t>Key</a:t>
            </a:r>
            <a:r>
              <a:rPr lang="en-IN" sz="1400" dirty="0">
                <a:latin typeface="Calibri" panose="020F0502020204030204" pitchFamily="34" charset="0"/>
              </a:rPr>
              <a:t>: - </a:t>
            </a:r>
            <a:r>
              <a:rPr lang="en-IN" sz="1400" dirty="0">
                <a:solidFill>
                  <a:srgbClr val="FFFF00"/>
                </a:solidFill>
                <a:latin typeface="Calibri" panose="020F0502020204030204" pitchFamily="34" charset="0"/>
              </a:rPr>
              <a:t>{</a:t>
            </a:r>
            <a:r>
              <a:rPr lang="en-IN" sz="1400" dirty="0" err="1">
                <a:solidFill>
                  <a:srgbClr val="FFFF00"/>
                </a:solidFill>
                <a:latin typeface="Calibri" panose="020F0502020204030204" pitchFamily="34" charset="0"/>
              </a:rPr>
              <a:t>User_ID</a:t>
            </a:r>
            <a:r>
              <a:rPr lang="en-IN" sz="1400" dirty="0">
                <a:solidFill>
                  <a:srgbClr val="FFFF00"/>
                </a:solidFill>
                <a:latin typeface="Calibri" panose="020F0502020204030204" pitchFamily="34" charset="0"/>
              </a:rPr>
              <a:t>, </a:t>
            </a:r>
            <a:r>
              <a:rPr lang="en-IN" sz="1400" dirty="0" err="1">
                <a:solidFill>
                  <a:srgbClr val="FFFF00"/>
                </a:solidFill>
                <a:latin typeface="Calibri" panose="020F0502020204030204" pitchFamily="34" charset="0"/>
              </a:rPr>
              <a:t>Friend_ID</a:t>
            </a:r>
            <a:r>
              <a:rPr lang="en-IN" sz="1400" dirty="0">
                <a:solidFill>
                  <a:srgbClr val="FFFF00"/>
                </a:solidFill>
                <a:latin typeface="Calibri" panose="020F0502020204030204" pitchFamily="34" charset="0"/>
              </a:rPr>
              <a:t>}</a:t>
            </a:r>
          </a:p>
          <a:p>
            <a:endParaRPr lang="en-IN" b="1" dirty="0" smtClean="0">
              <a:latin typeface="Calibri" panose="020F0502020204030204" pitchFamily="34" charset="0"/>
            </a:endParaRPr>
          </a:p>
          <a:p>
            <a:r>
              <a:rPr lang="en-IN" b="1" dirty="0" smtClean="0">
                <a:latin typeface="Calibri" panose="020F0502020204030204" pitchFamily="34" charset="0"/>
              </a:rPr>
              <a:t>Normalization </a:t>
            </a:r>
            <a:r>
              <a:rPr lang="en-IN" b="1" dirty="0">
                <a:latin typeface="Calibri" panose="020F0502020204030204" pitchFamily="34" charset="0"/>
              </a:rPr>
              <a:t>Form</a:t>
            </a:r>
            <a:r>
              <a:rPr lang="en-IN" dirty="0">
                <a:latin typeface="Calibri" panose="020F0502020204030204" pitchFamily="34" charset="0"/>
              </a:rPr>
              <a:t>: - </a:t>
            </a:r>
            <a:r>
              <a:rPr lang="en-IN" dirty="0">
                <a:solidFill>
                  <a:srgbClr val="FFFF00"/>
                </a:solidFill>
                <a:latin typeface="Calibri" panose="020F0502020204030204" pitchFamily="34" charset="0"/>
              </a:rPr>
              <a:t>BCNF</a:t>
            </a:r>
          </a:p>
          <a:p>
            <a:r>
              <a:rPr lang="en-IN" sz="1400" b="1" dirty="0">
                <a:latin typeface="Calibri" panose="020F0502020204030204" pitchFamily="34" charset="0"/>
              </a:rPr>
              <a:t> </a:t>
            </a:r>
            <a:endParaRPr lang="en-IN" sz="1400" dirty="0">
              <a:latin typeface="Calibri" panose="020F0502020204030204" pitchFamily="34" charset="0"/>
            </a:endParaRPr>
          </a:p>
          <a:p>
            <a:endParaRPr lang="en-IN" sz="1400" dirty="0">
              <a:latin typeface="Calibri" panose="020F0502020204030204" pitchFamily="34" charset="0"/>
            </a:endParaRPr>
          </a:p>
        </p:txBody>
      </p:sp>
      <p:sp>
        <p:nvSpPr>
          <p:cNvPr id="6" name="TextBox 5"/>
          <p:cNvSpPr txBox="1"/>
          <p:nvPr/>
        </p:nvSpPr>
        <p:spPr>
          <a:xfrm>
            <a:off x="4584879" y="4837452"/>
            <a:ext cx="8877506" cy="1723549"/>
          </a:xfrm>
          <a:prstGeom prst="rect">
            <a:avLst/>
          </a:prstGeom>
          <a:noFill/>
        </p:spPr>
        <p:txBody>
          <a:bodyPr wrap="square" rtlCol="0">
            <a:spAutoFit/>
          </a:bodyPr>
          <a:lstStyle/>
          <a:p>
            <a:r>
              <a:rPr lang="en-IN" dirty="0" smtClean="0">
                <a:solidFill>
                  <a:srgbClr val="FFFF00"/>
                </a:solidFill>
                <a:latin typeface="Calibri" panose="020F0502020204030204" pitchFamily="34" charset="0"/>
              </a:rPr>
              <a:t>FR_ Message </a:t>
            </a:r>
          </a:p>
          <a:p>
            <a:r>
              <a:rPr lang="en-IN" sz="1400" dirty="0" smtClean="0">
                <a:latin typeface="Calibri" panose="020F0502020204030204" pitchFamily="34" charset="0"/>
              </a:rPr>
              <a:t>FDS</a:t>
            </a:r>
          </a:p>
          <a:p>
            <a:r>
              <a:rPr lang="en-IN" sz="1400" dirty="0" smtClean="0">
                <a:latin typeface="Calibri" panose="020F0502020204030204" pitchFamily="34" charset="0"/>
              </a:rPr>
              <a:t>{</a:t>
            </a:r>
            <a:r>
              <a:rPr lang="en-IN" sz="1400" dirty="0" err="1" smtClean="0">
                <a:latin typeface="Calibri" panose="020F0502020204030204" pitchFamily="34" charset="0"/>
              </a:rPr>
              <a:t>User_id,Friend_id,Time_of_interaction</a:t>
            </a:r>
            <a:r>
              <a:rPr lang="en-IN" sz="1400" dirty="0" smtClean="0">
                <a:latin typeface="Calibri" panose="020F0502020204030204" pitchFamily="34" charset="0"/>
              </a:rPr>
              <a:t>}</a:t>
            </a:r>
            <a:r>
              <a:rPr lang="en-IN" sz="1400" dirty="0" smtClean="0">
                <a:latin typeface="Calibri" panose="020F0502020204030204" pitchFamily="34" charset="0"/>
                <a:sym typeface="Wingdings" panose="05000000000000000000" pitchFamily="2" charset="2"/>
              </a:rPr>
              <a:t> {</a:t>
            </a:r>
            <a:r>
              <a:rPr lang="en-IN" sz="1400" dirty="0" err="1" smtClean="0">
                <a:latin typeface="Calibri" panose="020F0502020204030204" pitchFamily="34" charset="0"/>
                <a:sym typeface="Wingdings" panose="05000000000000000000" pitchFamily="2" charset="2"/>
              </a:rPr>
              <a:t>Message_in,Message_out</a:t>
            </a:r>
            <a:r>
              <a:rPr lang="en-IN" sz="1400" dirty="0" smtClean="0">
                <a:latin typeface="Calibri" panose="020F0502020204030204" pitchFamily="34" charset="0"/>
                <a:sym typeface="Wingdings" panose="05000000000000000000" pitchFamily="2" charset="2"/>
              </a:rPr>
              <a:t>}</a:t>
            </a:r>
          </a:p>
          <a:p>
            <a:endParaRPr lang="en-IN" sz="1400" dirty="0">
              <a:latin typeface="Calibri" panose="020F0502020204030204" pitchFamily="34" charset="0"/>
              <a:sym typeface="Wingdings" panose="05000000000000000000" pitchFamily="2" charset="2"/>
            </a:endParaRPr>
          </a:p>
          <a:p>
            <a:r>
              <a:rPr lang="en-IN" sz="1400" dirty="0" smtClean="0">
                <a:latin typeface="Calibri" panose="020F0502020204030204" pitchFamily="34" charset="0"/>
                <a:sym typeface="Wingdings" panose="05000000000000000000" pitchFamily="2" charset="2"/>
              </a:rPr>
              <a:t>Primary key:</a:t>
            </a:r>
            <a:r>
              <a:rPr lang="en-IN" sz="1400" dirty="0" smtClean="0">
                <a:solidFill>
                  <a:srgbClr val="FFFF00"/>
                </a:solidFill>
                <a:latin typeface="Calibri" panose="020F0502020204030204" pitchFamily="34" charset="0"/>
                <a:sym typeface="Wingdings" panose="05000000000000000000" pitchFamily="2" charset="2"/>
              </a:rPr>
              <a:t>{</a:t>
            </a:r>
            <a:r>
              <a:rPr lang="en-IN" sz="1400" dirty="0" err="1" smtClean="0">
                <a:solidFill>
                  <a:srgbClr val="FFFF00"/>
                </a:solidFill>
                <a:latin typeface="Calibri" panose="020F0502020204030204" pitchFamily="34" charset="0"/>
                <a:sym typeface="Wingdings" panose="05000000000000000000" pitchFamily="2" charset="2"/>
              </a:rPr>
              <a:t>User_id,Friend_id,Time_of_intercation</a:t>
            </a:r>
            <a:r>
              <a:rPr lang="en-IN" sz="1400" dirty="0" smtClean="0">
                <a:solidFill>
                  <a:srgbClr val="FFFF00"/>
                </a:solidFill>
                <a:latin typeface="Calibri" panose="020F0502020204030204" pitchFamily="34" charset="0"/>
                <a:sym typeface="Wingdings" panose="05000000000000000000" pitchFamily="2" charset="2"/>
              </a:rPr>
              <a:t>}</a:t>
            </a:r>
          </a:p>
          <a:p>
            <a:endParaRPr lang="en-IN" sz="1400" dirty="0" smtClean="0">
              <a:solidFill>
                <a:srgbClr val="FFFF00"/>
              </a:solidFill>
              <a:latin typeface="Calibri" panose="020F0502020204030204" pitchFamily="34" charset="0"/>
              <a:sym typeface="Wingdings" panose="05000000000000000000" pitchFamily="2" charset="2"/>
            </a:endParaRPr>
          </a:p>
          <a:p>
            <a:r>
              <a:rPr lang="en-IN" dirty="0" smtClean="0">
                <a:latin typeface="Calibri" panose="020F0502020204030204" pitchFamily="34" charset="0"/>
                <a:sym typeface="Wingdings" panose="05000000000000000000" pitchFamily="2" charset="2"/>
              </a:rPr>
              <a:t>Normalization </a:t>
            </a:r>
            <a:r>
              <a:rPr lang="en-IN" dirty="0" smtClean="0">
                <a:solidFill>
                  <a:srgbClr val="FFFF00"/>
                </a:solidFill>
                <a:latin typeface="Calibri" panose="020F0502020204030204" pitchFamily="34" charset="0"/>
                <a:sym typeface="Wingdings" panose="05000000000000000000" pitchFamily="2" charset="2"/>
              </a:rPr>
              <a:t>: BCNF </a:t>
            </a:r>
            <a:endParaRPr lang="en-IN" dirty="0">
              <a:solidFill>
                <a:srgbClr val="FFFF00"/>
              </a:solidFill>
              <a:latin typeface="Calibri" panose="020F0502020204030204" pitchFamily="34" charset="0"/>
            </a:endParaRPr>
          </a:p>
        </p:txBody>
      </p:sp>
    </p:spTree>
    <p:extLst>
      <p:ext uri="{BB962C8B-B14F-4D97-AF65-F5344CB8AC3E}">
        <p14:creationId xmlns:p14="http://schemas.microsoft.com/office/powerpoint/2010/main" xmlns="" val="2834621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FDS with Normalization </a:t>
            </a:r>
          </a:p>
        </p:txBody>
      </p:sp>
      <p:sp>
        <p:nvSpPr>
          <p:cNvPr id="3" name="Content Placeholder 2"/>
          <p:cNvSpPr>
            <a:spLocks noGrp="1"/>
          </p:cNvSpPr>
          <p:nvPr>
            <p:ph idx="1"/>
          </p:nvPr>
        </p:nvSpPr>
        <p:spPr>
          <a:xfrm>
            <a:off x="320044" y="2059336"/>
            <a:ext cx="9613861" cy="3599316"/>
          </a:xfrm>
        </p:spPr>
        <p:txBody>
          <a:bodyPr>
            <a:normAutofit/>
          </a:bodyPr>
          <a:lstStyle/>
          <a:p>
            <a:pPr marL="0" indent="0">
              <a:buNone/>
            </a:pPr>
            <a:r>
              <a:rPr lang="en-IN" sz="1800" b="1" dirty="0" smtClean="0">
                <a:solidFill>
                  <a:srgbClr val="FFFF00"/>
                </a:solidFill>
                <a:latin typeface="Calibri" panose="020F0502020204030204" pitchFamily="34" charset="0"/>
              </a:rPr>
              <a:t>Manager</a:t>
            </a:r>
            <a:endParaRPr lang="en-IN" sz="1800" dirty="0">
              <a:solidFill>
                <a:srgbClr val="FFFF00"/>
              </a:solidFill>
              <a:latin typeface="Calibri" panose="020F0502020204030204" pitchFamily="34" charset="0"/>
            </a:endParaRPr>
          </a:p>
          <a:p>
            <a:pPr marL="0" indent="0">
              <a:buNone/>
            </a:pPr>
            <a:r>
              <a:rPr lang="en-IN" sz="1400" dirty="0" smtClean="0">
                <a:latin typeface="Calibri" panose="020F0502020204030204" pitchFamily="34" charset="0"/>
              </a:rPr>
              <a:t>FDs</a:t>
            </a:r>
            <a:endParaRPr lang="en-IN" sz="1400" dirty="0">
              <a:latin typeface="Calibri" panose="020F0502020204030204" pitchFamily="34" charset="0"/>
            </a:endParaRPr>
          </a:p>
          <a:p>
            <a:pPr lvl="0"/>
            <a:r>
              <a:rPr lang="en-IN" sz="1400" dirty="0" err="1">
                <a:latin typeface="Calibri" panose="020F0502020204030204" pitchFamily="34" charset="0"/>
              </a:rPr>
              <a:t>Manager_ID</a:t>
            </a:r>
            <a:r>
              <a:rPr lang="en-IN" sz="1400" dirty="0">
                <a:latin typeface="Calibri" panose="020F0502020204030204" pitchFamily="34" charset="0"/>
              </a:rPr>
              <a:t> </a:t>
            </a:r>
            <a:r>
              <a:rPr lang="en-IN" sz="1400" dirty="0">
                <a:latin typeface="Calibri" panose="020F0502020204030204" pitchFamily="34" charset="0"/>
                <a:sym typeface="Wingdings" panose="05000000000000000000" pitchFamily="2" charset="2"/>
              </a:rPr>
              <a:t></a:t>
            </a:r>
            <a:r>
              <a:rPr lang="en-IN" sz="1400" dirty="0">
                <a:latin typeface="Calibri" panose="020F0502020204030204" pitchFamily="34" charset="0"/>
              </a:rPr>
              <a:t> {</a:t>
            </a:r>
            <a:r>
              <a:rPr lang="en-IN" sz="1400" dirty="0" err="1">
                <a:latin typeface="Calibri" panose="020F0502020204030204" pitchFamily="34" charset="0"/>
              </a:rPr>
              <a:t>M_name</a:t>
            </a:r>
            <a:r>
              <a:rPr lang="en-IN" sz="1400" dirty="0">
                <a:latin typeface="Calibri" panose="020F0502020204030204" pitchFamily="34" charset="0"/>
              </a:rPr>
              <a:t>, sex, </a:t>
            </a:r>
            <a:r>
              <a:rPr lang="en-IN" sz="1400" dirty="0" err="1">
                <a:latin typeface="Calibri" panose="020F0502020204030204" pitchFamily="34" charset="0"/>
              </a:rPr>
              <a:t>City_ID</a:t>
            </a:r>
            <a:r>
              <a:rPr lang="en-IN" sz="1400" dirty="0">
                <a:latin typeface="Calibri" panose="020F0502020204030204" pitchFamily="34" charset="0"/>
              </a:rPr>
              <a:t>, Salary</a:t>
            </a:r>
            <a:r>
              <a:rPr lang="en-IN" sz="1400" dirty="0" smtClean="0">
                <a:latin typeface="Calibri" panose="020F0502020204030204" pitchFamily="34" charset="0"/>
              </a:rPr>
              <a:t>}</a:t>
            </a:r>
            <a:r>
              <a:rPr lang="en-IN" sz="1400" dirty="0">
                <a:latin typeface="Calibri" panose="020F0502020204030204" pitchFamily="34" charset="0"/>
              </a:rPr>
              <a:t> </a:t>
            </a:r>
          </a:p>
          <a:p>
            <a:pPr lvl="0"/>
            <a:r>
              <a:rPr lang="en-IN" sz="1400" dirty="0" err="1">
                <a:latin typeface="Calibri" panose="020F0502020204030204" pitchFamily="34" charset="0"/>
              </a:rPr>
              <a:t>Manager_ID</a:t>
            </a:r>
            <a:r>
              <a:rPr lang="en-IN" sz="1400" dirty="0">
                <a:latin typeface="Calibri" panose="020F0502020204030204" pitchFamily="34" charset="0"/>
              </a:rPr>
              <a:t> </a:t>
            </a:r>
            <a:r>
              <a:rPr lang="en-IN" sz="1400" dirty="0">
                <a:latin typeface="Calibri" panose="020F0502020204030204" pitchFamily="34" charset="0"/>
                <a:sym typeface="Wingdings" panose="05000000000000000000" pitchFamily="2" charset="2"/>
              </a:rPr>
              <a:t></a:t>
            </a:r>
            <a:r>
              <a:rPr lang="en-IN" sz="1400" dirty="0">
                <a:latin typeface="Calibri" panose="020F0502020204030204" pitchFamily="34" charset="0"/>
              </a:rPr>
              <a:t> {</a:t>
            </a:r>
            <a:r>
              <a:rPr lang="en-IN" sz="1400" dirty="0" err="1">
                <a:latin typeface="Calibri" panose="020F0502020204030204" pitchFamily="34" charset="0"/>
              </a:rPr>
              <a:t>City_Name</a:t>
            </a:r>
            <a:r>
              <a:rPr lang="en-IN" sz="1400" dirty="0">
                <a:latin typeface="Calibri" panose="020F0502020204030204" pitchFamily="34" charset="0"/>
              </a:rPr>
              <a:t>, </a:t>
            </a:r>
            <a:r>
              <a:rPr lang="en-IN" sz="1400" dirty="0" err="1">
                <a:latin typeface="Calibri" panose="020F0502020204030204" pitchFamily="34" charset="0"/>
              </a:rPr>
              <a:t>State_Name</a:t>
            </a:r>
            <a:r>
              <a:rPr lang="en-IN" sz="1400" dirty="0">
                <a:latin typeface="Calibri" panose="020F0502020204030204" pitchFamily="34" charset="0"/>
              </a:rPr>
              <a:t>}</a:t>
            </a:r>
          </a:p>
          <a:p>
            <a:pPr marL="0" indent="0">
              <a:buNone/>
            </a:pPr>
            <a:endParaRPr lang="en-IN" sz="1400" dirty="0">
              <a:latin typeface="Calibri" panose="020F0502020204030204" pitchFamily="34" charset="0"/>
            </a:endParaRPr>
          </a:p>
          <a:p>
            <a:pPr marL="0" indent="0">
              <a:buNone/>
            </a:pPr>
            <a:r>
              <a:rPr lang="en-IN" sz="1400" b="1" dirty="0">
                <a:latin typeface="Calibri" panose="020F0502020204030204" pitchFamily="34" charset="0"/>
              </a:rPr>
              <a:t>Primary Key</a:t>
            </a:r>
            <a:r>
              <a:rPr lang="en-IN" sz="1400" dirty="0">
                <a:latin typeface="Calibri" panose="020F0502020204030204" pitchFamily="34" charset="0"/>
              </a:rPr>
              <a:t>: - </a:t>
            </a:r>
            <a:r>
              <a:rPr lang="en-IN" sz="1400" dirty="0" err="1">
                <a:solidFill>
                  <a:srgbClr val="FFFF00"/>
                </a:solidFill>
                <a:latin typeface="Calibri" panose="020F0502020204030204" pitchFamily="34" charset="0"/>
              </a:rPr>
              <a:t>Manager_ID</a:t>
            </a:r>
            <a:endParaRPr lang="en-IN" sz="1400" dirty="0">
              <a:solidFill>
                <a:srgbClr val="FFFF00"/>
              </a:solidFill>
              <a:latin typeface="Calibri" panose="020F0502020204030204" pitchFamily="34" charset="0"/>
            </a:endParaRPr>
          </a:p>
          <a:p>
            <a:pPr marL="0" indent="0">
              <a:buNone/>
            </a:pPr>
            <a:r>
              <a:rPr lang="en-IN" sz="1800" b="1" dirty="0" smtClean="0">
                <a:latin typeface="Calibri" panose="020F0502020204030204" pitchFamily="34" charset="0"/>
              </a:rPr>
              <a:t>Normalization </a:t>
            </a:r>
            <a:r>
              <a:rPr lang="en-IN" sz="1800" b="1" dirty="0">
                <a:latin typeface="Calibri" panose="020F0502020204030204" pitchFamily="34" charset="0"/>
              </a:rPr>
              <a:t>Form</a:t>
            </a:r>
            <a:r>
              <a:rPr lang="en-IN" sz="1800" dirty="0">
                <a:latin typeface="Calibri" panose="020F0502020204030204" pitchFamily="34" charset="0"/>
              </a:rPr>
              <a:t> :- </a:t>
            </a:r>
            <a:r>
              <a:rPr lang="en-IN" sz="1800" dirty="0">
                <a:solidFill>
                  <a:srgbClr val="FFFF00"/>
                </a:solidFill>
                <a:latin typeface="Calibri" panose="020F0502020204030204" pitchFamily="34" charset="0"/>
              </a:rPr>
              <a:t>BCNF</a:t>
            </a:r>
          </a:p>
          <a:p>
            <a:endParaRPr lang="en-IN" sz="1400" dirty="0">
              <a:latin typeface="Calibri" panose="020F0502020204030204" pitchFamily="34" charset="0"/>
            </a:endParaRPr>
          </a:p>
        </p:txBody>
      </p:sp>
      <p:sp>
        <p:nvSpPr>
          <p:cNvPr id="4" name="Rectangle 3"/>
          <p:cNvSpPr/>
          <p:nvPr/>
        </p:nvSpPr>
        <p:spPr>
          <a:xfrm>
            <a:off x="8688947" y="2059336"/>
            <a:ext cx="6096000" cy="2120068"/>
          </a:xfrm>
          <a:prstGeom prst="rect">
            <a:avLst/>
          </a:prstGeom>
        </p:spPr>
        <p:txBody>
          <a:bodyPr>
            <a:spAutoFit/>
          </a:bodyPr>
          <a:lstStyle/>
          <a:p>
            <a:pPr>
              <a:lnSpc>
                <a:spcPct val="107000"/>
              </a:lnSpc>
              <a:spcAft>
                <a:spcPts val="800"/>
              </a:spcAft>
            </a:pPr>
            <a:r>
              <a:rPr lang="en-IN" b="1" dirty="0" smtClean="0">
                <a:solidFill>
                  <a:srgbClr val="FFFF00"/>
                </a:solidFill>
                <a:latin typeface="Calibri" panose="020F0502020204030204" pitchFamily="34" charset="0"/>
                <a:ea typeface="Calibri" panose="020F0502020204030204" pitchFamily="34" charset="0"/>
                <a:cs typeface="Times New Roman" panose="02020603050405020304" pitchFamily="18" charset="0"/>
              </a:rPr>
              <a:t>Advertisers</a:t>
            </a:r>
            <a:endParaRPr lang="en-IN" dirty="0" smtClean="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smtClean="0">
                <a:latin typeface="Calibri" panose="020F0502020204030204" pitchFamily="34" charset="0"/>
                <a:ea typeface="Calibri" panose="020F0502020204030204" pitchFamily="34" charset="0"/>
                <a:cs typeface="Times New Roman" panose="02020603050405020304" pitchFamily="18" charset="0"/>
              </a:rPr>
              <a:t>FD</a:t>
            </a:r>
          </a:p>
          <a:p>
            <a:pPr marL="285750" indent="-285750">
              <a:lnSpc>
                <a:spcPct val="107000"/>
              </a:lnSpc>
              <a:spcAft>
                <a:spcPts val="800"/>
              </a:spcAft>
              <a:buFont typeface="Arial" panose="020B0604020202020204" pitchFamily="34" charset="0"/>
              <a:buChar char="•"/>
            </a:pPr>
            <a:r>
              <a:rPr lang="en-IN" sz="1400" dirty="0" err="1" smtClean="0">
                <a:latin typeface="Calibri" panose="020F0502020204030204" pitchFamily="34" charset="0"/>
                <a:ea typeface="Calibri" panose="020F0502020204030204" pitchFamily="34" charset="0"/>
                <a:cs typeface="Times New Roman" panose="02020603050405020304" pitchFamily="18" charset="0"/>
              </a:rPr>
              <a:t>Advertiser_ID</a:t>
            </a:r>
            <a:r>
              <a:rPr lang="en-IN" sz="1400" dirty="0" smtClean="0">
                <a:latin typeface="Calibri" panose="020F0502020204030204" pitchFamily="34" charset="0"/>
                <a:ea typeface="Calibri" panose="020F0502020204030204" pitchFamily="34" charset="0"/>
                <a:cs typeface="Times New Roman" panose="02020603050405020304" pitchFamily="18" charset="0"/>
              </a:rPr>
              <a:t> </a:t>
            </a:r>
            <a:r>
              <a:rPr lang="en-IN" sz="14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smtClean="0">
                <a:latin typeface="Calibri" panose="020F0502020204030204" pitchFamily="34" charset="0"/>
                <a:ea typeface="Calibri" panose="020F0502020204030204" pitchFamily="34" charset="0"/>
                <a:cs typeface="Times New Roman" panose="02020603050405020304" pitchFamily="18" charset="0"/>
              </a:rPr>
              <a:t>Advertiser_Name</a:t>
            </a:r>
            <a:r>
              <a:rPr lang="en-IN" sz="1400" dirty="0" smtClean="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IN" sz="1400" b="1"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smtClean="0">
                <a:latin typeface="Calibri" panose="020F0502020204030204" pitchFamily="34" charset="0"/>
                <a:ea typeface="Calibri" panose="020F0502020204030204" pitchFamily="34" charset="0"/>
                <a:cs typeface="Times New Roman" panose="02020603050405020304" pitchFamily="18" charset="0"/>
              </a:rPr>
              <a:t>Primary </a:t>
            </a:r>
            <a:r>
              <a:rPr lang="en-IN" sz="1400" b="1" dirty="0">
                <a:latin typeface="Calibri" panose="020F0502020204030204" pitchFamily="34" charset="0"/>
                <a:ea typeface="Calibri" panose="020F0502020204030204" pitchFamily="34" charset="0"/>
                <a:cs typeface="Times New Roman" panose="02020603050405020304" pitchFamily="18" charset="0"/>
              </a:rPr>
              <a:t>Key</a:t>
            </a:r>
            <a:r>
              <a:rPr lang="en-IN" sz="1400" dirty="0">
                <a:latin typeface="Calibri" panose="020F0502020204030204" pitchFamily="34" charset="0"/>
                <a:ea typeface="Calibri" panose="020F0502020204030204" pitchFamily="34" charset="0"/>
                <a:cs typeface="Times New Roman" panose="02020603050405020304" pitchFamily="18" charset="0"/>
              </a:rPr>
              <a:t>: - </a:t>
            </a:r>
            <a:r>
              <a:rPr lang="en-IN" sz="1400" dirty="0" err="1" smtClean="0">
                <a:solidFill>
                  <a:srgbClr val="FFFF00"/>
                </a:solidFill>
                <a:latin typeface="Calibri" panose="020F0502020204030204" pitchFamily="34" charset="0"/>
                <a:ea typeface="Calibri" panose="020F0502020204030204" pitchFamily="34" charset="0"/>
                <a:cs typeface="Times New Roman" panose="02020603050405020304" pitchFamily="18" charset="0"/>
              </a:rPr>
              <a:t>Advertiser_ID</a:t>
            </a:r>
            <a:endParaRPr lang="en-IN" sz="1400" dirty="0" smtClean="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err="1" smtClean="0">
                <a:latin typeface="Calibri" panose="020F0502020204030204" pitchFamily="34" charset="0"/>
                <a:ea typeface="Calibri" panose="020F0502020204030204" pitchFamily="34" charset="0"/>
                <a:cs typeface="Times New Roman" panose="02020603050405020304" pitchFamily="18" charset="0"/>
              </a:rPr>
              <a:t>Normalization_Form</a:t>
            </a:r>
            <a:r>
              <a:rPr lang="en-IN" dirty="0">
                <a:latin typeface="Calibri" panose="020F0502020204030204" pitchFamily="34" charset="0"/>
                <a:ea typeface="Calibri" panose="020F0502020204030204" pitchFamily="34" charset="0"/>
                <a:cs typeface="Times New Roman" panose="02020603050405020304" pitchFamily="18" charset="0"/>
              </a:rPr>
              <a:t>: - </a:t>
            </a:r>
            <a:r>
              <a:rPr lang="en-IN" dirty="0">
                <a:solidFill>
                  <a:srgbClr val="FFFF00"/>
                </a:solidFill>
                <a:latin typeface="Calibri" panose="020F0502020204030204" pitchFamily="34" charset="0"/>
                <a:ea typeface="Calibri" panose="020F0502020204030204" pitchFamily="34" charset="0"/>
                <a:cs typeface="Times New Roman" panose="02020603050405020304" pitchFamily="18" charset="0"/>
              </a:rPr>
              <a:t>BCNF </a:t>
            </a:r>
            <a:endParaRPr lang="en-IN"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4041912" y="5129769"/>
            <a:ext cx="7394714" cy="1508105"/>
          </a:xfrm>
          <a:prstGeom prst="rect">
            <a:avLst/>
          </a:prstGeom>
          <a:noFill/>
        </p:spPr>
        <p:txBody>
          <a:bodyPr wrap="square" rtlCol="0">
            <a:spAutoFit/>
          </a:bodyPr>
          <a:lstStyle/>
          <a:p>
            <a:r>
              <a:rPr lang="en-IN" b="1" dirty="0" smtClean="0">
                <a:solidFill>
                  <a:srgbClr val="FFFF00"/>
                </a:solidFill>
                <a:latin typeface="Calibri" panose="020F0502020204030204" pitchFamily="34" charset="0"/>
              </a:rPr>
              <a:t>Advertise</a:t>
            </a:r>
            <a:endParaRPr lang="en-IN" dirty="0">
              <a:solidFill>
                <a:srgbClr val="FFFF00"/>
              </a:solidFill>
              <a:latin typeface="Calibri" panose="020F0502020204030204" pitchFamily="34" charset="0"/>
            </a:endParaRPr>
          </a:p>
          <a:p>
            <a:r>
              <a:rPr lang="en-IN" sz="1400" dirty="0" smtClean="0">
                <a:latin typeface="Calibri" panose="020F0502020204030204" pitchFamily="34" charset="0"/>
              </a:rPr>
              <a:t>FD</a:t>
            </a:r>
            <a:endParaRPr lang="en-IN" sz="1400" dirty="0">
              <a:latin typeface="Calibri" panose="020F0502020204030204" pitchFamily="34" charset="0"/>
            </a:endParaRPr>
          </a:p>
          <a:p>
            <a:pPr lvl="0"/>
            <a:r>
              <a:rPr lang="en-IN" sz="1400" dirty="0">
                <a:latin typeface="Calibri" panose="020F0502020204030204" pitchFamily="34" charset="0"/>
              </a:rPr>
              <a:t>{</a:t>
            </a:r>
            <a:r>
              <a:rPr lang="en-IN" sz="1400" dirty="0" err="1">
                <a:latin typeface="Calibri" panose="020F0502020204030204" pitchFamily="34" charset="0"/>
              </a:rPr>
              <a:t>Adv_Date</a:t>
            </a:r>
            <a:r>
              <a:rPr lang="en-IN" sz="1400" dirty="0">
                <a:latin typeface="Calibri" panose="020F0502020204030204" pitchFamily="34" charset="0"/>
              </a:rPr>
              <a:t>, </a:t>
            </a:r>
            <a:r>
              <a:rPr lang="en-IN" sz="1400" dirty="0" err="1">
                <a:latin typeface="Calibri" panose="020F0502020204030204" pitchFamily="34" charset="0"/>
              </a:rPr>
              <a:t>Advertiser_ID</a:t>
            </a:r>
            <a:r>
              <a:rPr lang="en-IN" sz="1400" dirty="0">
                <a:latin typeface="Calibri" panose="020F0502020204030204" pitchFamily="34" charset="0"/>
              </a:rPr>
              <a:t>} </a:t>
            </a:r>
            <a:r>
              <a:rPr lang="en-IN" sz="1400" dirty="0">
                <a:latin typeface="Calibri" panose="020F0502020204030204" pitchFamily="34" charset="0"/>
                <a:sym typeface="Wingdings" panose="05000000000000000000" pitchFamily="2" charset="2"/>
              </a:rPr>
              <a:t></a:t>
            </a:r>
            <a:r>
              <a:rPr lang="en-IN" sz="1400" dirty="0">
                <a:latin typeface="Calibri" panose="020F0502020204030204" pitchFamily="34" charset="0"/>
              </a:rPr>
              <a:t> {</a:t>
            </a:r>
            <a:r>
              <a:rPr lang="en-IN" sz="1400" dirty="0" err="1">
                <a:latin typeface="Calibri" panose="020F0502020204030204" pitchFamily="34" charset="0"/>
              </a:rPr>
              <a:t>Advertisement_Cost</a:t>
            </a:r>
            <a:r>
              <a:rPr lang="en-IN" sz="1400" dirty="0">
                <a:latin typeface="Calibri" panose="020F0502020204030204" pitchFamily="34" charset="0"/>
              </a:rPr>
              <a:t>, </a:t>
            </a:r>
            <a:r>
              <a:rPr lang="en-IN" sz="1400" dirty="0" err="1">
                <a:latin typeface="Calibri" panose="020F0502020204030204" pitchFamily="34" charset="0"/>
              </a:rPr>
              <a:t>number_of</a:t>
            </a:r>
            <a:r>
              <a:rPr lang="en-IN" sz="1400" dirty="0">
                <a:latin typeface="Calibri" panose="020F0502020204030204" pitchFamily="34" charset="0"/>
              </a:rPr>
              <a:t> _</a:t>
            </a:r>
            <a:r>
              <a:rPr lang="en-IN" sz="1400" dirty="0" err="1">
                <a:latin typeface="Calibri" panose="020F0502020204030204" pitchFamily="34" charset="0"/>
              </a:rPr>
              <a:t>users_intersted</a:t>
            </a:r>
            <a:r>
              <a:rPr lang="en-IN" sz="1400" dirty="0">
                <a:latin typeface="Calibri" panose="020F0502020204030204" pitchFamily="34" charset="0"/>
              </a:rPr>
              <a:t>}</a:t>
            </a:r>
          </a:p>
          <a:p>
            <a:endParaRPr lang="en-IN" sz="1400" b="1" dirty="0" smtClean="0">
              <a:latin typeface="Calibri" panose="020F0502020204030204" pitchFamily="34" charset="0"/>
            </a:endParaRPr>
          </a:p>
          <a:p>
            <a:r>
              <a:rPr lang="en-IN" sz="1400" b="1" dirty="0" smtClean="0">
                <a:latin typeface="Calibri" panose="020F0502020204030204" pitchFamily="34" charset="0"/>
              </a:rPr>
              <a:t>Primary </a:t>
            </a:r>
            <a:r>
              <a:rPr lang="en-IN" sz="1400" b="1" dirty="0">
                <a:latin typeface="Calibri" panose="020F0502020204030204" pitchFamily="34" charset="0"/>
              </a:rPr>
              <a:t>Key</a:t>
            </a:r>
            <a:r>
              <a:rPr lang="en-IN" sz="1400" dirty="0">
                <a:latin typeface="Calibri" panose="020F0502020204030204" pitchFamily="34" charset="0"/>
              </a:rPr>
              <a:t>: - </a:t>
            </a:r>
            <a:r>
              <a:rPr lang="en-IN" sz="1400" dirty="0">
                <a:solidFill>
                  <a:srgbClr val="FFFF00"/>
                </a:solidFill>
                <a:latin typeface="Calibri" panose="020F0502020204030204" pitchFamily="34" charset="0"/>
              </a:rPr>
              <a:t>{</a:t>
            </a:r>
            <a:r>
              <a:rPr lang="en-IN" sz="1400" dirty="0" err="1">
                <a:solidFill>
                  <a:srgbClr val="FFFF00"/>
                </a:solidFill>
                <a:latin typeface="Calibri" panose="020F0502020204030204" pitchFamily="34" charset="0"/>
              </a:rPr>
              <a:t>Adv_Date</a:t>
            </a:r>
            <a:r>
              <a:rPr lang="en-IN" sz="1400" dirty="0">
                <a:solidFill>
                  <a:srgbClr val="FFFF00"/>
                </a:solidFill>
                <a:latin typeface="Calibri" panose="020F0502020204030204" pitchFamily="34" charset="0"/>
              </a:rPr>
              <a:t>, </a:t>
            </a:r>
            <a:r>
              <a:rPr lang="en-IN" sz="1400" dirty="0" err="1">
                <a:solidFill>
                  <a:srgbClr val="FFFF00"/>
                </a:solidFill>
                <a:latin typeface="Calibri" panose="020F0502020204030204" pitchFamily="34" charset="0"/>
              </a:rPr>
              <a:t>Advertiser_ID</a:t>
            </a:r>
            <a:r>
              <a:rPr lang="en-IN" sz="1400" dirty="0">
                <a:solidFill>
                  <a:srgbClr val="FFFF00"/>
                </a:solidFill>
                <a:latin typeface="Calibri" panose="020F0502020204030204" pitchFamily="34" charset="0"/>
              </a:rPr>
              <a:t>}</a:t>
            </a:r>
          </a:p>
          <a:p>
            <a:r>
              <a:rPr lang="en-IN" b="1" dirty="0" err="1">
                <a:latin typeface="Calibri" panose="020F0502020204030204" pitchFamily="34" charset="0"/>
              </a:rPr>
              <a:t>Normalization_Form</a:t>
            </a:r>
            <a:r>
              <a:rPr lang="en-IN" dirty="0">
                <a:latin typeface="Calibri" panose="020F0502020204030204" pitchFamily="34" charset="0"/>
              </a:rPr>
              <a:t>: - </a:t>
            </a:r>
            <a:r>
              <a:rPr lang="en-IN" dirty="0">
                <a:solidFill>
                  <a:srgbClr val="FFFF00"/>
                </a:solidFill>
                <a:latin typeface="Calibri" panose="020F0502020204030204" pitchFamily="34" charset="0"/>
              </a:rPr>
              <a:t>BCNF</a:t>
            </a:r>
          </a:p>
        </p:txBody>
      </p:sp>
    </p:spTree>
    <p:extLst>
      <p:ext uri="{BB962C8B-B14F-4D97-AF65-F5344CB8AC3E}">
        <p14:creationId xmlns:p14="http://schemas.microsoft.com/office/powerpoint/2010/main" xmlns="" val="3029368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 Queries and it’s Output </a:t>
            </a:r>
            <a:endParaRPr lang="en-IN" dirty="0"/>
          </a:p>
        </p:txBody>
      </p:sp>
      <p:sp>
        <p:nvSpPr>
          <p:cNvPr id="3" name="TextBox 2"/>
          <p:cNvSpPr txBox="1"/>
          <p:nvPr/>
        </p:nvSpPr>
        <p:spPr>
          <a:xfrm>
            <a:off x="156754" y="2155371"/>
            <a:ext cx="12035246" cy="4801314"/>
          </a:xfrm>
          <a:prstGeom prst="rect">
            <a:avLst/>
          </a:prstGeom>
          <a:noFill/>
        </p:spPr>
        <p:txBody>
          <a:bodyPr wrap="square" rtlCol="0">
            <a:spAutoFit/>
          </a:bodyPr>
          <a:lstStyle/>
          <a:p>
            <a:pPr lvl="0"/>
            <a:r>
              <a:rPr lang="en-IN" dirty="0" smtClean="0"/>
              <a:t>1).Give </a:t>
            </a:r>
            <a:r>
              <a:rPr lang="en-IN" dirty="0" smtClean="0"/>
              <a:t>information to customers regarding to service providers and their services which are taken by their friends in past like ratings and reviews. </a:t>
            </a:r>
            <a:endParaRPr lang="en-IN" dirty="0" smtClean="0"/>
          </a:p>
          <a:p>
            <a:pPr lvl="0"/>
            <a:endParaRPr lang="en-IN" dirty="0" smtClean="0"/>
          </a:p>
          <a:p>
            <a:pPr lvl="0"/>
            <a:r>
              <a:rPr lang="en-IN" dirty="0" smtClean="0"/>
              <a:t>SQL:-</a:t>
            </a:r>
            <a:endParaRPr lang="en-IN" dirty="0" smtClean="0"/>
          </a:p>
          <a:p>
            <a:r>
              <a:rPr lang="en-US" dirty="0" smtClean="0"/>
              <a:t>select * from Recommendation where </a:t>
            </a:r>
            <a:r>
              <a:rPr lang="en-US" dirty="0" err="1" smtClean="0"/>
              <a:t>Customer_ID</a:t>
            </a:r>
            <a:r>
              <a:rPr lang="en-US" dirty="0" smtClean="0"/>
              <a:t> in (select </a:t>
            </a:r>
            <a:r>
              <a:rPr lang="en-US" dirty="0" err="1" smtClean="0"/>
              <a:t>Friend_ID</a:t>
            </a:r>
            <a:r>
              <a:rPr lang="en-US" dirty="0" smtClean="0"/>
              <a:t> from </a:t>
            </a:r>
            <a:r>
              <a:rPr lang="en-US" dirty="0" err="1" smtClean="0"/>
              <a:t>Friends_And_Relatives</a:t>
            </a:r>
            <a:r>
              <a:rPr lang="en-US" dirty="0" smtClean="0"/>
              <a:t> where </a:t>
            </a:r>
            <a:r>
              <a:rPr lang="en-US" dirty="0" err="1" smtClean="0"/>
              <a:t>Friends_And_Relatives.User_ID</a:t>
            </a:r>
            <a:r>
              <a:rPr lang="en-US" dirty="0" smtClean="0"/>
              <a:t>=12310</a:t>
            </a:r>
            <a:r>
              <a:rPr lang="en-US" dirty="0" smtClean="0"/>
              <a:t>);</a:t>
            </a:r>
          </a:p>
          <a:p>
            <a:endParaRPr lang="en-IN" dirty="0" smtClean="0"/>
          </a:p>
          <a:p>
            <a:r>
              <a:rPr lang="en-IN" dirty="0" smtClean="0"/>
              <a:t>Output:-</a:t>
            </a:r>
          </a:p>
          <a:p>
            <a:endParaRPr lang="en-IN" dirty="0" smtClean="0"/>
          </a:p>
          <a:p>
            <a:endParaRPr lang="en-IN" dirty="0" smtClean="0"/>
          </a:p>
          <a:p>
            <a:endParaRPr lang="en-IN" dirty="0" smtClean="0"/>
          </a:p>
          <a:p>
            <a:endParaRPr lang="en-US" dirty="0" smtClean="0"/>
          </a:p>
          <a:p>
            <a:pPr lvl="0"/>
            <a:endParaRPr lang="en-IN" dirty="0" smtClean="0"/>
          </a:p>
          <a:p>
            <a:pPr lvl="0"/>
            <a:endParaRPr lang="en-IN" dirty="0" smtClean="0"/>
          </a:p>
          <a:p>
            <a:pPr lvl="0"/>
            <a:endParaRPr lang="en-US" dirty="0" smtClean="0"/>
          </a:p>
          <a:p>
            <a:r>
              <a:rPr lang="en-IN" dirty="0" smtClean="0"/>
              <a:t> </a:t>
            </a:r>
            <a:endParaRPr lang="en-US" dirty="0" smtClean="0"/>
          </a:p>
          <a:p>
            <a:endParaRPr lang="en-US" dirty="0"/>
          </a:p>
        </p:txBody>
      </p:sp>
      <p:pic>
        <p:nvPicPr>
          <p:cNvPr id="3074" name="Picture 2" descr="C:\Users\cmp\Deep\Semester 4\DBMS\Project\Screenshot\1.PNG"/>
          <p:cNvPicPr>
            <a:picLocks noChangeAspect="1" noChangeArrowheads="1"/>
          </p:cNvPicPr>
          <p:nvPr/>
        </p:nvPicPr>
        <p:blipFill>
          <a:blip r:embed="rId2"/>
          <a:srcRect/>
          <a:stretch>
            <a:fillRect/>
          </a:stretch>
        </p:blipFill>
        <p:spPr bwMode="auto">
          <a:xfrm>
            <a:off x="168999" y="4641260"/>
            <a:ext cx="8988063" cy="1757182"/>
          </a:xfrm>
          <a:prstGeom prst="rect">
            <a:avLst/>
          </a:prstGeom>
          <a:noFill/>
        </p:spPr>
      </p:pic>
    </p:spTree>
    <p:extLst>
      <p:ext uri="{BB962C8B-B14F-4D97-AF65-F5344CB8AC3E}">
        <p14:creationId xmlns:p14="http://schemas.microsoft.com/office/powerpoint/2010/main" xmlns="" val="1293184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 Queries and it’s Output </a:t>
            </a:r>
            <a:endParaRPr lang="en-IN" dirty="0"/>
          </a:p>
        </p:txBody>
      </p:sp>
      <p:sp>
        <p:nvSpPr>
          <p:cNvPr id="3" name="TextBox 2"/>
          <p:cNvSpPr txBox="1"/>
          <p:nvPr/>
        </p:nvSpPr>
        <p:spPr>
          <a:xfrm>
            <a:off x="0" y="2056686"/>
            <a:ext cx="12035246" cy="5324535"/>
          </a:xfrm>
          <a:prstGeom prst="rect">
            <a:avLst/>
          </a:prstGeom>
          <a:noFill/>
        </p:spPr>
        <p:txBody>
          <a:bodyPr wrap="square" rtlCol="0">
            <a:spAutoFit/>
          </a:bodyPr>
          <a:lstStyle/>
          <a:p>
            <a:pPr lvl="0"/>
            <a:r>
              <a:rPr lang="en-IN" dirty="0" smtClean="0"/>
              <a:t>2</a:t>
            </a:r>
            <a:r>
              <a:rPr lang="en-IN" dirty="0" smtClean="0"/>
              <a:t>).</a:t>
            </a:r>
            <a:r>
              <a:rPr lang="en-IN" dirty="0" smtClean="0"/>
              <a:t> Get the desired service with nearest area with lowest price and trusted service provider (means it is utilised by customer’s acquaintance.)</a:t>
            </a:r>
            <a:endParaRPr lang="en-US" dirty="0" smtClean="0"/>
          </a:p>
          <a:p>
            <a:r>
              <a:rPr lang="en-IN" dirty="0" smtClean="0"/>
              <a:t> </a:t>
            </a:r>
            <a:endParaRPr lang="en-IN" dirty="0" smtClean="0"/>
          </a:p>
          <a:p>
            <a:pPr lvl="0"/>
            <a:r>
              <a:rPr lang="en-IN" dirty="0" smtClean="0"/>
              <a:t>SQL:-</a:t>
            </a:r>
          </a:p>
          <a:p>
            <a:pPr lvl="0"/>
            <a:endParaRPr lang="en-IN" dirty="0" smtClean="0"/>
          </a:p>
          <a:p>
            <a:r>
              <a:rPr lang="en-US" sz="1400" dirty="0" smtClean="0"/>
              <a:t>select </a:t>
            </a:r>
            <a:r>
              <a:rPr lang="en-US" sz="1400" dirty="0" err="1" smtClean="0"/>
              <a:t>ServiceProvider_ID</a:t>
            </a:r>
            <a:r>
              <a:rPr lang="en-US" sz="1400" dirty="0" smtClean="0"/>
              <a:t>, </a:t>
            </a:r>
            <a:r>
              <a:rPr lang="en-US" sz="1400" dirty="0" err="1" smtClean="0"/>
              <a:t>Service_ID</a:t>
            </a:r>
            <a:r>
              <a:rPr lang="en-US" sz="1400" dirty="0" smtClean="0"/>
              <a:t>, </a:t>
            </a:r>
            <a:r>
              <a:rPr lang="en-US" sz="1400" dirty="0" err="1" smtClean="0"/>
              <a:t>Basic_Charges</a:t>
            </a:r>
            <a:r>
              <a:rPr lang="en-US" sz="1400" dirty="0" smtClean="0"/>
              <a:t> from </a:t>
            </a:r>
            <a:r>
              <a:rPr lang="en-US" sz="1400" dirty="0" err="1" smtClean="0"/>
              <a:t>Service_Provided</a:t>
            </a:r>
            <a:r>
              <a:rPr lang="en-US" sz="1400" dirty="0" smtClean="0"/>
              <a:t> where </a:t>
            </a:r>
            <a:r>
              <a:rPr lang="en-US" sz="1400" dirty="0" err="1" smtClean="0"/>
              <a:t>City_ID</a:t>
            </a:r>
            <a:r>
              <a:rPr lang="en-US" sz="1400" dirty="0" smtClean="0"/>
              <a:t>=(select </a:t>
            </a:r>
            <a:r>
              <a:rPr lang="en-US" sz="1400" dirty="0" err="1" smtClean="0"/>
              <a:t>City_ID</a:t>
            </a:r>
            <a:r>
              <a:rPr lang="en-US" sz="1400" dirty="0" smtClean="0"/>
              <a:t> from </a:t>
            </a:r>
            <a:r>
              <a:rPr lang="en-US" sz="1400" dirty="0" err="1" smtClean="0"/>
              <a:t>User_Details</a:t>
            </a:r>
            <a:r>
              <a:rPr lang="en-US" sz="1400" dirty="0" smtClean="0"/>
              <a:t> where </a:t>
            </a:r>
            <a:r>
              <a:rPr lang="en-US" sz="1400" dirty="0" err="1" smtClean="0"/>
              <a:t>User_ID</a:t>
            </a:r>
            <a:r>
              <a:rPr lang="en-US" sz="1400" dirty="0" smtClean="0"/>
              <a:t>=12310) and </a:t>
            </a:r>
            <a:r>
              <a:rPr lang="en-US" sz="1400" dirty="0" err="1" smtClean="0"/>
              <a:t>ServiceProvider_ID</a:t>
            </a:r>
            <a:r>
              <a:rPr lang="en-US" sz="1400" dirty="0" smtClean="0"/>
              <a:t> in (select </a:t>
            </a:r>
            <a:r>
              <a:rPr lang="en-US" sz="1400" dirty="0" err="1" smtClean="0"/>
              <a:t>ServiceProvider_ID</a:t>
            </a:r>
            <a:r>
              <a:rPr lang="en-US" sz="1400" dirty="0" smtClean="0"/>
              <a:t> from ((select </a:t>
            </a:r>
            <a:r>
              <a:rPr lang="en-US" sz="1400" dirty="0" err="1" smtClean="0"/>
              <a:t>Friend_ID</a:t>
            </a:r>
            <a:r>
              <a:rPr lang="en-US" sz="1400" dirty="0" smtClean="0"/>
              <a:t> from </a:t>
            </a:r>
            <a:r>
              <a:rPr lang="en-US" sz="1400" dirty="0" err="1" smtClean="0"/>
              <a:t>Friends_And_Relatives</a:t>
            </a:r>
            <a:r>
              <a:rPr lang="en-US" sz="1400" dirty="0" smtClean="0"/>
              <a:t> where </a:t>
            </a:r>
            <a:r>
              <a:rPr lang="en-US" sz="1400" dirty="0" err="1" smtClean="0"/>
              <a:t>User_ID</a:t>
            </a:r>
            <a:r>
              <a:rPr lang="en-US" sz="1400" dirty="0" smtClean="0"/>
              <a:t>=12310) as a) join Recommendation on </a:t>
            </a:r>
            <a:r>
              <a:rPr lang="en-US" sz="1400" dirty="0" err="1" smtClean="0"/>
              <a:t>a.Friend_ID</a:t>
            </a:r>
            <a:r>
              <a:rPr lang="en-US" sz="1400" dirty="0" smtClean="0"/>
              <a:t>=</a:t>
            </a:r>
            <a:r>
              <a:rPr lang="en-US" sz="1400" dirty="0" err="1" smtClean="0"/>
              <a:t>Recommendation.Customer_ID</a:t>
            </a:r>
            <a:r>
              <a:rPr lang="en-US" sz="1400" dirty="0" smtClean="0"/>
              <a:t> where </a:t>
            </a:r>
            <a:r>
              <a:rPr lang="en-US" sz="1400" dirty="0" err="1" smtClean="0"/>
              <a:t>Recommendation.Service_ID</a:t>
            </a:r>
            <a:r>
              <a:rPr lang="en-US" sz="1400" dirty="0" smtClean="0"/>
              <a:t>=12036) and </a:t>
            </a:r>
            <a:r>
              <a:rPr lang="en-US" sz="1400" dirty="0" err="1" smtClean="0"/>
              <a:t>Service_ID</a:t>
            </a:r>
            <a:r>
              <a:rPr lang="en-US" sz="1400" dirty="0" smtClean="0"/>
              <a:t>=12036 order by </a:t>
            </a:r>
            <a:r>
              <a:rPr lang="en-US" sz="1400" dirty="0" err="1" smtClean="0"/>
              <a:t>Basic_Charges</a:t>
            </a:r>
            <a:r>
              <a:rPr lang="en-US" sz="1400" dirty="0" smtClean="0"/>
              <a:t> </a:t>
            </a:r>
            <a:r>
              <a:rPr lang="en-US" sz="1400" dirty="0" err="1" smtClean="0"/>
              <a:t>asc</a:t>
            </a:r>
            <a:r>
              <a:rPr lang="en-US" sz="1400" dirty="0" smtClean="0"/>
              <a:t>;</a:t>
            </a:r>
          </a:p>
          <a:p>
            <a:endParaRPr lang="en-US" sz="1400" dirty="0" smtClean="0"/>
          </a:p>
          <a:p>
            <a:r>
              <a:rPr lang="en-US" dirty="0" smtClean="0"/>
              <a:t>Output:-</a:t>
            </a:r>
            <a:endParaRPr lang="en-IN" dirty="0" smtClean="0"/>
          </a:p>
          <a:p>
            <a:endParaRPr lang="en-IN" dirty="0" smtClean="0"/>
          </a:p>
          <a:p>
            <a:endParaRPr lang="en-IN" dirty="0" smtClean="0"/>
          </a:p>
          <a:p>
            <a:endParaRPr lang="en-IN" dirty="0" smtClean="0"/>
          </a:p>
          <a:p>
            <a:endParaRPr lang="en-US" dirty="0" smtClean="0"/>
          </a:p>
          <a:p>
            <a:pPr lvl="0"/>
            <a:endParaRPr lang="en-IN" dirty="0" smtClean="0"/>
          </a:p>
          <a:p>
            <a:pPr lvl="0"/>
            <a:endParaRPr lang="en-IN" dirty="0" smtClean="0"/>
          </a:p>
          <a:p>
            <a:pPr lvl="0"/>
            <a:endParaRPr lang="en-US" dirty="0" smtClean="0"/>
          </a:p>
          <a:p>
            <a:r>
              <a:rPr lang="en-IN" dirty="0" smtClean="0"/>
              <a:t> </a:t>
            </a:r>
            <a:endParaRPr lang="en-US" dirty="0" smtClean="0"/>
          </a:p>
          <a:p>
            <a:endParaRPr lang="en-US" dirty="0"/>
          </a:p>
        </p:txBody>
      </p:sp>
      <p:pic>
        <p:nvPicPr>
          <p:cNvPr id="4098" name="Picture 2" descr="C:\Users\cmp\Deep\Semester 4\DBMS\Project\Screenshot\2.png"/>
          <p:cNvPicPr>
            <a:picLocks noChangeAspect="1" noChangeArrowheads="1"/>
          </p:cNvPicPr>
          <p:nvPr/>
        </p:nvPicPr>
        <p:blipFill>
          <a:blip r:embed="rId2"/>
          <a:srcRect/>
          <a:stretch>
            <a:fillRect/>
          </a:stretch>
        </p:blipFill>
        <p:spPr bwMode="auto">
          <a:xfrm>
            <a:off x="0" y="5202554"/>
            <a:ext cx="8231505" cy="1381125"/>
          </a:xfrm>
          <a:prstGeom prst="rect">
            <a:avLst/>
          </a:prstGeom>
          <a:noFill/>
        </p:spPr>
      </p:pic>
    </p:spTree>
    <p:extLst>
      <p:ext uri="{BB962C8B-B14F-4D97-AF65-F5344CB8AC3E}">
        <p14:creationId xmlns:p14="http://schemas.microsoft.com/office/powerpoint/2010/main" xmlns="" val="12931845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 Queries and it’s Output </a:t>
            </a:r>
            <a:endParaRPr lang="en-IN" dirty="0"/>
          </a:p>
        </p:txBody>
      </p:sp>
      <p:sp>
        <p:nvSpPr>
          <p:cNvPr id="3" name="TextBox 2"/>
          <p:cNvSpPr txBox="1"/>
          <p:nvPr/>
        </p:nvSpPr>
        <p:spPr>
          <a:xfrm>
            <a:off x="156754" y="2155371"/>
            <a:ext cx="12035246" cy="5078313"/>
          </a:xfrm>
          <a:prstGeom prst="rect">
            <a:avLst/>
          </a:prstGeom>
          <a:noFill/>
        </p:spPr>
        <p:txBody>
          <a:bodyPr wrap="square" rtlCol="0">
            <a:spAutoFit/>
          </a:bodyPr>
          <a:lstStyle/>
          <a:p>
            <a:r>
              <a:rPr lang="en-IN" dirty="0" smtClean="0"/>
              <a:t>3</a:t>
            </a:r>
            <a:r>
              <a:rPr lang="en-IN" dirty="0" smtClean="0"/>
              <a:t>).</a:t>
            </a:r>
            <a:r>
              <a:rPr lang="en-IN" dirty="0" smtClean="0"/>
              <a:t> Show the list of service providers which are in the city of the User.</a:t>
            </a:r>
            <a:endParaRPr lang="en-US" dirty="0" smtClean="0"/>
          </a:p>
          <a:p>
            <a:pPr lvl="0"/>
            <a:endParaRPr lang="en-IN" dirty="0" smtClean="0"/>
          </a:p>
          <a:p>
            <a:pPr lvl="0"/>
            <a:endParaRPr lang="en-IN" dirty="0" smtClean="0"/>
          </a:p>
          <a:p>
            <a:pPr lvl="0"/>
            <a:r>
              <a:rPr lang="en-IN" dirty="0" smtClean="0"/>
              <a:t>SQL:-</a:t>
            </a:r>
          </a:p>
          <a:p>
            <a:pPr lvl="0"/>
            <a:endParaRPr lang="en-IN" dirty="0" smtClean="0"/>
          </a:p>
          <a:p>
            <a:r>
              <a:rPr lang="en-US" dirty="0" smtClean="0"/>
              <a:t>select </a:t>
            </a:r>
            <a:r>
              <a:rPr lang="en-US" dirty="0" err="1" smtClean="0"/>
              <a:t>ServiceProvider_ID</a:t>
            </a:r>
            <a:r>
              <a:rPr lang="en-US" dirty="0" smtClean="0"/>
              <a:t>, </a:t>
            </a:r>
            <a:r>
              <a:rPr lang="en-US" dirty="0" err="1" smtClean="0"/>
              <a:t>Service_ID</a:t>
            </a:r>
            <a:r>
              <a:rPr lang="en-US" dirty="0" smtClean="0"/>
              <a:t>, </a:t>
            </a:r>
            <a:r>
              <a:rPr lang="en-US" dirty="0" err="1" smtClean="0"/>
              <a:t>Basic_Charges</a:t>
            </a:r>
            <a:r>
              <a:rPr lang="en-US" dirty="0" smtClean="0"/>
              <a:t> from </a:t>
            </a:r>
            <a:r>
              <a:rPr lang="en-US" dirty="0" err="1" smtClean="0"/>
              <a:t>Service_Provided</a:t>
            </a:r>
            <a:r>
              <a:rPr lang="en-US" dirty="0" smtClean="0"/>
              <a:t> where </a:t>
            </a:r>
            <a:r>
              <a:rPr lang="en-US" dirty="0" err="1" smtClean="0"/>
              <a:t>City_ID</a:t>
            </a:r>
            <a:r>
              <a:rPr lang="en-US" dirty="0" smtClean="0"/>
              <a:t>=(select </a:t>
            </a:r>
            <a:r>
              <a:rPr lang="en-US" dirty="0" err="1" smtClean="0"/>
              <a:t>City_ID</a:t>
            </a:r>
            <a:r>
              <a:rPr lang="en-US" dirty="0" smtClean="0"/>
              <a:t> from </a:t>
            </a:r>
            <a:r>
              <a:rPr lang="en-US" dirty="0" err="1" smtClean="0"/>
              <a:t>User_Details</a:t>
            </a:r>
            <a:r>
              <a:rPr lang="en-US" dirty="0" smtClean="0"/>
              <a:t> where </a:t>
            </a:r>
            <a:r>
              <a:rPr lang="en-US" dirty="0" err="1" smtClean="0"/>
              <a:t>User_ID</a:t>
            </a:r>
            <a:r>
              <a:rPr lang="en-US" dirty="0" smtClean="0"/>
              <a:t>=12310) order by </a:t>
            </a:r>
            <a:r>
              <a:rPr lang="en-US" dirty="0" err="1" smtClean="0"/>
              <a:t>Basic_Charges</a:t>
            </a:r>
            <a:r>
              <a:rPr lang="en-US" dirty="0" smtClean="0"/>
              <a:t> </a:t>
            </a:r>
            <a:r>
              <a:rPr lang="en-US" dirty="0" err="1" smtClean="0"/>
              <a:t>asc</a:t>
            </a:r>
            <a:r>
              <a:rPr lang="en-US" dirty="0" smtClean="0"/>
              <a:t>;</a:t>
            </a:r>
            <a:endParaRPr lang="en-IN" dirty="0" smtClean="0"/>
          </a:p>
          <a:p>
            <a:endParaRPr lang="en-IN" dirty="0" smtClean="0"/>
          </a:p>
          <a:p>
            <a:r>
              <a:rPr lang="en-IN" dirty="0" smtClean="0"/>
              <a:t>Output:-</a:t>
            </a:r>
          </a:p>
          <a:p>
            <a:endParaRPr lang="en-IN" dirty="0" smtClean="0"/>
          </a:p>
          <a:p>
            <a:endParaRPr lang="en-IN" dirty="0" smtClean="0"/>
          </a:p>
          <a:p>
            <a:endParaRPr lang="en-IN" dirty="0" smtClean="0"/>
          </a:p>
          <a:p>
            <a:endParaRPr lang="en-US" dirty="0" smtClean="0"/>
          </a:p>
          <a:p>
            <a:pPr lvl="0"/>
            <a:endParaRPr lang="en-IN" dirty="0" smtClean="0"/>
          </a:p>
          <a:p>
            <a:pPr lvl="0"/>
            <a:endParaRPr lang="en-IN" dirty="0" smtClean="0"/>
          </a:p>
          <a:p>
            <a:pPr lvl="0"/>
            <a:endParaRPr lang="en-US" dirty="0" smtClean="0"/>
          </a:p>
          <a:p>
            <a:r>
              <a:rPr lang="en-IN" dirty="0" smtClean="0"/>
              <a:t> </a:t>
            </a:r>
            <a:endParaRPr lang="en-US" dirty="0" smtClean="0"/>
          </a:p>
          <a:p>
            <a:endParaRPr lang="en-US" dirty="0"/>
          </a:p>
        </p:txBody>
      </p:sp>
      <p:pic>
        <p:nvPicPr>
          <p:cNvPr id="5122" name="Picture 2" descr="C:\Users\cmp\Deep\Semester 4\DBMS\Project\Screenshot\3.png"/>
          <p:cNvPicPr>
            <a:picLocks noChangeAspect="1" noChangeArrowheads="1"/>
          </p:cNvPicPr>
          <p:nvPr/>
        </p:nvPicPr>
        <p:blipFill>
          <a:blip r:embed="rId2"/>
          <a:srcRect/>
          <a:stretch>
            <a:fillRect/>
          </a:stretch>
        </p:blipFill>
        <p:spPr bwMode="auto">
          <a:xfrm>
            <a:off x="160563" y="5021717"/>
            <a:ext cx="6710499" cy="1722361"/>
          </a:xfrm>
          <a:prstGeom prst="rect">
            <a:avLst/>
          </a:prstGeom>
          <a:noFill/>
        </p:spPr>
      </p:pic>
    </p:spTree>
    <p:extLst>
      <p:ext uri="{BB962C8B-B14F-4D97-AF65-F5344CB8AC3E}">
        <p14:creationId xmlns:p14="http://schemas.microsoft.com/office/powerpoint/2010/main" xmlns="" val="1293184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 Queries and it’s Output </a:t>
            </a:r>
            <a:endParaRPr lang="en-IN" dirty="0"/>
          </a:p>
        </p:txBody>
      </p:sp>
      <p:sp>
        <p:nvSpPr>
          <p:cNvPr id="3" name="TextBox 2"/>
          <p:cNvSpPr txBox="1"/>
          <p:nvPr/>
        </p:nvSpPr>
        <p:spPr>
          <a:xfrm>
            <a:off x="156754" y="2155371"/>
            <a:ext cx="12035246" cy="4801314"/>
          </a:xfrm>
          <a:prstGeom prst="rect">
            <a:avLst/>
          </a:prstGeom>
          <a:noFill/>
        </p:spPr>
        <p:txBody>
          <a:bodyPr wrap="square" rtlCol="0">
            <a:spAutoFit/>
          </a:bodyPr>
          <a:lstStyle/>
          <a:p>
            <a:pPr lvl="0"/>
            <a:r>
              <a:rPr lang="en-IN" dirty="0" smtClean="0"/>
              <a:t>4). Show the list of service providers on the basis of their Ratings, Prices</a:t>
            </a:r>
            <a:endParaRPr lang="en-US" dirty="0" smtClean="0"/>
          </a:p>
          <a:p>
            <a:r>
              <a:rPr lang="en-IN" dirty="0" smtClean="0"/>
              <a:t> </a:t>
            </a:r>
            <a:endParaRPr lang="en-IN" dirty="0" smtClean="0"/>
          </a:p>
          <a:p>
            <a:pPr lvl="0"/>
            <a:r>
              <a:rPr lang="en-IN" dirty="0" smtClean="0"/>
              <a:t>SQL:-</a:t>
            </a:r>
          </a:p>
          <a:p>
            <a:pPr lvl="0"/>
            <a:endParaRPr lang="en-IN" dirty="0" smtClean="0"/>
          </a:p>
          <a:p>
            <a:r>
              <a:rPr lang="en-US" dirty="0" smtClean="0"/>
              <a:t>select </a:t>
            </a:r>
            <a:r>
              <a:rPr lang="en-US" dirty="0" err="1" smtClean="0"/>
              <a:t>Service_Provided.ServiceProvider_ID</a:t>
            </a:r>
            <a:r>
              <a:rPr lang="en-US" dirty="0" smtClean="0"/>
              <a:t>, </a:t>
            </a:r>
            <a:r>
              <a:rPr lang="en-US" dirty="0" err="1" smtClean="0"/>
              <a:t>Service_Provided.Service_ID</a:t>
            </a:r>
            <a:r>
              <a:rPr lang="en-US" dirty="0" smtClean="0"/>
              <a:t>, </a:t>
            </a:r>
            <a:r>
              <a:rPr lang="en-US" dirty="0" err="1" smtClean="0"/>
              <a:t>Basic_Charges</a:t>
            </a:r>
            <a:r>
              <a:rPr lang="en-US" dirty="0" smtClean="0"/>
              <a:t>, </a:t>
            </a:r>
            <a:r>
              <a:rPr lang="en-US" dirty="0" err="1" smtClean="0"/>
              <a:t>avgRatings</a:t>
            </a:r>
            <a:r>
              <a:rPr lang="en-US" dirty="0" smtClean="0"/>
              <a:t> from (</a:t>
            </a:r>
            <a:r>
              <a:rPr lang="en-US" dirty="0" err="1" smtClean="0"/>
              <a:t>Service_Provided</a:t>
            </a:r>
            <a:r>
              <a:rPr lang="en-US" dirty="0" smtClean="0"/>
              <a:t> natural join </a:t>
            </a:r>
            <a:r>
              <a:rPr lang="en-US" dirty="0" err="1" smtClean="0"/>
              <a:t>averageRating</a:t>
            </a:r>
            <a:r>
              <a:rPr lang="en-US" dirty="0" smtClean="0"/>
              <a:t>) where </a:t>
            </a:r>
            <a:r>
              <a:rPr lang="en-US" dirty="0" err="1" smtClean="0"/>
              <a:t>Basic_Charges</a:t>
            </a:r>
            <a:r>
              <a:rPr lang="en-US" dirty="0" smtClean="0"/>
              <a:t>&lt;=300 order by </a:t>
            </a:r>
            <a:r>
              <a:rPr lang="en-US" dirty="0" err="1" smtClean="0"/>
              <a:t>Basic_Charges</a:t>
            </a:r>
            <a:r>
              <a:rPr lang="en-US" dirty="0" smtClean="0"/>
              <a:t> </a:t>
            </a:r>
            <a:r>
              <a:rPr lang="en-US" dirty="0" err="1" smtClean="0"/>
              <a:t>asc</a:t>
            </a:r>
            <a:r>
              <a:rPr lang="en-US" dirty="0" smtClean="0"/>
              <a:t>;</a:t>
            </a:r>
            <a:endParaRPr lang="en-IN" dirty="0" smtClean="0"/>
          </a:p>
          <a:p>
            <a:endParaRPr lang="en-IN" dirty="0" smtClean="0"/>
          </a:p>
          <a:p>
            <a:r>
              <a:rPr lang="en-IN" dirty="0" smtClean="0"/>
              <a:t>Output:-</a:t>
            </a:r>
          </a:p>
          <a:p>
            <a:endParaRPr lang="en-IN" dirty="0" smtClean="0"/>
          </a:p>
          <a:p>
            <a:endParaRPr lang="en-IN" dirty="0" smtClean="0"/>
          </a:p>
          <a:p>
            <a:endParaRPr lang="en-IN" dirty="0" smtClean="0"/>
          </a:p>
          <a:p>
            <a:endParaRPr lang="en-US" dirty="0" smtClean="0"/>
          </a:p>
          <a:p>
            <a:pPr lvl="0"/>
            <a:endParaRPr lang="en-IN" dirty="0" smtClean="0"/>
          </a:p>
          <a:p>
            <a:pPr lvl="0"/>
            <a:endParaRPr lang="en-IN" dirty="0" smtClean="0"/>
          </a:p>
          <a:p>
            <a:pPr lvl="0"/>
            <a:endParaRPr lang="en-US" dirty="0" smtClean="0"/>
          </a:p>
          <a:p>
            <a:r>
              <a:rPr lang="en-IN" dirty="0" smtClean="0"/>
              <a:t> </a:t>
            </a:r>
            <a:endParaRPr lang="en-US" dirty="0" smtClean="0"/>
          </a:p>
          <a:p>
            <a:endParaRPr lang="en-US" dirty="0"/>
          </a:p>
        </p:txBody>
      </p:sp>
      <p:pic>
        <p:nvPicPr>
          <p:cNvPr id="6146" name="Picture 2" descr="C:\Users\cmp\Deep\Semester 4\DBMS\Project\Screenshot\4.PNG"/>
          <p:cNvPicPr>
            <a:picLocks noChangeAspect="1" noChangeArrowheads="1"/>
          </p:cNvPicPr>
          <p:nvPr/>
        </p:nvPicPr>
        <p:blipFill>
          <a:blip r:embed="rId2"/>
          <a:srcRect/>
          <a:stretch>
            <a:fillRect/>
          </a:stretch>
        </p:blipFill>
        <p:spPr bwMode="auto">
          <a:xfrm>
            <a:off x="228600" y="4505189"/>
            <a:ext cx="8502338" cy="1686605"/>
          </a:xfrm>
          <a:prstGeom prst="rect">
            <a:avLst/>
          </a:prstGeom>
          <a:noFill/>
        </p:spPr>
      </p:pic>
    </p:spTree>
    <p:extLst>
      <p:ext uri="{BB962C8B-B14F-4D97-AF65-F5344CB8AC3E}">
        <p14:creationId xmlns:p14="http://schemas.microsoft.com/office/powerpoint/2010/main" xmlns="" val="1293184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 Queries and it’s Output </a:t>
            </a:r>
            <a:endParaRPr lang="en-IN" dirty="0"/>
          </a:p>
        </p:txBody>
      </p:sp>
      <p:sp>
        <p:nvSpPr>
          <p:cNvPr id="3" name="TextBox 2"/>
          <p:cNvSpPr txBox="1"/>
          <p:nvPr/>
        </p:nvSpPr>
        <p:spPr>
          <a:xfrm>
            <a:off x="156754" y="2155371"/>
            <a:ext cx="12035246" cy="4801314"/>
          </a:xfrm>
          <a:prstGeom prst="rect">
            <a:avLst/>
          </a:prstGeom>
          <a:noFill/>
        </p:spPr>
        <p:txBody>
          <a:bodyPr wrap="square" rtlCol="0">
            <a:spAutoFit/>
          </a:bodyPr>
          <a:lstStyle/>
          <a:p>
            <a:pPr lvl="0"/>
            <a:r>
              <a:rPr lang="en-IN" dirty="0" smtClean="0"/>
              <a:t>5). Get Highest rated service provider with ratings &gt;=3.6</a:t>
            </a:r>
            <a:endParaRPr lang="en-US" dirty="0" smtClean="0"/>
          </a:p>
          <a:p>
            <a:r>
              <a:rPr lang="en-IN" dirty="0" smtClean="0"/>
              <a:t> </a:t>
            </a:r>
            <a:endParaRPr lang="en-IN" dirty="0" smtClean="0"/>
          </a:p>
          <a:p>
            <a:pPr lvl="0"/>
            <a:r>
              <a:rPr lang="en-IN" dirty="0" smtClean="0"/>
              <a:t>SQL:-</a:t>
            </a:r>
          </a:p>
          <a:p>
            <a:pPr lvl="0"/>
            <a:endParaRPr lang="en-IN" dirty="0" smtClean="0"/>
          </a:p>
          <a:p>
            <a:r>
              <a:rPr lang="en-US" dirty="0" smtClean="0"/>
              <a:t>select </a:t>
            </a:r>
            <a:r>
              <a:rPr lang="en-US" dirty="0" err="1" smtClean="0"/>
              <a:t>Service_Provided.ServiceProvider_ID,Service_Provided.Service_ID</a:t>
            </a:r>
            <a:r>
              <a:rPr lang="en-US" dirty="0" smtClean="0"/>
              <a:t>, </a:t>
            </a:r>
            <a:r>
              <a:rPr lang="en-US" dirty="0" err="1" smtClean="0"/>
              <a:t>Basic_Charges</a:t>
            </a:r>
            <a:r>
              <a:rPr lang="en-US" dirty="0" smtClean="0"/>
              <a:t>, </a:t>
            </a:r>
            <a:r>
              <a:rPr lang="en-US" dirty="0" err="1" smtClean="0"/>
              <a:t>avgRatings</a:t>
            </a:r>
            <a:r>
              <a:rPr lang="en-US" dirty="0" smtClean="0"/>
              <a:t> from (</a:t>
            </a:r>
            <a:r>
              <a:rPr lang="en-US" dirty="0" err="1" smtClean="0"/>
              <a:t>Service_Provided</a:t>
            </a:r>
            <a:r>
              <a:rPr lang="en-US" dirty="0" smtClean="0"/>
              <a:t> natural join </a:t>
            </a:r>
            <a:r>
              <a:rPr lang="en-US" dirty="0" err="1" smtClean="0"/>
              <a:t>averageRating</a:t>
            </a:r>
            <a:r>
              <a:rPr lang="en-US" dirty="0" smtClean="0"/>
              <a:t>) where </a:t>
            </a:r>
            <a:r>
              <a:rPr lang="en-US" dirty="0" err="1" smtClean="0"/>
              <a:t>avgRatings</a:t>
            </a:r>
            <a:r>
              <a:rPr lang="en-US" dirty="0" smtClean="0"/>
              <a:t>&gt;=3.6 order by </a:t>
            </a:r>
            <a:r>
              <a:rPr lang="en-US" dirty="0" err="1" smtClean="0"/>
              <a:t>avgRatings</a:t>
            </a:r>
            <a:r>
              <a:rPr lang="en-US" dirty="0" smtClean="0"/>
              <a:t> </a:t>
            </a:r>
            <a:r>
              <a:rPr lang="en-US" dirty="0" err="1" smtClean="0"/>
              <a:t>desc</a:t>
            </a:r>
            <a:r>
              <a:rPr lang="en-US" dirty="0" smtClean="0"/>
              <a:t>;</a:t>
            </a:r>
            <a:endParaRPr lang="en-IN" dirty="0" smtClean="0"/>
          </a:p>
          <a:p>
            <a:endParaRPr lang="en-IN" dirty="0" smtClean="0"/>
          </a:p>
          <a:p>
            <a:r>
              <a:rPr lang="en-IN" dirty="0" smtClean="0"/>
              <a:t>Output:-</a:t>
            </a:r>
          </a:p>
          <a:p>
            <a:endParaRPr lang="en-IN" dirty="0" smtClean="0"/>
          </a:p>
          <a:p>
            <a:endParaRPr lang="en-IN" dirty="0" smtClean="0"/>
          </a:p>
          <a:p>
            <a:endParaRPr lang="en-IN" dirty="0" smtClean="0"/>
          </a:p>
          <a:p>
            <a:endParaRPr lang="en-US" dirty="0" smtClean="0"/>
          </a:p>
          <a:p>
            <a:pPr lvl="0"/>
            <a:endParaRPr lang="en-IN" dirty="0" smtClean="0"/>
          </a:p>
          <a:p>
            <a:pPr lvl="0"/>
            <a:endParaRPr lang="en-IN" dirty="0" smtClean="0"/>
          </a:p>
          <a:p>
            <a:pPr lvl="0"/>
            <a:endParaRPr lang="en-US" dirty="0" smtClean="0"/>
          </a:p>
          <a:p>
            <a:r>
              <a:rPr lang="en-IN" dirty="0" smtClean="0"/>
              <a:t> </a:t>
            </a:r>
            <a:endParaRPr lang="en-US" dirty="0" smtClean="0"/>
          </a:p>
          <a:p>
            <a:endParaRPr lang="en-US" dirty="0"/>
          </a:p>
        </p:txBody>
      </p:sp>
      <p:pic>
        <p:nvPicPr>
          <p:cNvPr id="6147" name="Picture 3" descr="C:\Users\cmp\Deep\Semester 4\DBMS\Project\Screenshot\5.PNG"/>
          <p:cNvPicPr>
            <a:picLocks noChangeAspect="1" noChangeArrowheads="1"/>
          </p:cNvPicPr>
          <p:nvPr/>
        </p:nvPicPr>
        <p:blipFill>
          <a:blip r:embed="rId2"/>
          <a:srcRect/>
          <a:stretch>
            <a:fillRect/>
          </a:stretch>
        </p:blipFill>
        <p:spPr bwMode="auto">
          <a:xfrm>
            <a:off x="272551" y="4759371"/>
            <a:ext cx="8730499" cy="1641429"/>
          </a:xfrm>
          <a:prstGeom prst="rect">
            <a:avLst/>
          </a:prstGeom>
          <a:noFill/>
        </p:spPr>
      </p:pic>
    </p:spTree>
    <p:extLst>
      <p:ext uri="{BB962C8B-B14F-4D97-AF65-F5344CB8AC3E}">
        <p14:creationId xmlns:p14="http://schemas.microsoft.com/office/powerpoint/2010/main" xmlns="" val="1293184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 Queries and it’s Output </a:t>
            </a:r>
            <a:endParaRPr lang="en-IN" dirty="0"/>
          </a:p>
        </p:txBody>
      </p:sp>
      <p:sp>
        <p:nvSpPr>
          <p:cNvPr id="3" name="TextBox 2"/>
          <p:cNvSpPr txBox="1"/>
          <p:nvPr/>
        </p:nvSpPr>
        <p:spPr>
          <a:xfrm>
            <a:off x="156754" y="2155371"/>
            <a:ext cx="12035246" cy="5355312"/>
          </a:xfrm>
          <a:prstGeom prst="rect">
            <a:avLst/>
          </a:prstGeom>
          <a:noFill/>
        </p:spPr>
        <p:txBody>
          <a:bodyPr wrap="square" rtlCol="0">
            <a:spAutoFit/>
          </a:bodyPr>
          <a:lstStyle/>
          <a:p>
            <a:r>
              <a:rPr lang="en-IN" dirty="0" smtClean="0"/>
              <a:t>6).</a:t>
            </a:r>
            <a:r>
              <a:rPr lang="en-IN" b="1" i="1" dirty="0" smtClean="0"/>
              <a:t> </a:t>
            </a:r>
            <a:r>
              <a:rPr lang="en-IN" dirty="0" smtClean="0"/>
              <a:t>Most experience service providers in one area(The person who has the highest ratings and done almost maximum work in his or her field compare to others).</a:t>
            </a:r>
            <a:endParaRPr lang="en-US" dirty="0" smtClean="0"/>
          </a:p>
          <a:p>
            <a:pPr lvl="0"/>
            <a:endParaRPr lang="en-IN" dirty="0" smtClean="0"/>
          </a:p>
          <a:p>
            <a:pPr lvl="0"/>
            <a:r>
              <a:rPr lang="en-IN" dirty="0" smtClean="0"/>
              <a:t>SQL:-</a:t>
            </a:r>
          </a:p>
          <a:p>
            <a:pPr lvl="0"/>
            <a:endParaRPr lang="en-IN" dirty="0" smtClean="0"/>
          </a:p>
          <a:p>
            <a:r>
              <a:rPr lang="en-US" dirty="0" smtClean="0"/>
              <a:t>select </a:t>
            </a:r>
            <a:r>
              <a:rPr lang="en-US" dirty="0" err="1" smtClean="0"/>
              <a:t>a.ServiceProvider_ID</a:t>
            </a:r>
            <a:r>
              <a:rPr lang="en-US" dirty="0" smtClean="0"/>
              <a:t>, </a:t>
            </a:r>
            <a:r>
              <a:rPr lang="en-US" dirty="0" err="1" smtClean="0"/>
              <a:t>avgRatings</a:t>
            </a:r>
            <a:r>
              <a:rPr lang="en-US" dirty="0" smtClean="0"/>
              <a:t>, </a:t>
            </a:r>
            <a:r>
              <a:rPr lang="en-US" dirty="0" err="1" smtClean="0"/>
              <a:t>a.Worked</a:t>
            </a:r>
            <a:r>
              <a:rPr lang="en-US" dirty="0" smtClean="0"/>
              <a:t> from ((select </a:t>
            </a:r>
            <a:r>
              <a:rPr lang="en-US" dirty="0" err="1" smtClean="0"/>
              <a:t>ServiceProvider_ID</a:t>
            </a:r>
            <a:r>
              <a:rPr lang="en-US" dirty="0" smtClean="0"/>
              <a:t>, count(*) as Worked from Used group by </a:t>
            </a:r>
            <a:r>
              <a:rPr lang="en-US" dirty="0" err="1" smtClean="0"/>
              <a:t>ServiceProvider_ID</a:t>
            </a:r>
            <a:r>
              <a:rPr lang="en-US" dirty="0" smtClean="0"/>
              <a:t> </a:t>
            </a:r>
            <a:r>
              <a:rPr lang="en-US" dirty="0" smtClean="0"/>
              <a:t>) </a:t>
            </a:r>
            <a:r>
              <a:rPr lang="en-US" dirty="0" smtClean="0"/>
              <a:t>as a join (select </a:t>
            </a:r>
            <a:r>
              <a:rPr lang="en-US" dirty="0" err="1" smtClean="0"/>
              <a:t>Service_Provided.ServiceProvider_ID</a:t>
            </a:r>
            <a:r>
              <a:rPr lang="en-US" dirty="0" smtClean="0"/>
              <a:t>, </a:t>
            </a:r>
            <a:r>
              <a:rPr lang="en-US" dirty="0" err="1" smtClean="0"/>
              <a:t>avgRatings</a:t>
            </a:r>
            <a:r>
              <a:rPr lang="en-US" dirty="0" smtClean="0"/>
              <a:t> from(</a:t>
            </a:r>
            <a:r>
              <a:rPr lang="en-US" dirty="0" err="1" smtClean="0"/>
              <a:t>Service_Provided</a:t>
            </a:r>
            <a:r>
              <a:rPr lang="en-US" dirty="0" smtClean="0"/>
              <a:t> natural join </a:t>
            </a:r>
            <a:r>
              <a:rPr lang="en-US" dirty="0" err="1" smtClean="0"/>
              <a:t>averageRating</a:t>
            </a:r>
            <a:r>
              <a:rPr lang="en-US" dirty="0" smtClean="0"/>
              <a:t>)) as b on </a:t>
            </a:r>
            <a:r>
              <a:rPr lang="en-US" dirty="0" err="1" smtClean="0"/>
              <a:t>a.ServiceProvider_ID</a:t>
            </a:r>
            <a:r>
              <a:rPr lang="en-US" dirty="0" smtClean="0"/>
              <a:t>=</a:t>
            </a:r>
            <a:r>
              <a:rPr lang="en-US" dirty="0" err="1" smtClean="0"/>
              <a:t>b.ServiceProvider_ID</a:t>
            </a:r>
            <a:r>
              <a:rPr lang="en-US" dirty="0" smtClean="0"/>
              <a:t> );</a:t>
            </a:r>
            <a:endParaRPr lang="en-IN" dirty="0" smtClean="0"/>
          </a:p>
          <a:p>
            <a:endParaRPr lang="en-IN" dirty="0" smtClean="0"/>
          </a:p>
          <a:p>
            <a:r>
              <a:rPr lang="en-IN" dirty="0" smtClean="0"/>
              <a:t>Output:-</a:t>
            </a:r>
          </a:p>
          <a:p>
            <a:endParaRPr lang="en-IN" dirty="0" smtClean="0"/>
          </a:p>
          <a:p>
            <a:endParaRPr lang="en-IN" dirty="0" smtClean="0"/>
          </a:p>
          <a:p>
            <a:endParaRPr lang="en-IN" dirty="0" smtClean="0"/>
          </a:p>
          <a:p>
            <a:endParaRPr lang="en-US" dirty="0" smtClean="0"/>
          </a:p>
          <a:p>
            <a:pPr lvl="0"/>
            <a:endParaRPr lang="en-IN" dirty="0" smtClean="0"/>
          </a:p>
          <a:p>
            <a:pPr lvl="0"/>
            <a:endParaRPr lang="en-IN" dirty="0" smtClean="0"/>
          </a:p>
          <a:p>
            <a:pPr lvl="0"/>
            <a:endParaRPr lang="en-US" dirty="0" smtClean="0"/>
          </a:p>
          <a:p>
            <a:r>
              <a:rPr lang="en-IN" dirty="0" smtClean="0"/>
              <a:t> </a:t>
            </a:r>
            <a:endParaRPr lang="en-US" dirty="0" smtClean="0"/>
          </a:p>
          <a:p>
            <a:endParaRPr lang="en-US" dirty="0"/>
          </a:p>
        </p:txBody>
      </p:sp>
      <p:pic>
        <p:nvPicPr>
          <p:cNvPr id="7170" name="Picture 2" descr="C:\Users\cmp\Deep\Semester 4\DBMS\Project\Screenshot\6.PNG"/>
          <p:cNvPicPr>
            <a:picLocks noChangeAspect="1" noChangeArrowheads="1"/>
          </p:cNvPicPr>
          <p:nvPr/>
        </p:nvPicPr>
        <p:blipFill>
          <a:blip r:embed="rId2"/>
          <a:srcRect/>
          <a:stretch>
            <a:fillRect/>
          </a:stretch>
        </p:blipFill>
        <p:spPr bwMode="auto">
          <a:xfrm>
            <a:off x="2565763" y="4605284"/>
            <a:ext cx="4017918" cy="2069836"/>
          </a:xfrm>
          <a:prstGeom prst="rect">
            <a:avLst/>
          </a:prstGeom>
          <a:noFill/>
        </p:spPr>
      </p:pic>
    </p:spTree>
    <p:extLst>
      <p:ext uri="{BB962C8B-B14F-4D97-AF65-F5344CB8AC3E}">
        <p14:creationId xmlns:p14="http://schemas.microsoft.com/office/powerpoint/2010/main" xmlns="" val="1293184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 Queries and it’s Output </a:t>
            </a:r>
            <a:endParaRPr lang="en-IN" dirty="0"/>
          </a:p>
        </p:txBody>
      </p:sp>
      <p:sp>
        <p:nvSpPr>
          <p:cNvPr id="3" name="TextBox 2"/>
          <p:cNvSpPr txBox="1"/>
          <p:nvPr/>
        </p:nvSpPr>
        <p:spPr>
          <a:xfrm>
            <a:off x="156754" y="2155371"/>
            <a:ext cx="12035246" cy="5078313"/>
          </a:xfrm>
          <a:prstGeom prst="rect">
            <a:avLst/>
          </a:prstGeom>
          <a:noFill/>
        </p:spPr>
        <p:txBody>
          <a:bodyPr wrap="square" rtlCol="0">
            <a:spAutoFit/>
          </a:bodyPr>
          <a:lstStyle/>
          <a:p>
            <a:pPr lvl="0"/>
            <a:r>
              <a:rPr lang="en-IN" dirty="0" smtClean="0"/>
              <a:t>7</a:t>
            </a:r>
            <a:r>
              <a:rPr lang="en-IN" dirty="0" smtClean="0"/>
              <a:t>).</a:t>
            </a:r>
            <a:r>
              <a:rPr lang="en-IN" b="1" i="1" dirty="0" smtClean="0"/>
              <a:t> </a:t>
            </a:r>
            <a:r>
              <a:rPr lang="en-IN" b="1" dirty="0" smtClean="0"/>
              <a:t>Name of cheaper service provider who provide service in rural area means(His or her range for working purpose is not fixed).</a:t>
            </a:r>
            <a:endParaRPr lang="en-US" dirty="0" smtClean="0"/>
          </a:p>
          <a:p>
            <a:pPr lvl="0"/>
            <a:endParaRPr lang="en-IN" dirty="0" smtClean="0"/>
          </a:p>
          <a:p>
            <a:pPr lvl="0"/>
            <a:r>
              <a:rPr lang="en-IN" dirty="0" smtClean="0"/>
              <a:t>SQL:-</a:t>
            </a:r>
            <a:endParaRPr lang="en-IN" dirty="0" smtClean="0"/>
          </a:p>
          <a:p>
            <a:r>
              <a:rPr lang="en-US" dirty="0" smtClean="0"/>
              <a:t>select </a:t>
            </a:r>
            <a:r>
              <a:rPr lang="en-US" dirty="0" err="1" smtClean="0"/>
              <a:t>ServiceProvider_ID,tab.cnt,Basic_Charges</a:t>
            </a:r>
            <a:r>
              <a:rPr lang="en-US" dirty="0" smtClean="0"/>
              <a:t> from (select distinct </a:t>
            </a:r>
            <a:r>
              <a:rPr lang="en-US" dirty="0" err="1" smtClean="0"/>
              <a:t>ServiceProvider_ID</a:t>
            </a:r>
            <a:r>
              <a:rPr lang="en-US" dirty="0" smtClean="0"/>
              <a:t>, </a:t>
            </a:r>
            <a:r>
              <a:rPr lang="en-US" dirty="0" err="1" smtClean="0"/>
              <a:t>City_ID</a:t>
            </a:r>
            <a:r>
              <a:rPr lang="en-US" dirty="0" smtClean="0"/>
              <a:t>, </a:t>
            </a:r>
            <a:r>
              <a:rPr lang="en-US" dirty="0" err="1" smtClean="0"/>
              <a:t>Basic_Charges</a:t>
            </a:r>
            <a:r>
              <a:rPr lang="en-US" dirty="0" smtClean="0"/>
              <a:t>, count(*) as </a:t>
            </a:r>
            <a:r>
              <a:rPr lang="en-US" dirty="0" err="1" smtClean="0"/>
              <a:t>cnt</a:t>
            </a:r>
            <a:r>
              <a:rPr lang="en-US" dirty="0" smtClean="0"/>
              <a:t>  from </a:t>
            </a:r>
            <a:r>
              <a:rPr lang="en-US" dirty="0" err="1" smtClean="0"/>
              <a:t>Service_Provided</a:t>
            </a:r>
            <a:r>
              <a:rPr lang="en-US" dirty="0" smtClean="0"/>
              <a:t> group by </a:t>
            </a:r>
            <a:r>
              <a:rPr lang="en-US" dirty="0" err="1" smtClean="0"/>
              <a:t>ServiceProvider_ID</a:t>
            </a:r>
            <a:r>
              <a:rPr lang="en-US" dirty="0" smtClean="0"/>
              <a:t> order by </a:t>
            </a:r>
            <a:r>
              <a:rPr lang="en-US" dirty="0" err="1" smtClean="0"/>
              <a:t>Basic_Charges</a:t>
            </a:r>
            <a:r>
              <a:rPr lang="en-US" dirty="0" smtClean="0"/>
              <a:t> </a:t>
            </a:r>
            <a:r>
              <a:rPr lang="en-US" dirty="0" err="1" smtClean="0"/>
              <a:t>desc</a:t>
            </a:r>
            <a:r>
              <a:rPr lang="en-US" dirty="0" smtClean="0"/>
              <a:t>)as tab where tab.cnt&gt;1 order by </a:t>
            </a:r>
            <a:r>
              <a:rPr lang="en-US" dirty="0" err="1" smtClean="0"/>
              <a:t>Basic_Charges</a:t>
            </a:r>
            <a:r>
              <a:rPr lang="en-US" dirty="0" smtClean="0"/>
              <a:t> </a:t>
            </a:r>
            <a:r>
              <a:rPr lang="en-US" dirty="0" err="1" smtClean="0"/>
              <a:t>asc</a:t>
            </a:r>
            <a:r>
              <a:rPr lang="en-US" dirty="0" smtClean="0"/>
              <a:t>;</a:t>
            </a:r>
          </a:p>
          <a:p>
            <a:endParaRPr lang="en-IN" dirty="0" smtClean="0"/>
          </a:p>
          <a:p>
            <a:r>
              <a:rPr lang="en-IN" dirty="0" smtClean="0"/>
              <a:t>Output:-</a:t>
            </a:r>
          </a:p>
          <a:p>
            <a:endParaRPr lang="en-IN" dirty="0" smtClean="0"/>
          </a:p>
          <a:p>
            <a:endParaRPr lang="en-IN" dirty="0" smtClean="0"/>
          </a:p>
          <a:p>
            <a:endParaRPr lang="en-IN" dirty="0" smtClean="0"/>
          </a:p>
          <a:p>
            <a:endParaRPr lang="en-US" dirty="0" smtClean="0"/>
          </a:p>
          <a:p>
            <a:pPr lvl="0"/>
            <a:endParaRPr lang="en-IN" dirty="0" smtClean="0"/>
          </a:p>
          <a:p>
            <a:pPr lvl="0"/>
            <a:endParaRPr lang="en-IN" dirty="0" smtClean="0"/>
          </a:p>
          <a:p>
            <a:pPr lvl="0"/>
            <a:endParaRPr lang="en-US" dirty="0" smtClean="0"/>
          </a:p>
          <a:p>
            <a:r>
              <a:rPr lang="en-IN" dirty="0" smtClean="0"/>
              <a:t> </a:t>
            </a:r>
            <a:endParaRPr lang="en-US" dirty="0" smtClean="0"/>
          </a:p>
          <a:p>
            <a:endParaRPr lang="en-US" dirty="0"/>
          </a:p>
        </p:txBody>
      </p:sp>
      <p:pic>
        <p:nvPicPr>
          <p:cNvPr id="8194" name="Picture 2" descr="C:\Users\cmp\Deep\Semester 4\DBMS\Project\Screenshot\7.PNG"/>
          <p:cNvPicPr>
            <a:picLocks noChangeAspect="1" noChangeArrowheads="1"/>
          </p:cNvPicPr>
          <p:nvPr/>
        </p:nvPicPr>
        <p:blipFill>
          <a:blip r:embed="rId2"/>
          <a:srcRect/>
          <a:stretch>
            <a:fillRect/>
          </a:stretch>
        </p:blipFill>
        <p:spPr bwMode="auto">
          <a:xfrm>
            <a:off x="2186940" y="4667658"/>
            <a:ext cx="6199414" cy="2136919"/>
          </a:xfrm>
          <a:prstGeom prst="rect">
            <a:avLst/>
          </a:prstGeom>
          <a:noFill/>
        </p:spPr>
      </p:pic>
    </p:spTree>
    <p:extLst>
      <p:ext uri="{BB962C8B-B14F-4D97-AF65-F5344CB8AC3E}">
        <p14:creationId xmlns:p14="http://schemas.microsoft.com/office/powerpoint/2010/main" xmlns="" val="1293184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 Queries and it’s Output </a:t>
            </a:r>
            <a:endParaRPr lang="en-IN" dirty="0"/>
          </a:p>
        </p:txBody>
      </p:sp>
      <p:sp>
        <p:nvSpPr>
          <p:cNvPr id="3" name="TextBox 2"/>
          <p:cNvSpPr txBox="1"/>
          <p:nvPr/>
        </p:nvSpPr>
        <p:spPr>
          <a:xfrm>
            <a:off x="156754" y="2155371"/>
            <a:ext cx="12035246" cy="4524315"/>
          </a:xfrm>
          <a:prstGeom prst="rect">
            <a:avLst/>
          </a:prstGeom>
          <a:noFill/>
        </p:spPr>
        <p:txBody>
          <a:bodyPr wrap="square" rtlCol="0">
            <a:spAutoFit/>
          </a:bodyPr>
          <a:lstStyle/>
          <a:p>
            <a:pPr lvl="0"/>
            <a:r>
              <a:rPr lang="en-IN" dirty="0" smtClean="0"/>
              <a:t>8</a:t>
            </a:r>
            <a:r>
              <a:rPr lang="en-IN" dirty="0" smtClean="0"/>
              <a:t>).</a:t>
            </a:r>
            <a:r>
              <a:rPr lang="en-IN" b="1" dirty="0" smtClean="0"/>
              <a:t> </a:t>
            </a:r>
            <a:r>
              <a:rPr lang="en-IN" b="1" dirty="0" smtClean="0"/>
              <a:t>Name of the service provider who will done my work on let say not more than xyz rupees.</a:t>
            </a:r>
            <a:endParaRPr lang="en-US" dirty="0" smtClean="0"/>
          </a:p>
          <a:p>
            <a:r>
              <a:rPr lang="en-IN" dirty="0" smtClean="0"/>
              <a:t> </a:t>
            </a:r>
            <a:endParaRPr lang="en-IN" dirty="0" smtClean="0"/>
          </a:p>
          <a:p>
            <a:pPr lvl="0"/>
            <a:r>
              <a:rPr lang="en-IN" dirty="0" smtClean="0"/>
              <a:t>SQL:-</a:t>
            </a:r>
          </a:p>
          <a:p>
            <a:pPr lvl="0"/>
            <a:endParaRPr lang="en-IN" dirty="0" smtClean="0"/>
          </a:p>
          <a:p>
            <a:r>
              <a:rPr lang="en-US" dirty="0" smtClean="0"/>
              <a:t>select </a:t>
            </a:r>
            <a:r>
              <a:rPr lang="en-US" dirty="0" err="1" smtClean="0"/>
              <a:t>ServiceProvider_ID</a:t>
            </a:r>
            <a:r>
              <a:rPr lang="en-US" dirty="0" smtClean="0"/>
              <a:t> from Used where </a:t>
            </a:r>
            <a:r>
              <a:rPr lang="en-US" dirty="0" err="1" smtClean="0"/>
              <a:t>Customer_ID</a:t>
            </a:r>
            <a:r>
              <a:rPr lang="en-US" dirty="0" smtClean="0"/>
              <a:t>=12320 and </a:t>
            </a:r>
            <a:r>
              <a:rPr lang="en-US" dirty="0" err="1" smtClean="0"/>
              <a:t>Amount_Paid</a:t>
            </a:r>
            <a:r>
              <a:rPr lang="en-US" dirty="0" smtClean="0"/>
              <a:t>&lt;500</a:t>
            </a:r>
            <a:r>
              <a:rPr lang="en-US" dirty="0" smtClean="0"/>
              <a:t>;</a:t>
            </a:r>
          </a:p>
          <a:p>
            <a:endParaRPr lang="en-IN" dirty="0" smtClean="0"/>
          </a:p>
          <a:p>
            <a:r>
              <a:rPr lang="en-IN" dirty="0" smtClean="0"/>
              <a:t>Output:-</a:t>
            </a:r>
          </a:p>
          <a:p>
            <a:endParaRPr lang="en-IN" dirty="0" smtClean="0"/>
          </a:p>
          <a:p>
            <a:endParaRPr lang="en-IN" dirty="0" smtClean="0"/>
          </a:p>
          <a:p>
            <a:endParaRPr lang="en-IN" dirty="0" smtClean="0"/>
          </a:p>
          <a:p>
            <a:endParaRPr lang="en-US" dirty="0" smtClean="0"/>
          </a:p>
          <a:p>
            <a:pPr lvl="0"/>
            <a:endParaRPr lang="en-IN" dirty="0" smtClean="0"/>
          </a:p>
          <a:p>
            <a:pPr lvl="0"/>
            <a:endParaRPr lang="en-IN" dirty="0" smtClean="0"/>
          </a:p>
          <a:p>
            <a:pPr lvl="0"/>
            <a:endParaRPr lang="en-US" dirty="0" smtClean="0"/>
          </a:p>
          <a:p>
            <a:r>
              <a:rPr lang="en-IN" dirty="0" smtClean="0"/>
              <a:t> </a:t>
            </a:r>
            <a:endParaRPr lang="en-US" dirty="0" smtClean="0"/>
          </a:p>
          <a:p>
            <a:endParaRPr lang="en-US" dirty="0"/>
          </a:p>
        </p:txBody>
      </p:sp>
      <p:pic>
        <p:nvPicPr>
          <p:cNvPr id="9218" name="Picture 2" descr="C:\Users\cmp\Deep\Semester 4\DBMS\Project\Screenshot\8.PNG"/>
          <p:cNvPicPr>
            <a:picLocks noChangeAspect="1" noChangeArrowheads="1"/>
          </p:cNvPicPr>
          <p:nvPr/>
        </p:nvPicPr>
        <p:blipFill>
          <a:blip r:embed="rId2"/>
          <a:srcRect/>
          <a:stretch>
            <a:fillRect/>
          </a:stretch>
        </p:blipFill>
        <p:spPr bwMode="auto">
          <a:xfrm>
            <a:off x="2085158" y="4302443"/>
            <a:ext cx="5883185" cy="1975070"/>
          </a:xfrm>
          <a:prstGeom prst="rect">
            <a:avLst/>
          </a:prstGeom>
          <a:noFill/>
        </p:spPr>
      </p:pic>
    </p:spTree>
    <p:extLst>
      <p:ext uri="{BB962C8B-B14F-4D97-AF65-F5344CB8AC3E}">
        <p14:creationId xmlns:p14="http://schemas.microsoft.com/office/powerpoint/2010/main" xmlns="" val="1293184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Calibri" panose="020F0502020204030204" pitchFamily="34" charset="0"/>
              </a:rPr>
              <a:t/>
            </a:r>
            <a:br>
              <a:rPr lang="en-IN" b="1" dirty="0" smtClean="0">
                <a:latin typeface="Calibri" panose="020F0502020204030204" pitchFamily="34" charset="0"/>
              </a:rPr>
            </a:br>
            <a:r>
              <a:rPr lang="en-IN" b="1" dirty="0">
                <a:latin typeface="Calibri" panose="020F0502020204030204" pitchFamily="34" charset="0"/>
              </a:rPr>
              <a:t/>
            </a:r>
            <a:br>
              <a:rPr lang="en-IN" b="1" dirty="0">
                <a:latin typeface="Calibri" panose="020F0502020204030204" pitchFamily="34" charset="0"/>
              </a:rPr>
            </a:br>
            <a:r>
              <a:rPr lang="en-IN" sz="4400" b="1" dirty="0" smtClean="0">
                <a:latin typeface="Calibri" panose="020F0502020204030204" pitchFamily="34" charset="0"/>
              </a:rPr>
              <a:t>Introduction</a:t>
            </a:r>
            <a:r>
              <a:rPr lang="en-IN" sz="4400" b="1" dirty="0">
                <a:latin typeface="Calibri" panose="020F0502020204030204" pitchFamily="34" charset="0"/>
              </a:rPr>
              <a:t/>
            </a:r>
            <a:br>
              <a:rPr lang="en-IN" sz="4400" b="1" dirty="0">
                <a:latin typeface="Calibri" panose="020F0502020204030204" pitchFamily="34" charset="0"/>
              </a:rPr>
            </a:br>
            <a:endParaRPr lang="en-IN" sz="4400" dirty="0">
              <a:latin typeface="Calibri" panose="020F0502020204030204" pitchFamily="34" charset="0"/>
            </a:endParaRPr>
          </a:p>
        </p:txBody>
      </p:sp>
      <p:sp>
        <p:nvSpPr>
          <p:cNvPr id="3" name="Content Placeholder 2"/>
          <p:cNvSpPr>
            <a:spLocks noGrp="1"/>
          </p:cNvSpPr>
          <p:nvPr>
            <p:ph idx="1"/>
          </p:nvPr>
        </p:nvSpPr>
        <p:spPr>
          <a:xfrm>
            <a:off x="667442" y="2336873"/>
            <a:ext cx="9613861" cy="3599316"/>
          </a:xfrm>
        </p:spPr>
        <p:txBody>
          <a:bodyPr>
            <a:normAutofit/>
          </a:bodyPr>
          <a:lstStyle/>
          <a:p>
            <a:pPr lvl="0">
              <a:buFont typeface="Wingdings" panose="05000000000000000000" pitchFamily="2" charset="2"/>
              <a:buChar char="§"/>
            </a:pPr>
            <a:r>
              <a:rPr lang="en-IN" sz="2000" dirty="0">
                <a:latin typeface="Calibri" panose="020F0502020204030204" pitchFamily="34" charset="0"/>
              </a:rPr>
              <a:t>As we know that in this era, Time is one of the valuable thing for people, due to that there are tremendous change in all kind of services, means they have grabbed the digitization scenario, also people accept this change blindly or we can say happily, with this view one can easily say that there is a huge scope in digitization world for development.</a:t>
            </a:r>
          </a:p>
          <a:p>
            <a:pPr lvl="0">
              <a:buFont typeface="Wingdings" panose="05000000000000000000" pitchFamily="2" charset="2"/>
              <a:buChar char="§"/>
            </a:pPr>
            <a:r>
              <a:rPr lang="en-IN" sz="2000" dirty="0">
                <a:latin typeface="Calibri" panose="020F0502020204030204" pitchFamily="34" charset="0"/>
              </a:rPr>
              <a:t>So, by accepting the above facts positively, and also knowing that there is less development in e-commerce sector we are going to make an e-commerce database</a:t>
            </a:r>
            <a:r>
              <a:rPr lang="en-IN" sz="2000" dirty="0" smtClean="0">
                <a:latin typeface="Calibri" panose="020F0502020204030204" pitchFamily="34" charset="0"/>
              </a:rPr>
              <a:t>.</a:t>
            </a:r>
            <a:endParaRPr lang="en-IN" sz="2000" dirty="0">
              <a:latin typeface="Calibri" panose="020F0502020204030204" pitchFamily="34" charset="0"/>
            </a:endParaRPr>
          </a:p>
        </p:txBody>
      </p:sp>
    </p:spTree>
    <p:extLst>
      <p:ext uri="{BB962C8B-B14F-4D97-AF65-F5344CB8AC3E}">
        <p14:creationId xmlns:p14="http://schemas.microsoft.com/office/powerpoint/2010/main" xmlns="" val="19412610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 Queries and it’s Output </a:t>
            </a:r>
            <a:endParaRPr lang="en-IN" dirty="0"/>
          </a:p>
        </p:txBody>
      </p:sp>
      <p:sp>
        <p:nvSpPr>
          <p:cNvPr id="3" name="TextBox 2"/>
          <p:cNvSpPr txBox="1"/>
          <p:nvPr/>
        </p:nvSpPr>
        <p:spPr>
          <a:xfrm>
            <a:off x="156754" y="2155371"/>
            <a:ext cx="12035246" cy="4801314"/>
          </a:xfrm>
          <a:prstGeom prst="rect">
            <a:avLst/>
          </a:prstGeom>
          <a:noFill/>
        </p:spPr>
        <p:txBody>
          <a:bodyPr wrap="square" rtlCol="0">
            <a:spAutoFit/>
          </a:bodyPr>
          <a:lstStyle/>
          <a:p>
            <a:r>
              <a:rPr lang="en-IN" dirty="0" smtClean="0"/>
              <a:t>9</a:t>
            </a:r>
            <a:r>
              <a:rPr lang="en-IN" dirty="0" smtClean="0"/>
              <a:t>).</a:t>
            </a:r>
            <a:r>
              <a:rPr lang="en-IN" b="1" i="1" dirty="0" smtClean="0"/>
              <a:t> </a:t>
            </a:r>
            <a:r>
              <a:rPr lang="en-IN" dirty="0" smtClean="0"/>
              <a:t> </a:t>
            </a:r>
            <a:r>
              <a:rPr lang="en-IN" b="1" dirty="0" smtClean="0"/>
              <a:t>Which </a:t>
            </a:r>
            <a:r>
              <a:rPr lang="en-IN" b="1" dirty="0" smtClean="0"/>
              <a:t>services are commonly utilized by almost every one (Which services has a higher priority)</a:t>
            </a:r>
            <a:endParaRPr lang="en-US" dirty="0" smtClean="0"/>
          </a:p>
          <a:p>
            <a:endParaRPr lang="en-US" dirty="0" smtClean="0"/>
          </a:p>
          <a:p>
            <a:pPr lvl="0"/>
            <a:endParaRPr lang="en-IN" dirty="0" smtClean="0"/>
          </a:p>
          <a:p>
            <a:pPr lvl="0"/>
            <a:r>
              <a:rPr lang="en-IN" dirty="0" smtClean="0"/>
              <a:t>SQL:-</a:t>
            </a:r>
          </a:p>
          <a:p>
            <a:pPr lvl="0"/>
            <a:endParaRPr lang="en-IN" dirty="0" smtClean="0"/>
          </a:p>
          <a:p>
            <a:r>
              <a:rPr lang="en-US" dirty="0" smtClean="0"/>
              <a:t>select </a:t>
            </a:r>
            <a:r>
              <a:rPr lang="en-US" dirty="0" err="1" smtClean="0"/>
              <a:t>Service_ID</a:t>
            </a:r>
            <a:r>
              <a:rPr lang="en-US" dirty="0" smtClean="0"/>
              <a:t>, count(*) as </a:t>
            </a:r>
            <a:r>
              <a:rPr lang="en-US" dirty="0" err="1" smtClean="0"/>
              <a:t>HighestUsed</a:t>
            </a:r>
            <a:r>
              <a:rPr lang="en-US" dirty="0" smtClean="0"/>
              <a:t> from Used group by </a:t>
            </a:r>
            <a:r>
              <a:rPr lang="en-US" dirty="0" err="1" smtClean="0"/>
              <a:t>Service_ID</a:t>
            </a:r>
            <a:r>
              <a:rPr lang="en-US" dirty="0" smtClean="0"/>
              <a:t> limit 1</a:t>
            </a:r>
            <a:r>
              <a:rPr lang="en-US" dirty="0" smtClean="0"/>
              <a:t>;</a:t>
            </a:r>
          </a:p>
          <a:p>
            <a:endParaRPr lang="en-IN" dirty="0" smtClean="0"/>
          </a:p>
          <a:p>
            <a:r>
              <a:rPr lang="en-IN" dirty="0" smtClean="0"/>
              <a:t>Output:-</a:t>
            </a:r>
          </a:p>
          <a:p>
            <a:endParaRPr lang="en-IN" dirty="0" smtClean="0"/>
          </a:p>
          <a:p>
            <a:endParaRPr lang="en-IN" dirty="0" smtClean="0"/>
          </a:p>
          <a:p>
            <a:endParaRPr lang="en-IN" dirty="0" smtClean="0"/>
          </a:p>
          <a:p>
            <a:endParaRPr lang="en-US" dirty="0" smtClean="0"/>
          </a:p>
          <a:p>
            <a:pPr lvl="0"/>
            <a:endParaRPr lang="en-IN" dirty="0" smtClean="0"/>
          </a:p>
          <a:p>
            <a:pPr lvl="0"/>
            <a:endParaRPr lang="en-IN" dirty="0" smtClean="0"/>
          </a:p>
          <a:p>
            <a:pPr lvl="0"/>
            <a:endParaRPr lang="en-US" dirty="0" smtClean="0"/>
          </a:p>
          <a:p>
            <a:r>
              <a:rPr lang="en-IN" dirty="0" smtClean="0"/>
              <a:t> </a:t>
            </a:r>
            <a:endParaRPr lang="en-US" dirty="0" smtClean="0"/>
          </a:p>
          <a:p>
            <a:endParaRPr lang="en-US" dirty="0"/>
          </a:p>
        </p:txBody>
      </p:sp>
      <p:pic>
        <p:nvPicPr>
          <p:cNvPr id="10242" name="Picture 2" descr="C:\Users\cmp\Deep\Semester 4\DBMS\Project\Screenshot\9.PNG"/>
          <p:cNvPicPr>
            <a:picLocks noChangeAspect="1" noChangeArrowheads="1"/>
          </p:cNvPicPr>
          <p:nvPr/>
        </p:nvPicPr>
        <p:blipFill>
          <a:blip r:embed="rId2"/>
          <a:srcRect/>
          <a:stretch>
            <a:fillRect/>
          </a:stretch>
        </p:blipFill>
        <p:spPr bwMode="auto">
          <a:xfrm>
            <a:off x="3107192" y="5064850"/>
            <a:ext cx="4730522" cy="1243451"/>
          </a:xfrm>
          <a:prstGeom prst="rect">
            <a:avLst/>
          </a:prstGeom>
          <a:noFill/>
        </p:spPr>
      </p:pic>
    </p:spTree>
    <p:extLst>
      <p:ext uri="{BB962C8B-B14F-4D97-AF65-F5344CB8AC3E}">
        <p14:creationId xmlns:p14="http://schemas.microsoft.com/office/powerpoint/2010/main" xmlns="" val="12931845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 Queries and it’s Output </a:t>
            </a:r>
            <a:endParaRPr lang="en-IN" dirty="0"/>
          </a:p>
        </p:txBody>
      </p:sp>
      <p:sp>
        <p:nvSpPr>
          <p:cNvPr id="3" name="TextBox 2"/>
          <p:cNvSpPr txBox="1"/>
          <p:nvPr/>
        </p:nvSpPr>
        <p:spPr>
          <a:xfrm>
            <a:off x="156754" y="2155371"/>
            <a:ext cx="12035246" cy="5078313"/>
          </a:xfrm>
          <a:prstGeom prst="rect">
            <a:avLst/>
          </a:prstGeom>
          <a:noFill/>
        </p:spPr>
        <p:txBody>
          <a:bodyPr wrap="square" rtlCol="0">
            <a:spAutoFit/>
          </a:bodyPr>
          <a:lstStyle/>
          <a:p>
            <a:pPr lvl="0"/>
            <a:r>
              <a:rPr lang="en-IN" dirty="0" smtClean="0"/>
              <a:t>10).</a:t>
            </a:r>
            <a:r>
              <a:rPr lang="en-IN" b="1" i="1" dirty="0" smtClean="0"/>
              <a:t> </a:t>
            </a:r>
            <a:r>
              <a:rPr lang="en-IN" b="1" dirty="0" smtClean="0"/>
              <a:t>Who is the worst service provider in xyz services?</a:t>
            </a:r>
            <a:endParaRPr lang="en-US" dirty="0" smtClean="0"/>
          </a:p>
          <a:p>
            <a:endParaRPr lang="en-US" dirty="0" smtClean="0"/>
          </a:p>
          <a:p>
            <a:pPr lvl="0"/>
            <a:endParaRPr lang="en-IN" dirty="0" smtClean="0"/>
          </a:p>
          <a:p>
            <a:pPr lvl="0"/>
            <a:r>
              <a:rPr lang="en-IN" dirty="0" smtClean="0"/>
              <a:t>SQL:-</a:t>
            </a:r>
          </a:p>
          <a:p>
            <a:pPr lvl="0"/>
            <a:endParaRPr lang="en-IN" dirty="0" smtClean="0"/>
          </a:p>
          <a:p>
            <a:r>
              <a:rPr lang="en-US" dirty="0" smtClean="0"/>
              <a:t>select </a:t>
            </a:r>
            <a:r>
              <a:rPr lang="en-US" dirty="0" err="1" smtClean="0"/>
              <a:t>Service_Provided.ServiceProvider_ID</a:t>
            </a:r>
            <a:r>
              <a:rPr lang="en-US" dirty="0" smtClean="0"/>
              <a:t>, </a:t>
            </a:r>
            <a:r>
              <a:rPr lang="en-US" dirty="0" err="1" smtClean="0"/>
              <a:t>avgRatings</a:t>
            </a:r>
            <a:r>
              <a:rPr lang="en-US" dirty="0" smtClean="0"/>
              <a:t> from (</a:t>
            </a:r>
            <a:r>
              <a:rPr lang="en-US" dirty="0" err="1" smtClean="0"/>
              <a:t>Service_Provided</a:t>
            </a:r>
            <a:r>
              <a:rPr lang="en-US" dirty="0" smtClean="0"/>
              <a:t> natural join </a:t>
            </a:r>
            <a:r>
              <a:rPr lang="en-US" dirty="0" err="1" smtClean="0"/>
              <a:t>averageRating</a:t>
            </a:r>
            <a:r>
              <a:rPr lang="en-US" dirty="0" smtClean="0"/>
              <a:t>) where </a:t>
            </a:r>
            <a:r>
              <a:rPr lang="en-US" dirty="0" err="1" smtClean="0"/>
              <a:t>Service_Provided.Service_ID</a:t>
            </a:r>
            <a:r>
              <a:rPr lang="en-US" dirty="0" smtClean="0"/>
              <a:t>=12030 order by </a:t>
            </a:r>
            <a:r>
              <a:rPr lang="en-US" dirty="0" err="1" smtClean="0"/>
              <a:t>avgRatings</a:t>
            </a:r>
            <a:r>
              <a:rPr lang="en-US" dirty="0" smtClean="0"/>
              <a:t> </a:t>
            </a:r>
            <a:r>
              <a:rPr lang="en-US" dirty="0" err="1" smtClean="0"/>
              <a:t>asc</a:t>
            </a:r>
            <a:r>
              <a:rPr lang="en-US" dirty="0" smtClean="0"/>
              <a:t> limit 1</a:t>
            </a:r>
            <a:r>
              <a:rPr lang="en-US" dirty="0" smtClean="0"/>
              <a:t>;</a:t>
            </a:r>
          </a:p>
          <a:p>
            <a:endParaRPr lang="en-IN" dirty="0" smtClean="0"/>
          </a:p>
          <a:p>
            <a:r>
              <a:rPr lang="en-IN" dirty="0" smtClean="0"/>
              <a:t>Output:-</a:t>
            </a:r>
          </a:p>
          <a:p>
            <a:endParaRPr lang="en-IN" dirty="0" smtClean="0"/>
          </a:p>
          <a:p>
            <a:endParaRPr lang="en-IN" dirty="0" smtClean="0"/>
          </a:p>
          <a:p>
            <a:endParaRPr lang="en-IN" dirty="0" smtClean="0"/>
          </a:p>
          <a:p>
            <a:endParaRPr lang="en-US" dirty="0" smtClean="0"/>
          </a:p>
          <a:p>
            <a:pPr lvl="0"/>
            <a:endParaRPr lang="en-IN" dirty="0" smtClean="0"/>
          </a:p>
          <a:p>
            <a:pPr lvl="0"/>
            <a:endParaRPr lang="en-IN" dirty="0" smtClean="0"/>
          </a:p>
          <a:p>
            <a:pPr lvl="0"/>
            <a:endParaRPr lang="en-US" dirty="0" smtClean="0"/>
          </a:p>
          <a:p>
            <a:r>
              <a:rPr lang="en-IN" dirty="0" smtClean="0"/>
              <a:t> </a:t>
            </a:r>
            <a:endParaRPr lang="en-US" dirty="0" smtClean="0"/>
          </a:p>
          <a:p>
            <a:endParaRPr lang="en-US" dirty="0"/>
          </a:p>
        </p:txBody>
      </p:sp>
      <p:pic>
        <p:nvPicPr>
          <p:cNvPr id="11266" name="Picture 2" descr="C:\Users\cmp\Deep\Semester 4\DBMS\Project\Screenshot\10.PNG"/>
          <p:cNvPicPr>
            <a:picLocks noChangeAspect="1" noChangeArrowheads="1"/>
          </p:cNvPicPr>
          <p:nvPr/>
        </p:nvPicPr>
        <p:blipFill>
          <a:blip r:embed="rId2"/>
          <a:srcRect/>
          <a:stretch>
            <a:fillRect/>
          </a:stretch>
        </p:blipFill>
        <p:spPr bwMode="auto">
          <a:xfrm>
            <a:off x="1852748" y="4950822"/>
            <a:ext cx="6376851" cy="1471581"/>
          </a:xfrm>
          <a:prstGeom prst="rect">
            <a:avLst/>
          </a:prstGeom>
          <a:noFill/>
        </p:spPr>
      </p:pic>
    </p:spTree>
    <p:extLst>
      <p:ext uri="{BB962C8B-B14F-4D97-AF65-F5344CB8AC3E}">
        <p14:creationId xmlns:p14="http://schemas.microsoft.com/office/powerpoint/2010/main" xmlns="" val="1293184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 Queries and it’s Output </a:t>
            </a:r>
            <a:endParaRPr lang="en-IN" dirty="0"/>
          </a:p>
        </p:txBody>
      </p:sp>
      <p:sp>
        <p:nvSpPr>
          <p:cNvPr id="3" name="TextBox 2"/>
          <p:cNvSpPr txBox="1"/>
          <p:nvPr/>
        </p:nvSpPr>
        <p:spPr>
          <a:xfrm>
            <a:off x="156754" y="2155371"/>
            <a:ext cx="12035246" cy="5078313"/>
          </a:xfrm>
          <a:prstGeom prst="rect">
            <a:avLst/>
          </a:prstGeom>
          <a:noFill/>
        </p:spPr>
        <p:txBody>
          <a:bodyPr wrap="square" rtlCol="0">
            <a:spAutoFit/>
          </a:bodyPr>
          <a:lstStyle/>
          <a:p>
            <a:r>
              <a:rPr lang="en-IN" dirty="0" smtClean="0"/>
              <a:t>11).</a:t>
            </a:r>
            <a:r>
              <a:rPr lang="en-IN" b="1" i="1" dirty="0" smtClean="0"/>
              <a:t> </a:t>
            </a:r>
            <a:r>
              <a:rPr lang="en-IN" b="1" dirty="0" smtClean="0"/>
              <a:t>Who is the most trusted service provider in xyz services? </a:t>
            </a:r>
            <a:endParaRPr lang="en-US" dirty="0" smtClean="0"/>
          </a:p>
          <a:p>
            <a:pPr lvl="0"/>
            <a:endParaRPr lang="en-US" dirty="0" smtClean="0"/>
          </a:p>
          <a:p>
            <a:endParaRPr lang="en-US" dirty="0" smtClean="0"/>
          </a:p>
          <a:p>
            <a:pPr lvl="0"/>
            <a:endParaRPr lang="en-IN" dirty="0" smtClean="0"/>
          </a:p>
          <a:p>
            <a:pPr lvl="0"/>
            <a:r>
              <a:rPr lang="en-IN" dirty="0" smtClean="0"/>
              <a:t>SQL:-</a:t>
            </a:r>
          </a:p>
          <a:p>
            <a:pPr lvl="0"/>
            <a:r>
              <a:rPr lang="en-US" dirty="0" smtClean="0"/>
              <a:t>select </a:t>
            </a:r>
            <a:r>
              <a:rPr lang="en-US" dirty="0" err="1" smtClean="0"/>
              <a:t>Service_Provided.ServiceProvider_ID</a:t>
            </a:r>
            <a:r>
              <a:rPr lang="en-US" dirty="0" smtClean="0"/>
              <a:t>, </a:t>
            </a:r>
            <a:r>
              <a:rPr lang="en-US" dirty="0" err="1" smtClean="0"/>
              <a:t>avgRatings</a:t>
            </a:r>
            <a:r>
              <a:rPr lang="en-US" dirty="0" smtClean="0"/>
              <a:t> from (</a:t>
            </a:r>
            <a:r>
              <a:rPr lang="en-US" dirty="0" err="1" smtClean="0"/>
              <a:t>Service_Provided</a:t>
            </a:r>
            <a:r>
              <a:rPr lang="en-US" dirty="0" smtClean="0"/>
              <a:t> natural join </a:t>
            </a:r>
            <a:r>
              <a:rPr lang="en-US" dirty="0" err="1" smtClean="0"/>
              <a:t>averageRating</a:t>
            </a:r>
            <a:r>
              <a:rPr lang="en-US" dirty="0" smtClean="0"/>
              <a:t>) where </a:t>
            </a:r>
            <a:r>
              <a:rPr lang="en-US" dirty="0" err="1" smtClean="0"/>
              <a:t>Service_Provided.Service_ID</a:t>
            </a:r>
            <a:r>
              <a:rPr lang="en-US" dirty="0" smtClean="0"/>
              <a:t>=12031 order by </a:t>
            </a:r>
            <a:r>
              <a:rPr lang="en-US" dirty="0" err="1" smtClean="0"/>
              <a:t>avgRatings</a:t>
            </a:r>
            <a:r>
              <a:rPr lang="en-US" dirty="0" smtClean="0"/>
              <a:t> </a:t>
            </a:r>
            <a:r>
              <a:rPr lang="en-US" dirty="0" err="1" smtClean="0"/>
              <a:t>desc</a:t>
            </a:r>
            <a:r>
              <a:rPr lang="en-US" dirty="0" smtClean="0"/>
              <a:t> limit 1;</a:t>
            </a:r>
            <a:endParaRPr lang="en-IN" dirty="0" smtClean="0"/>
          </a:p>
          <a:p>
            <a:endParaRPr lang="en-IN" dirty="0" smtClean="0"/>
          </a:p>
          <a:p>
            <a:r>
              <a:rPr lang="en-IN" dirty="0" smtClean="0"/>
              <a:t>Output:-</a:t>
            </a:r>
          </a:p>
          <a:p>
            <a:endParaRPr lang="en-IN" dirty="0" smtClean="0"/>
          </a:p>
          <a:p>
            <a:endParaRPr lang="en-IN" dirty="0" smtClean="0"/>
          </a:p>
          <a:p>
            <a:endParaRPr lang="en-IN" dirty="0" smtClean="0"/>
          </a:p>
          <a:p>
            <a:endParaRPr lang="en-US" dirty="0" smtClean="0"/>
          </a:p>
          <a:p>
            <a:pPr lvl="0"/>
            <a:endParaRPr lang="en-IN" dirty="0" smtClean="0"/>
          </a:p>
          <a:p>
            <a:pPr lvl="0"/>
            <a:endParaRPr lang="en-IN" dirty="0" smtClean="0"/>
          </a:p>
          <a:p>
            <a:pPr lvl="0"/>
            <a:endParaRPr lang="en-US" dirty="0" smtClean="0"/>
          </a:p>
          <a:p>
            <a:r>
              <a:rPr lang="en-IN" dirty="0" smtClean="0"/>
              <a:t> </a:t>
            </a:r>
            <a:endParaRPr lang="en-US" dirty="0" smtClean="0"/>
          </a:p>
          <a:p>
            <a:endParaRPr lang="en-US" dirty="0"/>
          </a:p>
        </p:txBody>
      </p:sp>
      <p:pic>
        <p:nvPicPr>
          <p:cNvPr id="12290" name="Picture 2" descr="C:\Users\cmp\Deep\Semester 4\DBMS\Project\Screenshot\11.PNG"/>
          <p:cNvPicPr>
            <a:picLocks noChangeAspect="1" noChangeArrowheads="1"/>
          </p:cNvPicPr>
          <p:nvPr/>
        </p:nvPicPr>
        <p:blipFill>
          <a:blip r:embed="rId2"/>
          <a:srcRect/>
          <a:stretch>
            <a:fillRect/>
          </a:stretch>
        </p:blipFill>
        <p:spPr bwMode="auto">
          <a:xfrm>
            <a:off x="2016578" y="5050564"/>
            <a:ext cx="6237455" cy="1441676"/>
          </a:xfrm>
          <a:prstGeom prst="rect">
            <a:avLst/>
          </a:prstGeom>
          <a:noFill/>
        </p:spPr>
      </p:pic>
    </p:spTree>
    <p:extLst>
      <p:ext uri="{BB962C8B-B14F-4D97-AF65-F5344CB8AC3E}">
        <p14:creationId xmlns:p14="http://schemas.microsoft.com/office/powerpoint/2010/main" xmlns="" val="12931845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 Queries and it’s Output </a:t>
            </a:r>
            <a:endParaRPr lang="en-IN" dirty="0"/>
          </a:p>
        </p:txBody>
      </p:sp>
      <p:sp>
        <p:nvSpPr>
          <p:cNvPr id="3" name="TextBox 2"/>
          <p:cNvSpPr txBox="1"/>
          <p:nvPr/>
        </p:nvSpPr>
        <p:spPr>
          <a:xfrm>
            <a:off x="156754" y="2155371"/>
            <a:ext cx="12035246" cy="5355312"/>
          </a:xfrm>
          <a:prstGeom prst="rect">
            <a:avLst/>
          </a:prstGeom>
          <a:noFill/>
        </p:spPr>
        <p:txBody>
          <a:bodyPr wrap="square" rtlCol="0">
            <a:spAutoFit/>
          </a:bodyPr>
          <a:lstStyle/>
          <a:p>
            <a:r>
              <a:rPr lang="en-IN" dirty="0" smtClean="0"/>
              <a:t>12).</a:t>
            </a:r>
            <a:r>
              <a:rPr lang="en-IN" b="1" i="1" dirty="0" smtClean="0"/>
              <a:t> </a:t>
            </a:r>
            <a:r>
              <a:rPr lang="en-IN" b="1" dirty="0" smtClean="0"/>
              <a:t>Who earn the most money in current month or year, or less money?</a:t>
            </a:r>
            <a:endParaRPr lang="en-US" dirty="0" smtClean="0"/>
          </a:p>
          <a:p>
            <a:pPr lvl="0"/>
            <a:endParaRPr lang="en-US" dirty="0" smtClean="0"/>
          </a:p>
          <a:p>
            <a:endParaRPr lang="en-US" dirty="0" smtClean="0"/>
          </a:p>
          <a:p>
            <a:pPr lvl="0"/>
            <a:endParaRPr lang="en-IN" dirty="0" smtClean="0"/>
          </a:p>
          <a:p>
            <a:pPr lvl="0"/>
            <a:r>
              <a:rPr lang="en-IN" dirty="0" smtClean="0"/>
              <a:t>SQL:-</a:t>
            </a:r>
          </a:p>
          <a:p>
            <a:pPr lvl="0"/>
            <a:endParaRPr lang="en-IN" dirty="0" smtClean="0"/>
          </a:p>
          <a:p>
            <a:r>
              <a:rPr lang="en-US" dirty="0" smtClean="0"/>
              <a:t>select </a:t>
            </a:r>
            <a:r>
              <a:rPr lang="en-US" dirty="0" err="1" smtClean="0"/>
              <a:t>Service_ID</a:t>
            </a:r>
            <a:r>
              <a:rPr lang="en-US" dirty="0" smtClean="0"/>
              <a:t>, sum(</a:t>
            </a:r>
            <a:r>
              <a:rPr lang="en-US" dirty="0" err="1" smtClean="0"/>
              <a:t>Amount_paid</a:t>
            </a:r>
            <a:r>
              <a:rPr lang="en-US" dirty="0" smtClean="0"/>
              <a:t>) as </a:t>
            </a:r>
            <a:r>
              <a:rPr lang="en-US" dirty="0" err="1" smtClean="0"/>
              <a:t>Total_Amount</a:t>
            </a:r>
            <a:r>
              <a:rPr lang="en-US" dirty="0" smtClean="0"/>
              <a:t> from Used where YEAR(Timing)=2015  group by </a:t>
            </a:r>
            <a:r>
              <a:rPr lang="en-US" dirty="0" err="1" smtClean="0"/>
              <a:t>Service_ID</a:t>
            </a:r>
            <a:r>
              <a:rPr lang="en-US" dirty="0" smtClean="0"/>
              <a:t> order by </a:t>
            </a:r>
            <a:r>
              <a:rPr lang="en-US" dirty="0" err="1" smtClean="0"/>
              <a:t>Total_Amount</a:t>
            </a:r>
            <a:r>
              <a:rPr lang="en-US" dirty="0" smtClean="0"/>
              <a:t> </a:t>
            </a:r>
            <a:r>
              <a:rPr lang="en-US" dirty="0" err="1" smtClean="0"/>
              <a:t>desc</a:t>
            </a:r>
            <a:r>
              <a:rPr lang="en-US" dirty="0" smtClean="0"/>
              <a:t> limit 1</a:t>
            </a:r>
            <a:r>
              <a:rPr lang="en-US" dirty="0" smtClean="0"/>
              <a:t>;</a:t>
            </a:r>
          </a:p>
          <a:p>
            <a:endParaRPr lang="en-IN" dirty="0" smtClean="0"/>
          </a:p>
          <a:p>
            <a:r>
              <a:rPr lang="en-IN" dirty="0" smtClean="0"/>
              <a:t>Output:-</a:t>
            </a:r>
          </a:p>
          <a:p>
            <a:endParaRPr lang="en-IN" dirty="0" smtClean="0"/>
          </a:p>
          <a:p>
            <a:endParaRPr lang="en-IN" dirty="0" smtClean="0"/>
          </a:p>
          <a:p>
            <a:endParaRPr lang="en-IN" dirty="0" smtClean="0"/>
          </a:p>
          <a:p>
            <a:endParaRPr lang="en-US" dirty="0" smtClean="0"/>
          </a:p>
          <a:p>
            <a:pPr lvl="0"/>
            <a:endParaRPr lang="en-IN" dirty="0" smtClean="0"/>
          </a:p>
          <a:p>
            <a:pPr lvl="0"/>
            <a:endParaRPr lang="en-IN" dirty="0" smtClean="0"/>
          </a:p>
          <a:p>
            <a:pPr lvl="0"/>
            <a:endParaRPr lang="en-US" dirty="0" smtClean="0"/>
          </a:p>
          <a:p>
            <a:r>
              <a:rPr lang="en-IN" dirty="0" smtClean="0"/>
              <a:t> </a:t>
            </a:r>
            <a:endParaRPr lang="en-US" dirty="0" smtClean="0"/>
          </a:p>
          <a:p>
            <a:endParaRPr lang="en-US" dirty="0"/>
          </a:p>
        </p:txBody>
      </p:sp>
      <p:pic>
        <p:nvPicPr>
          <p:cNvPr id="13314" name="Picture 2" descr="C:\Users\cmp\Deep\Semester 4\DBMS\Project\Screenshot\12.PNG"/>
          <p:cNvPicPr>
            <a:picLocks noChangeAspect="1" noChangeArrowheads="1"/>
          </p:cNvPicPr>
          <p:nvPr/>
        </p:nvPicPr>
        <p:blipFill>
          <a:blip r:embed="rId2"/>
          <a:srcRect/>
          <a:stretch>
            <a:fillRect/>
          </a:stretch>
        </p:blipFill>
        <p:spPr bwMode="auto">
          <a:xfrm>
            <a:off x="2817360" y="4990012"/>
            <a:ext cx="5373051" cy="1424898"/>
          </a:xfrm>
          <a:prstGeom prst="rect">
            <a:avLst/>
          </a:prstGeom>
          <a:noFill/>
        </p:spPr>
      </p:pic>
    </p:spTree>
    <p:extLst>
      <p:ext uri="{BB962C8B-B14F-4D97-AF65-F5344CB8AC3E}">
        <p14:creationId xmlns:p14="http://schemas.microsoft.com/office/powerpoint/2010/main" xmlns="" val="12931845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 Queries and it’s Output </a:t>
            </a:r>
            <a:endParaRPr lang="en-IN" dirty="0"/>
          </a:p>
        </p:txBody>
      </p:sp>
      <p:sp>
        <p:nvSpPr>
          <p:cNvPr id="3" name="TextBox 2"/>
          <p:cNvSpPr txBox="1"/>
          <p:nvPr/>
        </p:nvSpPr>
        <p:spPr>
          <a:xfrm>
            <a:off x="156754" y="2155371"/>
            <a:ext cx="12035246" cy="4801314"/>
          </a:xfrm>
          <a:prstGeom prst="rect">
            <a:avLst/>
          </a:prstGeom>
          <a:noFill/>
        </p:spPr>
        <p:txBody>
          <a:bodyPr wrap="square" rtlCol="0">
            <a:spAutoFit/>
          </a:bodyPr>
          <a:lstStyle/>
          <a:p>
            <a:pPr lvl="0"/>
            <a:r>
              <a:rPr lang="en-IN" dirty="0" smtClean="0"/>
              <a:t>13).</a:t>
            </a:r>
            <a:r>
              <a:rPr lang="en-IN" b="1" i="1" dirty="0" smtClean="0"/>
              <a:t> </a:t>
            </a:r>
            <a:r>
              <a:rPr lang="en-IN" b="1" dirty="0" smtClean="0"/>
              <a:t>Which are the services that we have to </a:t>
            </a:r>
            <a:r>
              <a:rPr lang="en-IN" b="1" dirty="0" smtClean="0"/>
              <a:t>promote (Analysis of service utilization in xyz area).</a:t>
            </a:r>
            <a:endParaRPr lang="en-US" dirty="0" smtClean="0"/>
          </a:p>
          <a:p>
            <a:pPr lvl="0"/>
            <a:endParaRPr lang="en-IN" dirty="0" smtClean="0"/>
          </a:p>
          <a:p>
            <a:pPr lvl="0"/>
            <a:r>
              <a:rPr lang="en-IN" dirty="0" smtClean="0"/>
              <a:t>SQL:-</a:t>
            </a:r>
          </a:p>
          <a:p>
            <a:pPr lvl="0"/>
            <a:endParaRPr lang="en-IN" dirty="0" smtClean="0"/>
          </a:p>
          <a:p>
            <a:r>
              <a:rPr lang="en-US" dirty="0" smtClean="0"/>
              <a:t>select </a:t>
            </a:r>
            <a:r>
              <a:rPr lang="en-US" dirty="0" err="1" smtClean="0"/>
              <a:t>Service_ID</a:t>
            </a:r>
            <a:r>
              <a:rPr lang="en-US" dirty="0" smtClean="0"/>
              <a:t> from(select </a:t>
            </a:r>
            <a:r>
              <a:rPr lang="en-US" dirty="0" err="1" smtClean="0"/>
              <a:t>Service_ID</a:t>
            </a:r>
            <a:r>
              <a:rPr lang="en-US" dirty="0" smtClean="0"/>
              <a:t>, count(*) as </a:t>
            </a:r>
            <a:r>
              <a:rPr lang="en-US" dirty="0" err="1" smtClean="0"/>
              <a:t>HighestUsed</a:t>
            </a:r>
            <a:r>
              <a:rPr lang="en-US" dirty="0" smtClean="0"/>
              <a:t> from Used group by </a:t>
            </a:r>
            <a:r>
              <a:rPr lang="en-US" dirty="0" err="1" smtClean="0"/>
              <a:t>Service_ID</a:t>
            </a:r>
            <a:r>
              <a:rPr lang="en-US" dirty="0" smtClean="0"/>
              <a:t> order by </a:t>
            </a:r>
            <a:r>
              <a:rPr lang="en-US" dirty="0" err="1" smtClean="0"/>
              <a:t>HighestUsed</a:t>
            </a:r>
            <a:r>
              <a:rPr lang="en-US" dirty="0" smtClean="0"/>
              <a:t> </a:t>
            </a:r>
            <a:r>
              <a:rPr lang="en-US" dirty="0" err="1" smtClean="0"/>
              <a:t>desc</a:t>
            </a:r>
            <a:r>
              <a:rPr lang="en-US" dirty="0" smtClean="0"/>
              <a:t>) as a where </a:t>
            </a:r>
            <a:r>
              <a:rPr lang="en-US" dirty="0" err="1" smtClean="0"/>
              <a:t>a.HighestUsed</a:t>
            </a:r>
            <a:r>
              <a:rPr lang="en-US" dirty="0" smtClean="0"/>
              <a:t>&lt;2;	#Services that are need to </a:t>
            </a:r>
            <a:r>
              <a:rPr lang="en-US" dirty="0" smtClean="0"/>
              <a:t>Promote</a:t>
            </a:r>
          </a:p>
          <a:p>
            <a:endParaRPr lang="en-IN" dirty="0" smtClean="0"/>
          </a:p>
          <a:p>
            <a:r>
              <a:rPr lang="en-IN" dirty="0" smtClean="0"/>
              <a:t>Output:-</a:t>
            </a:r>
          </a:p>
          <a:p>
            <a:endParaRPr lang="en-IN" dirty="0" smtClean="0"/>
          </a:p>
          <a:p>
            <a:endParaRPr lang="en-IN" dirty="0" smtClean="0"/>
          </a:p>
          <a:p>
            <a:endParaRPr lang="en-IN" dirty="0" smtClean="0"/>
          </a:p>
          <a:p>
            <a:endParaRPr lang="en-US" dirty="0" smtClean="0"/>
          </a:p>
          <a:p>
            <a:pPr lvl="0"/>
            <a:endParaRPr lang="en-IN" dirty="0" smtClean="0"/>
          </a:p>
          <a:p>
            <a:pPr lvl="0"/>
            <a:endParaRPr lang="en-IN" dirty="0" smtClean="0"/>
          </a:p>
          <a:p>
            <a:pPr lvl="0"/>
            <a:endParaRPr lang="en-US" dirty="0" smtClean="0"/>
          </a:p>
          <a:p>
            <a:r>
              <a:rPr lang="en-IN" dirty="0" smtClean="0"/>
              <a:t> </a:t>
            </a:r>
            <a:endParaRPr lang="en-US" dirty="0" smtClean="0"/>
          </a:p>
          <a:p>
            <a:endParaRPr lang="en-US" dirty="0"/>
          </a:p>
        </p:txBody>
      </p:sp>
      <p:pic>
        <p:nvPicPr>
          <p:cNvPr id="14338" name="Picture 2" descr="C:\Users\cmp\Deep\Semester 4\DBMS\Project\Screenshot\13.PNG"/>
          <p:cNvPicPr>
            <a:picLocks noChangeAspect="1" noChangeArrowheads="1"/>
          </p:cNvPicPr>
          <p:nvPr/>
        </p:nvPicPr>
        <p:blipFill>
          <a:blip r:embed="rId2"/>
          <a:srcRect/>
          <a:stretch>
            <a:fillRect/>
          </a:stretch>
        </p:blipFill>
        <p:spPr bwMode="auto">
          <a:xfrm>
            <a:off x="4197124" y="4350612"/>
            <a:ext cx="2425745" cy="2225683"/>
          </a:xfrm>
          <a:prstGeom prst="rect">
            <a:avLst/>
          </a:prstGeom>
          <a:noFill/>
        </p:spPr>
      </p:pic>
    </p:spTree>
    <p:extLst>
      <p:ext uri="{BB962C8B-B14F-4D97-AF65-F5344CB8AC3E}">
        <p14:creationId xmlns:p14="http://schemas.microsoft.com/office/powerpoint/2010/main" xmlns="" val="12931845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 Queries and it’s Output </a:t>
            </a:r>
            <a:endParaRPr lang="en-IN" dirty="0"/>
          </a:p>
        </p:txBody>
      </p:sp>
      <p:sp>
        <p:nvSpPr>
          <p:cNvPr id="3" name="TextBox 2"/>
          <p:cNvSpPr txBox="1"/>
          <p:nvPr/>
        </p:nvSpPr>
        <p:spPr>
          <a:xfrm>
            <a:off x="156754" y="2155371"/>
            <a:ext cx="12035246" cy="4801314"/>
          </a:xfrm>
          <a:prstGeom prst="rect">
            <a:avLst/>
          </a:prstGeom>
          <a:noFill/>
        </p:spPr>
        <p:txBody>
          <a:bodyPr wrap="square" rtlCol="0">
            <a:spAutoFit/>
          </a:bodyPr>
          <a:lstStyle/>
          <a:p>
            <a:r>
              <a:rPr lang="en-IN" dirty="0" smtClean="0"/>
              <a:t>14).</a:t>
            </a:r>
            <a:r>
              <a:rPr lang="en-IN" b="1" i="1" dirty="0" smtClean="0"/>
              <a:t> </a:t>
            </a:r>
            <a:r>
              <a:rPr lang="en-IN" b="1" dirty="0" smtClean="0"/>
              <a:t>Users signed up since from since fifteen days</a:t>
            </a:r>
            <a:endParaRPr lang="en-US" dirty="0" smtClean="0"/>
          </a:p>
          <a:p>
            <a:pPr lvl="0"/>
            <a:endParaRPr lang="en-IN" dirty="0" smtClean="0"/>
          </a:p>
          <a:p>
            <a:pPr lvl="0"/>
            <a:r>
              <a:rPr lang="en-IN" dirty="0" smtClean="0"/>
              <a:t>SQL:-</a:t>
            </a:r>
          </a:p>
          <a:p>
            <a:pPr lvl="0"/>
            <a:endParaRPr lang="en-IN" dirty="0" smtClean="0"/>
          </a:p>
          <a:p>
            <a:r>
              <a:rPr lang="en-US" dirty="0" smtClean="0"/>
              <a:t>select </a:t>
            </a:r>
            <a:r>
              <a:rPr lang="en-US" dirty="0" err="1" smtClean="0"/>
              <a:t>User_ID</a:t>
            </a:r>
            <a:r>
              <a:rPr lang="en-US" dirty="0" smtClean="0"/>
              <a:t> from </a:t>
            </a:r>
            <a:r>
              <a:rPr lang="en-US" dirty="0" err="1" smtClean="0"/>
              <a:t>User_Details</a:t>
            </a:r>
            <a:r>
              <a:rPr lang="en-US" dirty="0" smtClean="0"/>
              <a:t> where DATEDIFF(now(),(</a:t>
            </a:r>
            <a:r>
              <a:rPr lang="en-US" dirty="0" err="1" smtClean="0"/>
              <a:t>Join_Date</a:t>
            </a:r>
            <a:r>
              <a:rPr lang="en-US" dirty="0" smtClean="0"/>
              <a:t>))&lt;=15</a:t>
            </a:r>
            <a:r>
              <a:rPr lang="en-US" dirty="0" smtClean="0"/>
              <a:t>;</a:t>
            </a:r>
          </a:p>
          <a:p>
            <a:endParaRPr lang="en-IN" dirty="0" smtClean="0"/>
          </a:p>
          <a:p>
            <a:r>
              <a:rPr lang="en-IN" dirty="0" smtClean="0"/>
              <a:t>                                                                                                         </a:t>
            </a:r>
          </a:p>
          <a:p>
            <a:r>
              <a:rPr lang="en-IN" dirty="0" smtClean="0"/>
              <a:t>	</a:t>
            </a:r>
            <a:r>
              <a:rPr lang="en-IN" dirty="0" smtClean="0"/>
              <a:t>															Output:-</a:t>
            </a:r>
          </a:p>
          <a:p>
            <a:endParaRPr lang="en-IN" dirty="0" smtClean="0"/>
          </a:p>
          <a:p>
            <a:endParaRPr lang="en-IN" dirty="0" smtClean="0"/>
          </a:p>
          <a:p>
            <a:endParaRPr lang="en-IN" dirty="0" smtClean="0"/>
          </a:p>
          <a:p>
            <a:endParaRPr lang="en-US" dirty="0" smtClean="0"/>
          </a:p>
          <a:p>
            <a:pPr lvl="0"/>
            <a:endParaRPr lang="en-IN" dirty="0" smtClean="0"/>
          </a:p>
          <a:p>
            <a:pPr lvl="0"/>
            <a:endParaRPr lang="en-IN" dirty="0" smtClean="0"/>
          </a:p>
          <a:p>
            <a:pPr lvl="0"/>
            <a:endParaRPr lang="en-US" dirty="0" smtClean="0"/>
          </a:p>
          <a:p>
            <a:r>
              <a:rPr lang="en-IN" dirty="0" smtClean="0"/>
              <a:t> </a:t>
            </a:r>
            <a:endParaRPr lang="en-US" dirty="0" smtClean="0"/>
          </a:p>
          <a:p>
            <a:endParaRPr lang="en-US" dirty="0"/>
          </a:p>
        </p:txBody>
      </p:sp>
      <p:pic>
        <p:nvPicPr>
          <p:cNvPr id="15362" name="Picture 2" descr="C:\Users\cmp\Deep\Semester 4\DBMS\Project\Screenshot\14.PNG"/>
          <p:cNvPicPr>
            <a:picLocks noChangeAspect="1" noChangeArrowheads="1"/>
          </p:cNvPicPr>
          <p:nvPr/>
        </p:nvPicPr>
        <p:blipFill>
          <a:blip r:embed="rId2"/>
          <a:srcRect/>
          <a:stretch>
            <a:fillRect/>
          </a:stretch>
        </p:blipFill>
        <p:spPr bwMode="auto">
          <a:xfrm>
            <a:off x="8643393" y="2399348"/>
            <a:ext cx="1728515" cy="4006088"/>
          </a:xfrm>
          <a:prstGeom prst="rect">
            <a:avLst/>
          </a:prstGeom>
          <a:noFill/>
        </p:spPr>
      </p:pic>
    </p:spTree>
    <p:extLst>
      <p:ext uri="{BB962C8B-B14F-4D97-AF65-F5344CB8AC3E}">
        <p14:creationId xmlns:p14="http://schemas.microsoft.com/office/powerpoint/2010/main" xmlns="" val="12931845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 Queries and it’s Output </a:t>
            </a:r>
            <a:endParaRPr lang="en-IN" dirty="0"/>
          </a:p>
        </p:txBody>
      </p:sp>
      <p:sp>
        <p:nvSpPr>
          <p:cNvPr id="3" name="TextBox 2"/>
          <p:cNvSpPr txBox="1"/>
          <p:nvPr/>
        </p:nvSpPr>
        <p:spPr>
          <a:xfrm>
            <a:off x="156754" y="2155371"/>
            <a:ext cx="12035246" cy="4801314"/>
          </a:xfrm>
          <a:prstGeom prst="rect">
            <a:avLst/>
          </a:prstGeom>
          <a:noFill/>
        </p:spPr>
        <p:txBody>
          <a:bodyPr wrap="square" rtlCol="0">
            <a:spAutoFit/>
          </a:bodyPr>
          <a:lstStyle/>
          <a:p>
            <a:r>
              <a:rPr lang="en-IN" dirty="0" smtClean="0"/>
              <a:t>15).</a:t>
            </a:r>
            <a:r>
              <a:rPr lang="en-IN" b="1" i="1" dirty="0" smtClean="0"/>
              <a:t> </a:t>
            </a:r>
            <a:r>
              <a:rPr lang="en-IN" b="1" dirty="0" smtClean="0"/>
              <a:t>Service Providers signed up since from since fifteen days</a:t>
            </a:r>
            <a:endParaRPr lang="en-US" dirty="0" smtClean="0"/>
          </a:p>
          <a:p>
            <a:pPr lvl="0"/>
            <a:endParaRPr lang="en-IN" dirty="0" smtClean="0"/>
          </a:p>
          <a:p>
            <a:pPr lvl="0"/>
            <a:r>
              <a:rPr lang="en-IN" dirty="0" smtClean="0"/>
              <a:t>SQL:-</a:t>
            </a:r>
          </a:p>
          <a:p>
            <a:pPr lvl="0"/>
            <a:endParaRPr lang="en-IN" dirty="0" smtClean="0"/>
          </a:p>
          <a:p>
            <a:r>
              <a:rPr lang="en-US" dirty="0" smtClean="0"/>
              <a:t>select </a:t>
            </a:r>
            <a:r>
              <a:rPr lang="en-US" dirty="0" err="1" smtClean="0"/>
              <a:t>User_ID</a:t>
            </a:r>
            <a:r>
              <a:rPr lang="en-US" dirty="0" smtClean="0"/>
              <a:t> from </a:t>
            </a:r>
            <a:r>
              <a:rPr lang="en-US" dirty="0" err="1" smtClean="0"/>
              <a:t>User_Details</a:t>
            </a:r>
            <a:r>
              <a:rPr lang="en-US" dirty="0" smtClean="0"/>
              <a:t> join </a:t>
            </a:r>
            <a:r>
              <a:rPr lang="en-US" dirty="0" err="1" smtClean="0"/>
              <a:t>Service_Providers</a:t>
            </a:r>
            <a:r>
              <a:rPr lang="en-US" dirty="0" smtClean="0"/>
              <a:t> on (</a:t>
            </a:r>
            <a:r>
              <a:rPr lang="en-US" dirty="0" err="1" smtClean="0"/>
              <a:t>User_Details.User_ID</a:t>
            </a:r>
            <a:r>
              <a:rPr lang="en-US" dirty="0" smtClean="0"/>
              <a:t>=</a:t>
            </a:r>
            <a:r>
              <a:rPr lang="en-US" dirty="0" err="1" smtClean="0"/>
              <a:t>Service_Providers.ServiceProvider_ID</a:t>
            </a:r>
            <a:r>
              <a:rPr lang="en-US" dirty="0" smtClean="0"/>
              <a:t>) where DATEDIFF(now(),(</a:t>
            </a:r>
            <a:r>
              <a:rPr lang="en-US" dirty="0" err="1" smtClean="0"/>
              <a:t>Join_Date</a:t>
            </a:r>
            <a:r>
              <a:rPr lang="en-US" dirty="0" smtClean="0"/>
              <a:t>))&lt;=15;</a:t>
            </a:r>
            <a:endParaRPr lang="en-US" dirty="0" smtClean="0"/>
          </a:p>
          <a:p>
            <a:endParaRPr lang="en-IN" dirty="0" smtClean="0"/>
          </a:p>
          <a:p>
            <a:r>
              <a:rPr lang="en-IN" dirty="0" smtClean="0"/>
              <a:t>Output:-</a:t>
            </a:r>
          </a:p>
          <a:p>
            <a:endParaRPr lang="en-IN" dirty="0" smtClean="0"/>
          </a:p>
          <a:p>
            <a:endParaRPr lang="en-IN" dirty="0" smtClean="0"/>
          </a:p>
          <a:p>
            <a:endParaRPr lang="en-IN" dirty="0" smtClean="0"/>
          </a:p>
          <a:p>
            <a:endParaRPr lang="en-US" dirty="0" smtClean="0"/>
          </a:p>
          <a:p>
            <a:pPr lvl="0"/>
            <a:endParaRPr lang="en-IN" dirty="0" smtClean="0"/>
          </a:p>
          <a:p>
            <a:pPr lvl="0"/>
            <a:endParaRPr lang="en-IN" dirty="0" smtClean="0"/>
          </a:p>
          <a:p>
            <a:pPr lvl="0"/>
            <a:endParaRPr lang="en-US" dirty="0" smtClean="0"/>
          </a:p>
          <a:p>
            <a:r>
              <a:rPr lang="en-IN" dirty="0" smtClean="0"/>
              <a:t> </a:t>
            </a:r>
            <a:endParaRPr lang="en-US" dirty="0" smtClean="0"/>
          </a:p>
          <a:p>
            <a:endParaRPr lang="en-US" dirty="0"/>
          </a:p>
        </p:txBody>
      </p:sp>
      <p:pic>
        <p:nvPicPr>
          <p:cNvPr id="16386" name="Picture 2" descr="C:\Users\cmp\Deep\Semester 4\DBMS\Project\Screenshot\15.PNG"/>
          <p:cNvPicPr>
            <a:picLocks noChangeAspect="1" noChangeArrowheads="1"/>
          </p:cNvPicPr>
          <p:nvPr/>
        </p:nvPicPr>
        <p:blipFill>
          <a:blip r:embed="rId2"/>
          <a:srcRect/>
          <a:stretch>
            <a:fillRect/>
          </a:stretch>
        </p:blipFill>
        <p:spPr bwMode="auto">
          <a:xfrm>
            <a:off x="3975190" y="4301899"/>
            <a:ext cx="1942284" cy="2055207"/>
          </a:xfrm>
          <a:prstGeom prst="rect">
            <a:avLst/>
          </a:prstGeom>
          <a:noFill/>
        </p:spPr>
      </p:pic>
    </p:spTree>
    <p:extLst>
      <p:ext uri="{BB962C8B-B14F-4D97-AF65-F5344CB8AC3E}">
        <p14:creationId xmlns:p14="http://schemas.microsoft.com/office/powerpoint/2010/main" xmlns="" val="12931845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t>
            </a:r>
            <a:r>
              <a:rPr lang="en-IN" dirty="0" smtClean="0"/>
              <a:t>rigger</a:t>
            </a:r>
            <a:endParaRPr lang="en-IN" dirty="0"/>
          </a:p>
        </p:txBody>
      </p:sp>
      <p:sp>
        <p:nvSpPr>
          <p:cNvPr id="3" name="Content Placeholder 2"/>
          <p:cNvSpPr>
            <a:spLocks noGrp="1"/>
          </p:cNvSpPr>
          <p:nvPr>
            <p:ph idx="1"/>
          </p:nvPr>
        </p:nvSpPr>
        <p:spPr/>
        <p:txBody>
          <a:bodyPr>
            <a:normAutofit/>
          </a:bodyPr>
          <a:lstStyle/>
          <a:p>
            <a:r>
              <a:rPr lang="en-IN" sz="2000" dirty="0" smtClean="0">
                <a:latin typeface="Calibri" panose="020F0502020204030204" pitchFamily="34" charset="0"/>
              </a:rPr>
              <a:t>We include one trigger in our database which calculates the Availability percentage of Service providers.</a:t>
            </a:r>
          </a:p>
          <a:p>
            <a:endParaRPr lang="en-IN" sz="2000" dirty="0">
              <a:latin typeface="Calibri" panose="020F0502020204030204" pitchFamily="34" charset="0"/>
            </a:endParaRPr>
          </a:p>
          <a:p>
            <a:pPr marL="0" indent="0">
              <a:buNone/>
            </a:pPr>
            <a:endParaRPr lang="en-IN" sz="2000" dirty="0">
              <a:latin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78795" y="3316448"/>
            <a:ext cx="10444766" cy="3264656"/>
          </a:xfrm>
          <a:prstGeom prst="rect">
            <a:avLst/>
          </a:prstGeom>
        </p:spPr>
      </p:pic>
    </p:spTree>
    <p:extLst>
      <p:ext uri="{BB962C8B-B14F-4D97-AF65-F5344CB8AC3E}">
        <p14:creationId xmlns:p14="http://schemas.microsoft.com/office/powerpoint/2010/main" xmlns="" val="22434174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Trigger Output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14507" y="2260753"/>
            <a:ext cx="4972744" cy="2772162"/>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426867" y="2094042"/>
            <a:ext cx="4086795" cy="3105583"/>
          </a:xfrm>
          <a:prstGeom prst="rect">
            <a:avLst/>
          </a:prstGeom>
        </p:spPr>
      </p:pic>
      <p:sp>
        <p:nvSpPr>
          <p:cNvPr id="6" name="TextBox 5"/>
          <p:cNvSpPr txBox="1"/>
          <p:nvPr/>
        </p:nvSpPr>
        <p:spPr>
          <a:xfrm>
            <a:off x="2395470" y="5140544"/>
            <a:ext cx="5937161" cy="369332"/>
          </a:xfrm>
          <a:prstGeom prst="rect">
            <a:avLst/>
          </a:prstGeom>
          <a:noFill/>
        </p:spPr>
        <p:txBody>
          <a:bodyPr wrap="square" rtlCol="0">
            <a:spAutoFit/>
          </a:bodyPr>
          <a:lstStyle/>
          <a:p>
            <a:r>
              <a:rPr lang="en-IN" dirty="0" smtClean="0"/>
              <a:t>Before </a:t>
            </a:r>
            <a:endParaRPr lang="en-IN" dirty="0"/>
          </a:p>
        </p:txBody>
      </p:sp>
      <p:sp>
        <p:nvSpPr>
          <p:cNvPr id="7" name="TextBox 6"/>
          <p:cNvSpPr txBox="1"/>
          <p:nvPr/>
        </p:nvSpPr>
        <p:spPr>
          <a:xfrm>
            <a:off x="9178394" y="5274835"/>
            <a:ext cx="4988367" cy="369332"/>
          </a:xfrm>
          <a:prstGeom prst="rect">
            <a:avLst/>
          </a:prstGeom>
          <a:noFill/>
        </p:spPr>
        <p:txBody>
          <a:bodyPr wrap="square" rtlCol="0">
            <a:spAutoFit/>
          </a:bodyPr>
          <a:lstStyle/>
          <a:p>
            <a:r>
              <a:rPr lang="en-IN" dirty="0" smtClean="0"/>
              <a:t>After </a:t>
            </a:r>
            <a:endParaRPr lang="en-IN" dirty="0"/>
          </a:p>
        </p:txBody>
      </p:sp>
      <p:sp>
        <p:nvSpPr>
          <p:cNvPr id="8" name="TextBox 7"/>
          <p:cNvSpPr txBox="1"/>
          <p:nvPr/>
        </p:nvSpPr>
        <p:spPr>
          <a:xfrm>
            <a:off x="648261" y="5911403"/>
            <a:ext cx="11024316" cy="369332"/>
          </a:xfrm>
          <a:prstGeom prst="rect">
            <a:avLst/>
          </a:prstGeom>
          <a:noFill/>
        </p:spPr>
        <p:txBody>
          <a:bodyPr wrap="square" rtlCol="0">
            <a:spAutoFit/>
          </a:bodyPr>
          <a:lstStyle/>
          <a:p>
            <a:r>
              <a:rPr lang="en-IN" dirty="0" smtClean="0"/>
              <a:t>Inserting three entries in ‘</a:t>
            </a:r>
            <a:r>
              <a:rPr lang="en-IN" dirty="0" err="1" smtClean="0"/>
              <a:t>general_status</a:t>
            </a:r>
            <a:r>
              <a:rPr lang="en-IN" dirty="0" smtClean="0"/>
              <a:t>’ table, so according to our formula it’s (3/1462)*100 = 0.21</a:t>
            </a:r>
            <a:endParaRPr lang="en-IN" dirty="0"/>
          </a:p>
        </p:txBody>
      </p:sp>
    </p:spTree>
    <p:extLst>
      <p:ext uri="{BB962C8B-B14F-4D97-AF65-F5344CB8AC3E}">
        <p14:creationId xmlns:p14="http://schemas.microsoft.com/office/powerpoint/2010/main" xmlns="" val="28204586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Stored Procedure</a:t>
            </a:r>
            <a:endParaRPr lang="en-IN" dirty="0"/>
          </a:p>
        </p:txBody>
      </p:sp>
      <p:sp>
        <p:nvSpPr>
          <p:cNvPr id="3" name="Content Placeholder 2"/>
          <p:cNvSpPr>
            <a:spLocks noGrp="1"/>
          </p:cNvSpPr>
          <p:nvPr>
            <p:ph idx="1"/>
          </p:nvPr>
        </p:nvSpPr>
        <p:spPr/>
        <p:txBody>
          <a:bodyPr>
            <a:normAutofit/>
          </a:bodyPr>
          <a:lstStyle/>
          <a:p>
            <a:r>
              <a:rPr lang="en-IN" sz="2000" dirty="0" smtClean="0">
                <a:latin typeface="Calibri" panose="020F0502020204030204" pitchFamily="34" charset="0"/>
              </a:rPr>
              <a:t>We include one stored procedure in our database which calculates the profit generated from an advertisement </a:t>
            </a:r>
            <a:endParaRPr lang="en-IN" sz="2000" dirty="0">
              <a:latin typeface="Calibri" panose="020F0502020204030204" pitchFamily="34" charset="0"/>
            </a:endParaRPr>
          </a:p>
          <a:p>
            <a:pPr marL="0" indent="0">
              <a:buNone/>
            </a:pPr>
            <a:endParaRPr lang="en-IN" sz="2000" dirty="0">
              <a:latin typeface="Calibri" panose="020F0502020204030204" pitchFamily="34" charset="0"/>
            </a:endParaRPr>
          </a:p>
        </p:txBody>
      </p:sp>
      <p:pic>
        <p:nvPicPr>
          <p:cNvPr id="1026" name="Picture 2"/>
          <p:cNvPicPr>
            <a:picLocks noChangeAspect="1" noChangeArrowheads="1"/>
          </p:cNvPicPr>
          <p:nvPr/>
        </p:nvPicPr>
        <p:blipFill>
          <a:blip r:embed="rId2"/>
          <a:srcRect/>
          <a:stretch>
            <a:fillRect/>
          </a:stretch>
        </p:blipFill>
        <p:spPr bwMode="auto">
          <a:xfrm>
            <a:off x="646476" y="3132364"/>
            <a:ext cx="11083970" cy="3458095"/>
          </a:xfrm>
          <a:prstGeom prst="rect">
            <a:avLst/>
          </a:prstGeom>
          <a:noFill/>
          <a:ln w="9525">
            <a:noFill/>
            <a:miter lim="800000"/>
            <a:headEnd/>
            <a:tailEnd/>
          </a:ln>
          <a:effectLst/>
        </p:spPr>
      </p:pic>
    </p:spTree>
    <p:extLst>
      <p:ext uri="{BB962C8B-B14F-4D97-AF65-F5344CB8AC3E}">
        <p14:creationId xmlns:p14="http://schemas.microsoft.com/office/powerpoint/2010/main" xmlns="" val="2243417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66" y="1255935"/>
            <a:ext cx="9613861" cy="1080938"/>
          </a:xfrm>
        </p:spPr>
        <p:txBody>
          <a:bodyPr>
            <a:noAutofit/>
          </a:bodyPr>
          <a:lstStyle/>
          <a:p>
            <a:r>
              <a:rPr lang="en-IN" sz="4000" b="1" dirty="0" smtClean="0">
                <a:latin typeface="Calibri" panose="020F0502020204030204" pitchFamily="34" charset="0"/>
              </a:rPr>
              <a:t>The backwardness of current Scenario </a:t>
            </a:r>
            <a:r>
              <a:rPr lang="en-IN" sz="4000" b="1" dirty="0">
                <a:latin typeface="Calibri" panose="020F0502020204030204" pitchFamily="34" charset="0"/>
              </a:rPr>
              <a:t/>
            </a:r>
            <a:br>
              <a:rPr lang="en-IN" sz="4000" b="1" dirty="0">
                <a:latin typeface="Calibri" panose="020F0502020204030204" pitchFamily="34" charset="0"/>
              </a:rPr>
            </a:br>
            <a:r>
              <a:rPr lang="en-IN" sz="4000" dirty="0">
                <a:latin typeface="Calibri" panose="020F0502020204030204" pitchFamily="34" charset="0"/>
              </a:rPr>
              <a:t> </a:t>
            </a:r>
            <a:br>
              <a:rPr lang="en-IN" sz="4000" dirty="0">
                <a:latin typeface="Calibri" panose="020F0502020204030204" pitchFamily="34" charset="0"/>
              </a:rPr>
            </a:br>
            <a:endParaRPr lang="en-IN" sz="4000" dirty="0">
              <a:latin typeface="Calibri" panose="020F0502020204030204" pitchFamily="34" charset="0"/>
            </a:endParaRPr>
          </a:p>
        </p:txBody>
      </p:sp>
      <p:sp>
        <p:nvSpPr>
          <p:cNvPr id="3" name="Content Placeholder 2"/>
          <p:cNvSpPr>
            <a:spLocks noGrp="1"/>
          </p:cNvSpPr>
          <p:nvPr>
            <p:ph idx="1"/>
          </p:nvPr>
        </p:nvSpPr>
        <p:spPr/>
        <p:txBody>
          <a:bodyPr>
            <a:normAutofit fontScale="85000" lnSpcReduction="10000"/>
          </a:bodyPr>
          <a:lstStyle/>
          <a:p>
            <a:pPr lvl="0">
              <a:buFont typeface="Wingdings" panose="05000000000000000000" pitchFamily="2" charset="2"/>
              <a:buChar char="§"/>
            </a:pPr>
            <a:r>
              <a:rPr lang="en-IN" dirty="0">
                <a:latin typeface="Calibri" panose="020F0502020204030204" pitchFamily="34" charset="0"/>
              </a:rPr>
              <a:t>Time Consuming </a:t>
            </a:r>
          </a:p>
          <a:p>
            <a:pPr lvl="0">
              <a:buFont typeface="Wingdings" panose="05000000000000000000" pitchFamily="2" charset="2"/>
              <a:buChar char="§"/>
            </a:pPr>
            <a:r>
              <a:rPr lang="en-IN" dirty="0">
                <a:latin typeface="Calibri" panose="020F0502020204030204" pitchFamily="34" charset="0"/>
              </a:rPr>
              <a:t>Not Efficient</a:t>
            </a:r>
          </a:p>
          <a:p>
            <a:pPr lvl="0">
              <a:buFont typeface="Wingdings" panose="05000000000000000000" pitchFamily="2" charset="2"/>
              <a:buChar char="§"/>
            </a:pPr>
            <a:r>
              <a:rPr lang="en-IN" dirty="0">
                <a:latin typeface="Calibri" panose="020F0502020204030204" pitchFamily="34" charset="0"/>
              </a:rPr>
              <a:t>One cannot have a 100% trust on the person whom he or she hire or call for solving particular issue like (</a:t>
            </a:r>
            <a:r>
              <a:rPr lang="en-IN" dirty="0" err="1">
                <a:latin typeface="Calibri" panose="020F0502020204030204" pitchFamily="34" charset="0"/>
              </a:rPr>
              <a:t>e.g</a:t>
            </a:r>
            <a:r>
              <a:rPr lang="en-IN" dirty="0">
                <a:latin typeface="Calibri" panose="020F0502020204030204" pitchFamily="34" charset="0"/>
              </a:rPr>
              <a:t> electrician etc.)means we are not always fortunate to have  well certified workers.</a:t>
            </a:r>
          </a:p>
          <a:p>
            <a:pPr lvl="0">
              <a:buFont typeface="Wingdings" panose="05000000000000000000" pitchFamily="2" charset="2"/>
              <a:buChar char="§"/>
            </a:pPr>
            <a:r>
              <a:rPr lang="en-IN" dirty="0">
                <a:latin typeface="Calibri" panose="020F0502020204030204" pitchFamily="34" charset="0"/>
              </a:rPr>
              <a:t>Another important thing is that people don’t have the freedom to know what are the prices that they   actually have to pay to the person whom they called and due to this most of the time customers trapped in such situations where they had a big loss in terms of money also the local workers demand whatever they want for their work.</a:t>
            </a:r>
          </a:p>
          <a:p>
            <a:pPr lvl="0">
              <a:buFont typeface="Wingdings" panose="05000000000000000000" pitchFamily="2" charset="2"/>
              <a:buChar char="§"/>
            </a:pPr>
            <a:r>
              <a:rPr lang="en-IN" dirty="0">
                <a:latin typeface="Calibri" panose="020F0502020204030204" pitchFamily="34" charset="0"/>
              </a:rPr>
              <a:t>Last but not least Sometime people shifted their houses at new area, where they don’t know any one and they have emergencies to solve certain e-commerce problems, this a very difficult task to deal.</a:t>
            </a:r>
          </a:p>
          <a:p>
            <a:pPr>
              <a:buFont typeface="Wingdings" panose="05000000000000000000" pitchFamily="2" charset="2"/>
              <a:buChar char="§"/>
            </a:pPr>
            <a:endParaRPr lang="en-IN" dirty="0">
              <a:latin typeface="Calibri" panose="020F0502020204030204" pitchFamily="34" charset="0"/>
            </a:endParaRPr>
          </a:p>
        </p:txBody>
      </p:sp>
    </p:spTree>
    <p:extLst>
      <p:ext uri="{BB962C8B-B14F-4D97-AF65-F5344CB8AC3E}">
        <p14:creationId xmlns:p14="http://schemas.microsoft.com/office/powerpoint/2010/main" xmlns="" val="35093926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Procedure Output</a:t>
            </a:r>
            <a:endParaRPr lang="en-IN" dirty="0"/>
          </a:p>
        </p:txBody>
      </p:sp>
      <p:sp>
        <p:nvSpPr>
          <p:cNvPr id="10" name="TextBox 9"/>
          <p:cNvSpPr txBox="1"/>
          <p:nvPr/>
        </p:nvSpPr>
        <p:spPr>
          <a:xfrm>
            <a:off x="618565" y="2393576"/>
            <a:ext cx="11093823" cy="369332"/>
          </a:xfrm>
          <a:prstGeom prst="rect">
            <a:avLst/>
          </a:prstGeom>
          <a:noFill/>
        </p:spPr>
        <p:txBody>
          <a:bodyPr wrap="square" rtlCol="0">
            <a:spAutoFit/>
          </a:bodyPr>
          <a:lstStyle/>
          <a:p>
            <a:r>
              <a:rPr lang="en-US" dirty="0" smtClean="0"/>
              <a:t>Input:-</a:t>
            </a:r>
            <a:endParaRPr lang="en-US" dirty="0"/>
          </a:p>
        </p:txBody>
      </p:sp>
      <p:pic>
        <p:nvPicPr>
          <p:cNvPr id="2050" name="Picture 2"/>
          <p:cNvPicPr>
            <a:picLocks noChangeAspect="1" noChangeArrowheads="1"/>
          </p:cNvPicPr>
          <p:nvPr/>
        </p:nvPicPr>
        <p:blipFill>
          <a:blip r:embed="rId2"/>
          <a:srcRect/>
          <a:stretch>
            <a:fillRect/>
          </a:stretch>
        </p:blipFill>
        <p:spPr bwMode="auto">
          <a:xfrm>
            <a:off x="597833" y="2896160"/>
            <a:ext cx="10976483" cy="532839"/>
          </a:xfrm>
          <a:prstGeom prst="rect">
            <a:avLst/>
          </a:prstGeom>
          <a:noFill/>
          <a:ln w="9525">
            <a:noFill/>
            <a:miter lim="800000"/>
            <a:headEnd/>
            <a:tailEnd/>
          </a:ln>
          <a:effectLst/>
        </p:spPr>
      </p:pic>
      <p:sp>
        <p:nvSpPr>
          <p:cNvPr id="11" name="TextBox 10"/>
          <p:cNvSpPr txBox="1"/>
          <p:nvPr/>
        </p:nvSpPr>
        <p:spPr>
          <a:xfrm>
            <a:off x="712694" y="4141694"/>
            <a:ext cx="2299447" cy="369332"/>
          </a:xfrm>
          <a:prstGeom prst="rect">
            <a:avLst/>
          </a:prstGeom>
          <a:noFill/>
        </p:spPr>
        <p:txBody>
          <a:bodyPr wrap="square" rtlCol="0">
            <a:spAutoFit/>
          </a:bodyPr>
          <a:lstStyle/>
          <a:p>
            <a:r>
              <a:rPr lang="en-US" dirty="0" smtClean="0"/>
              <a:t>Output:-</a:t>
            </a:r>
            <a:endParaRPr lang="en-US" dirty="0"/>
          </a:p>
        </p:txBody>
      </p:sp>
      <p:pic>
        <p:nvPicPr>
          <p:cNvPr id="2051" name="Picture 3" descr="C:\Users\cmp\Deep\Semester 4\DBMS\Project\Screenshot\Procedure_Advertisement_Profit.PNG"/>
          <p:cNvPicPr>
            <a:picLocks noChangeAspect="1" noChangeArrowheads="1"/>
          </p:cNvPicPr>
          <p:nvPr/>
        </p:nvPicPr>
        <p:blipFill>
          <a:blip r:embed="rId3"/>
          <a:srcRect/>
          <a:stretch>
            <a:fillRect/>
          </a:stretch>
        </p:blipFill>
        <p:spPr bwMode="auto">
          <a:xfrm>
            <a:off x="641256" y="4778469"/>
            <a:ext cx="2436592" cy="1205472"/>
          </a:xfrm>
          <a:prstGeom prst="rect">
            <a:avLst/>
          </a:prstGeom>
          <a:noFill/>
        </p:spPr>
      </p:pic>
    </p:spTree>
    <p:extLst>
      <p:ext uri="{BB962C8B-B14F-4D97-AF65-F5344CB8AC3E}">
        <p14:creationId xmlns:p14="http://schemas.microsoft.com/office/powerpoint/2010/main" xmlns="" val="28204586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Done By </a:t>
            </a:r>
            <a:endParaRPr lang="en-IN" dirty="0"/>
          </a:p>
        </p:txBody>
      </p:sp>
      <p:sp>
        <p:nvSpPr>
          <p:cNvPr id="3" name="Content Placeholder 2"/>
          <p:cNvSpPr>
            <a:spLocks noGrp="1"/>
          </p:cNvSpPr>
          <p:nvPr>
            <p:ph idx="1"/>
          </p:nvPr>
        </p:nvSpPr>
        <p:spPr>
          <a:xfrm>
            <a:off x="3119051" y="2620208"/>
            <a:ext cx="9613861" cy="3599316"/>
          </a:xfrm>
        </p:spPr>
        <p:txBody>
          <a:bodyPr/>
          <a:lstStyle/>
          <a:p>
            <a:r>
              <a:rPr lang="en-IN" dirty="0" err="1" smtClean="0">
                <a:latin typeface="Calibri" panose="020F0502020204030204" pitchFamily="34" charset="0"/>
              </a:rPr>
              <a:t>Maunil</a:t>
            </a:r>
            <a:r>
              <a:rPr lang="en-IN" dirty="0" smtClean="0">
                <a:latin typeface="Calibri" panose="020F0502020204030204" pitchFamily="34" charset="0"/>
              </a:rPr>
              <a:t> Vyas 		             1401007	</a:t>
            </a:r>
          </a:p>
          <a:p>
            <a:r>
              <a:rPr lang="en-IN" dirty="0" smtClean="0">
                <a:latin typeface="Calibri" panose="020F0502020204030204" pitchFamily="34" charset="0"/>
              </a:rPr>
              <a:t>Deep Patel			1401010</a:t>
            </a:r>
          </a:p>
          <a:p>
            <a:r>
              <a:rPr lang="en-IN" dirty="0" err="1" smtClean="0">
                <a:latin typeface="Calibri" panose="020F0502020204030204" pitchFamily="34" charset="0"/>
              </a:rPr>
              <a:t>Shreyas</a:t>
            </a:r>
            <a:r>
              <a:rPr lang="en-IN" dirty="0" smtClean="0">
                <a:latin typeface="Calibri" panose="020F0502020204030204" pitchFamily="34" charset="0"/>
              </a:rPr>
              <a:t> Patel		1401025</a:t>
            </a:r>
          </a:p>
          <a:p>
            <a:r>
              <a:rPr lang="en-IN" dirty="0" smtClean="0">
                <a:latin typeface="Calibri" panose="020F0502020204030204" pitchFamily="34" charset="0"/>
              </a:rPr>
              <a:t>Jay danger			1401043</a:t>
            </a:r>
          </a:p>
          <a:p>
            <a:r>
              <a:rPr lang="en-IN" dirty="0" err="1" smtClean="0">
                <a:latin typeface="Calibri" panose="020F0502020204030204" pitchFamily="34" charset="0"/>
              </a:rPr>
              <a:t>Rajat</a:t>
            </a:r>
            <a:r>
              <a:rPr lang="en-IN" dirty="0" smtClean="0">
                <a:latin typeface="Calibri" panose="020F0502020204030204" pitchFamily="34" charset="0"/>
              </a:rPr>
              <a:t> </a:t>
            </a:r>
            <a:r>
              <a:rPr lang="en-IN" dirty="0" err="1" smtClean="0">
                <a:latin typeface="Calibri" panose="020F0502020204030204" pitchFamily="34" charset="0"/>
              </a:rPr>
              <a:t>Barot</a:t>
            </a:r>
            <a:r>
              <a:rPr lang="en-IN" dirty="0" smtClean="0">
                <a:latin typeface="Calibri" panose="020F0502020204030204" pitchFamily="34" charset="0"/>
              </a:rPr>
              <a:t>			1401045 	</a:t>
            </a:r>
            <a:endParaRPr lang="en-IN" dirty="0">
              <a:latin typeface="Calibri" panose="020F0502020204030204" pitchFamily="34" charset="0"/>
            </a:endParaRPr>
          </a:p>
        </p:txBody>
      </p:sp>
    </p:spTree>
    <p:extLst>
      <p:ext uri="{BB962C8B-B14F-4D97-AF65-F5344CB8AC3E}">
        <p14:creationId xmlns:p14="http://schemas.microsoft.com/office/powerpoint/2010/main" xmlns="" val="1008740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0" y="873260"/>
            <a:ext cx="9613861" cy="1080938"/>
          </a:xfrm>
        </p:spPr>
        <p:txBody>
          <a:bodyPr/>
          <a:lstStyle/>
          <a:p>
            <a:r>
              <a:rPr lang="en-IN" b="1" dirty="0">
                <a:latin typeface="Calibri" panose="020F0502020204030204" pitchFamily="34" charset="0"/>
              </a:rPr>
              <a:t>P</a:t>
            </a:r>
            <a:r>
              <a:rPr lang="en-IN" b="1" dirty="0" smtClean="0">
                <a:latin typeface="Calibri" panose="020F0502020204030204" pitchFamily="34" charset="0"/>
              </a:rPr>
              <a:t>roblem</a:t>
            </a:r>
            <a:r>
              <a:rPr lang="en-IN" b="1" dirty="0" smtClean="0"/>
              <a:t> definition</a:t>
            </a:r>
            <a:endParaRPr lang="en-IN" b="1" dirty="0"/>
          </a:p>
        </p:txBody>
      </p:sp>
      <p:sp>
        <p:nvSpPr>
          <p:cNvPr id="3" name="Content Placeholder 2"/>
          <p:cNvSpPr>
            <a:spLocks noGrp="1"/>
          </p:cNvSpPr>
          <p:nvPr>
            <p:ph idx="1"/>
          </p:nvPr>
        </p:nvSpPr>
        <p:spPr>
          <a:xfrm>
            <a:off x="115910" y="2349753"/>
            <a:ext cx="11912958" cy="3599316"/>
          </a:xfrm>
        </p:spPr>
        <p:txBody>
          <a:bodyPr>
            <a:normAutofit/>
          </a:bodyPr>
          <a:lstStyle/>
          <a:p>
            <a:pPr marL="0" indent="0">
              <a:buNone/>
            </a:pPr>
            <a:r>
              <a:rPr lang="en-IN" sz="2800" b="1" dirty="0" smtClean="0">
                <a:latin typeface="Calibri" panose="020F0502020204030204" pitchFamily="34" charset="0"/>
              </a:rPr>
              <a:t> How </a:t>
            </a:r>
            <a:r>
              <a:rPr lang="en-IN" sz="2800" b="1" dirty="0">
                <a:latin typeface="Calibri" panose="020F0502020204030204" pitchFamily="34" charset="0"/>
              </a:rPr>
              <a:t>to connect local customers to local service providers in digital platform? </a:t>
            </a:r>
          </a:p>
        </p:txBody>
      </p:sp>
      <p:sp>
        <p:nvSpPr>
          <p:cNvPr id="4" name="TextBox 3"/>
          <p:cNvSpPr txBox="1"/>
          <p:nvPr/>
        </p:nvSpPr>
        <p:spPr>
          <a:xfrm>
            <a:off x="309094" y="2975531"/>
            <a:ext cx="10972800" cy="646331"/>
          </a:xfrm>
          <a:prstGeom prst="rect">
            <a:avLst/>
          </a:prstGeom>
          <a:noFill/>
        </p:spPr>
        <p:txBody>
          <a:bodyPr wrap="square" rtlCol="0">
            <a:spAutoFit/>
          </a:bodyPr>
          <a:lstStyle/>
          <a:p>
            <a:r>
              <a:rPr lang="en-IN" dirty="0" smtClean="0"/>
              <a:t>Solution : It would require a virtual platform where local customers can easily connect with their desirable local service providers through third party platform and the backend will be our database.  </a:t>
            </a:r>
          </a:p>
        </p:txBody>
      </p:sp>
      <p:sp>
        <p:nvSpPr>
          <p:cNvPr id="5" name="TextBox 4"/>
          <p:cNvSpPr txBox="1"/>
          <p:nvPr/>
        </p:nvSpPr>
        <p:spPr>
          <a:xfrm>
            <a:off x="309094" y="4017417"/>
            <a:ext cx="11256134" cy="1754326"/>
          </a:xfrm>
          <a:prstGeom prst="rect">
            <a:avLst/>
          </a:prstGeom>
          <a:noFill/>
        </p:spPr>
        <p:txBody>
          <a:bodyPr wrap="square" rtlCol="0">
            <a:spAutoFit/>
          </a:bodyPr>
          <a:lstStyle/>
          <a:p>
            <a:r>
              <a:rPr lang="en-IN" dirty="0" smtClean="0"/>
              <a:t>Database includes the relationship between users and service providers, money models (one is marginal percentages from service providers and second is advertisement), it also includes a virtual platform where user can discuss with his or her acquaintance and come to know who is good for a xyz services, there is a platform where users can recommend </a:t>
            </a:r>
            <a:r>
              <a:rPr lang="en-IN" dirty="0"/>
              <a:t> </a:t>
            </a:r>
            <a:r>
              <a:rPr lang="en-IN" dirty="0" smtClean="0"/>
              <a:t>service providers and have a right to give  stars on the basis of their satisfaction, also provide comments </a:t>
            </a:r>
            <a:r>
              <a:rPr lang="en-IN" dirty="0" err="1" smtClean="0"/>
              <a:t>too.There</a:t>
            </a:r>
            <a:r>
              <a:rPr lang="en-IN" dirty="0" smtClean="0"/>
              <a:t> is a separate part for managers(for each city),who manages, this system into their cities.  </a:t>
            </a:r>
            <a:endParaRPr lang="en-IN" dirty="0"/>
          </a:p>
        </p:txBody>
      </p:sp>
    </p:spTree>
    <p:extLst>
      <p:ext uri="{BB962C8B-B14F-4D97-AF65-F5344CB8AC3E}">
        <p14:creationId xmlns:p14="http://schemas.microsoft.com/office/powerpoint/2010/main" xmlns="" val="3065666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40709" y="939015"/>
            <a:ext cx="2245230" cy="707886"/>
          </a:xfrm>
          <a:prstGeom prst="rect">
            <a:avLst/>
          </a:prstGeom>
        </p:spPr>
        <p:txBody>
          <a:bodyPr wrap="none">
            <a:spAutoFit/>
          </a:bodyPr>
          <a:lstStyle/>
          <a:p>
            <a:r>
              <a:rPr lang="en-IN" sz="4000" dirty="0" smtClean="0">
                <a:latin typeface="Calibri" panose="020F0502020204030204" pitchFamily="34" charset="0"/>
              </a:rPr>
              <a:t>Diagrams </a:t>
            </a:r>
            <a:endParaRPr lang="en-IN" sz="4000" dirty="0">
              <a:latin typeface="Calibri" panose="020F0502020204030204" pitchFamily="34" charset="0"/>
            </a:endParaRPr>
          </a:p>
        </p:txBody>
      </p:sp>
      <p:sp>
        <p:nvSpPr>
          <p:cNvPr id="11" name="TextBox 10"/>
          <p:cNvSpPr txBox="1"/>
          <p:nvPr/>
        </p:nvSpPr>
        <p:spPr>
          <a:xfrm>
            <a:off x="4404574" y="2923504"/>
            <a:ext cx="7031865" cy="1569660"/>
          </a:xfrm>
          <a:prstGeom prst="rect">
            <a:avLst/>
          </a:prstGeom>
          <a:noFill/>
        </p:spPr>
        <p:txBody>
          <a:bodyPr wrap="square" rtlCol="0">
            <a:spAutoFit/>
          </a:bodyPr>
          <a:lstStyle/>
          <a:p>
            <a:pPr marL="285750" indent="-285750">
              <a:buFont typeface="Wingdings" panose="05000000000000000000" pitchFamily="2" charset="2"/>
              <a:buChar char="§"/>
            </a:pPr>
            <a:r>
              <a:rPr lang="en-IN" sz="3200" dirty="0" smtClean="0">
                <a:latin typeface="Calibri" panose="020F0502020204030204" pitchFamily="34" charset="0"/>
              </a:rPr>
              <a:t>ER </a:t>
            </a:r>
          </a:p>
          <a:p>
            <a:pPr marL="285750" indent="-285750">
              <a:buFont typeface="Wingdings" panose="05000000000000000000" pitchFamily="2" charset="2"/>
              <a:buChar char="§"/>
            </a:pPr>
            <a:r>
              <a:rPr lang="en-IN" sz="3200" dirty="0" smtClean="0">
                <a:latin typeface="Calibri" panose="020F0502020204030204" pitchFamily="34" charset="0"/>
              </a:rPr>
              <a:t>EER </a:t>
            </a:r>
          </a:p>
          <a:p>
            <a:pPr marL="285750" indent="-285750">
              <a:buFont typeface="Wingdings" panose="05000000000000000000" pitchFamily="2" charset="2"/>
              <a:buChar char="§"/>
            </a:pPr>
            <a:r>
              <a:rPr lang="en-IN" sz="3200" dirty="0" smtClean="0">
                <a:latin typeface="Calibri" panose="020F0502020204030204" pitchFamily="34" charset="0"/>
              </a:rPr>
              <a:t>Relational Model </a:t>
            </a:r>
            <a:endParaRPr lang="en-IN" sz="3200" dirty="0">
              <a:latin typeface="Calibri" panose="020F0502020204030204" pitchFamily="34" charset="0"/>
            </a:endParaRPr>
          </a:p>
        </p:txBody>
      </p:sp>
    </p:spTree>
    <p:extLst>
      <p:ext uri="{BB962C8B-B14F-4D97-AF65-F5344CB8AC3E}">
        <p14:creationId xmlns:p14="http://schemas.microsoft.com/office/powerpoint/2010/main" xmlns="" val="2315384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FDS with Normalization  </a:t>
            </a:r>
            <a:endParaRPr lang="en-IN" dirty="0"/>
          </a:p>
        </p:txBody>
      </p:sp>
      <p:sp>
        <p:nvSpPr>
          <p:cNvPr id="3" name="Content Placeholder 2"/>
          <p:cNvSpPr>
            <a:spLocks noGrp="1"/>
          </p:cNvSpPr>
          <p:nvPr>
            <p:ph idx="1"/>
          </p:nvPr>
        </p:nvSpPr>
        <p:spPr>
          <a:xfrm>
            <a:off x="680321" y="2336873"/>
            <a:ext cx="9613861" cy="4115442"/>
          </a:xfrm>
        </p:spPr>
        <p:txBody>
          <a:bodyPr>
            <a:normAutofit fontScale="40000" lnSpcReduction="20000"/>
          </a:bodyPr>
          <a:lstStyle/>
          <a:p>
            <a:pPr marL="0" indent="0">
              <a:buNone/>
            </a:pPr>
            <a:r>
              <a:rPr lang="en-IN" sz="4200" b="1" u="sng" dirty="0" err="1" smtClean="0">
                <a:solidFill>
                  <a:srgbClr val="FFFF00"/>
                </a:solidFill>
                <a:latin typeface="Calibri" panose="020F0502020204030204" pitchFamily="34" charset="0"/>
              </a:rPr>
              <a:t>User_Details</a:t>
            </a:r>
            <a:endParaRPr lang="en-IN" b="1" u="sng" dirty="0" smtClean="0">
              <a:solidFill>
                <a:srgbClr val="FFFF00"/>
              </a:solidFill>
            </a:endParaRPr>
          </a:p>
          <a:p>
            <a:pPr marL="0" indent="0">
              <a:buNone/>
            </a:pPr>
            <a:endParaRPr lang="en-IN" sz="2900" dirty="0" smtClean="0">
              <a:latin typeface="Calibri" panose="020F0502020204030204" pitchFamily="34" charset="0"/>
            </a:endParaRPr>
          </a:p>
          <a:p>
            <a:pPr marL="0" indent="0">
              <a:buNone/>
            </a:pPr>
            <a:r>
              <a:rPr lang="en-IN" sz="3500" dirty="0" smtClean="0">
                <a:latin typeface="Calibri" panose="020F0502020204030204" pitchFamily="34" charset="0"/>
              </a:rPr>
              <a:t>FDs</a:t>
            </a:r>
          </a:p>
          <a:p>
            <a:pPr lvl="0"/>
            <a:r>
              <a:rPr lang="en-IN" sz="3500" dirty="0" err="1" smtClean="0">
                <a:latin typeface="Calibri" panose="020F0502020204030204" pitchFamily="34" charset="0"/>
              </a:rPr>
              <a:t>User_ID</a:t>
            </a:r>
            <a:r>
              <a:rPr lang="en-IN" sz="3500" dirty="0" smtClean="0">
                <a:latin typeface="Calibri" panose="020F0502020204030204" pitchFamily="34" charset="0"/>
              </a:rPr>
              <a:t> </a:t>
            </a:r>
            <a:r>
              <a:rPr lang="en-IN" sz="3500" dirty="0">
                <a:latin typeface="Calibri" panose="020F0502020204030204" pitchFamily="34" charset="0"/>
                <a:sym typeface="Wingdings" panose="05000000000000000000" pitchFamily="2" charset="2"/>
              </a:rPr>
              <a:t></a:t>
            </a:r>
            <a:r>
              <a:rPr lang="en-IN" sz="3500" dirty="0">
                <a:latin typeface="Calibri" panose="020F0502020204030204" pitchFamily="34" charset="0"/>
              </a:rPr>
              <a:t> {</a:t>
            </a:r>
            <a:r>
              <a:rPr lang="en-IN" sz="3500" dirty="0" err="1">
                <a:latin typeface="Calibri" panose="020F0502020204030204" pitchFamily="34" charset="0"/>
              </a:rPr>
              <a:t>User_Password</a:t>
            </a:r>
            <a:r>
              <a:rPr lang="en-IN" sz="3500" dirty="0">
                <a:latin typeface="Calibri" panose="020F0502020204030204" pitchFamily="34" charset="0"/>
              </a:rPr>
              <a:t>, </a:t>
            </a:r>
            <a:r>
              <a:rPr lang="en-IN" sz="3500" dirty="0" err="1">
                <a:latin typeface="Calibri" panose="020F0502020204030204" pitchFamily="34" charset="0"/>
              </a:rPr>
              <a:t>Profile_PIC</a:t>
            </a:r>
            <a:r>
              <a:rPr lang="en-IN" sz="3500" dirty="0">
                <a:latin typeface="Calibri" panose="020F0502020204030204" pitchFamily="34" charset="0"/>
              </a:rPr>
              <a:t>, </a:t>
            </a:r>
            <a:r>
              <a:rPr lang="en-IN" sz="3500" dirty="0" err="1">
                <a:latin typeface="Calibri" panose="020F0502020204030204" pitchFamily="34" charset="0"/>
              </a:rPr>
              <a:t>Fname</a:t>
            </a:r>
            <a:r>
              <a:rPr lang="en-IN" sz="3500" dirty="0">
                <a:latin typeface="Calibri" panose="020F0502020204030204" pitchFamily="34" charset="0"/>
              </a:rPr>
              <a:t>, </a:t>
            </a:r>
            <a:r>
              <a:rPr lang="en-IN" sz="3500" dirty="0" err="1">
                <a:latin typeface="Calibri" panose="020F0502020204030204" pitchFamily="34" charset="0"/>
              </a:rPr>
              <a:t>Mname</a:t>
            </a:r>
            <a:r>
              <a:rPr lang="en-IN" sz="3500" dirty="0">
                <a:latin typeface="Calibri" panose="020F0502020204030204" pitchFamily="34" charset="0"/>
              </a:rPr>
              <a:t>, </a:t>
            </a:r>
            <a:r>
              <a:rPr lang="en-IN" sz="3500" dirty="0" err="1">
                <a:latin typeface="Calibri" panose="020F0502020204030204" pitchFamily="34" charset="0"/>
              </a:rPr>
              <a:t>Lname</a:t>
            </a:r>
            <a:r>
              <a:rPr lang="en-IN" sz="3500" dirty="0">
                <a:latin typeface="Calibri" panose="020F0502020204030204" pitchFamily="34" charset="0"/>
              </a:rPr>
              <a:t>, </a:t>
            </a:r>
            <a:r>
              <a:rPr lang="en-IN" sz="3500" dirty="0" err="1">
                <a:latin typeface="Calibri" panose="020F0502020204030204" pitchFamily="34" charset="0"/>
              </a:rPr>
              <a:t>Mobilenumber</a:t>
            </a:r>
            <a:r>
              <a:rPr lang="en-IN" sz="3500" dirty="0">
                <a:latin typeface="Calibri" panose="020F0502020204030204" pitchFamily="34" charset="0"/>
              </a:rPr>
              <a:t>, </a:t>
            </a:r>
            <a:r>
              <a:rPr lang="en-IN" sz="3500" dirty="0" err="1">
                <a:latin typeface="Calibri" panose="020F0502020204030204" pitchFamily="34" charset="0"/>
              </a:rPr>
              <a:t>Category_ID</a:t>
            </a:r>
            <a:r>
              <a:rPr lang="en-IN" sz="3500" dirty="0">
                <a:latin typeface="Calibri" panose="020F0502020204030204" pitchFamily="34" charset="0"/>
              </a:rPr>
              <a:t>, </a:t>
            </a:r>
            <a:r>
              <a:rPr lang="en-IN" sz="3500" dirty="0" err="1">
                <a:latin typeface="Calibri" panose="020F0502020204030204" pitchFamily="34" charset="0"/>
              </a:rPr>
              <a:t>City_ID,Join_date</a:t>
            </a:r>
            <a:r>
              <a:rPr lang="en-IN" sz="3500" dirty="0" smtClean="0">
                <a:latin typeface="Calibri" panose="020F0502020204030204" pitchFamily="34" charset="0"/>
              </a:rPr>
              <a:t>}</a:t>
            </a:r>
            <a:endParaRPr lang="en-IN" sz="3500" dirty="0">
              <a:latin typeface="Calibri" panose="020F0502020204030204" pitchFamily="34" charset="0"/>
            </a:endParaRPr>
          </a:p>
          <a:p>
            <a:pPr lvl="0"/>
            <a:r>
              <a:rPr lang="en-IN" sz="3500" dirty="0" err="1">
                <a:latin typeface="Calibri" panose="020F0502020204030204" pitchFamily="34" charset="0"/>
              </a:rPr>
              <a:t>Mobilenumber</a:t>
            </a:r>
            <a:r>
              <a:rPr lang="en-IN" sz="3500" dirty="0">
                <a:latin typeface="Calibri" panose="020F0502020204030204" pitchFamily="34" charset="0"/>
              </a:rPr>
              <a:t> </a:t>
            </a:r>
            <a:r>
              <a:rPr lang="en-IN" sz="3500" dirty="0">
                <a:latin typeface="Calibri" panose="020F0502020204030204" pitchFamily="34" charset="0"/>
                <a:sym typeface="Wingdings" panose="05000000000000000000" pitchFamily="2" charset="2"/>
              </a:rPr>
              <a:t></a:t>
            </a:r>
            <a:r>
              <a:rPr lang="en-IN" sz="3500" dirty="0">
                <a:latin typeface="Calibri" panose="020F0502020204030204" pitchFamily="34" charset="0"/>
              </a:rPr>
              <a:t> {</a:t>
            </a:r>
            <a:r>
              <a:rPr lang="en-IN" sz="3500" dirty="0" err="1">
                <a:latin typeface="Calibri" panose="020F0502020204030204" pitchFamily="34" charset="0"/>
              </a:rPr>
              <a:t>User_Password</a:t>
            </a:r>
            <a:r>
              <a:rPr lang="en-IN" sz="3500" dirty="0">
                <a:latin typeface="Calibri" panose="020F0502020204030204" pitchFamily="34" charset="0"/>
              </a:rPr>
              <a:t>, </a:t>
            </a:r>
            <a:r>
              <a:rPr lang="en-IN" sz="3500" dirty="0" err="1">
                <a:latin typeface="Calibri" panose="020F0502020204030204" pitchFamily="34" charset="0"/>
              </a:rPr>
              <a:t>Profile_PIC</a:t>
            </a:r>
            <a:r>
              <a:rPr lang="en-IN" sz="3500" dirty="0">
                <a:latin typeface="Calibri" panose="020F0502020204030204" pitchFamily="34" charset="0"/>
              </a:rPr>
              <a:t>, </a:t>
            </a:r>
            <a:r>
              <a:rPr lang="en-IN" sz="3500" dirty="0" err="1">
                <a:latin typeface="Calibri" panose="020F0502020204030204" pitchFamily="34" charset="0"/>
              </a:rPr>
              <a:t>Fname</a:t>
            </a:r>
            <a:r>
              <a:rPr lang="en-IN" sz="3500" dirty="0">
                <a:latin typeface="Calibri" panose="020F0502020204030204" pitchFamily="34" charset="0"/>
              </a:rPr>
              <a:t>, </a:t>
            </a:r>
            <a:r>
              <a:rPr lang="en-IN" sz="3500" dirty="0" err="1">
                <a:latin typeface="Calibri" panose="020F0502020204030204" pitchFamily="34" charset="0"/>
              </a:rPr>
              <a:t>Mname</a:t>
            </a:r>
            <a:r>
              <a:rPr lang="en-IN" sz="3500" dirty="0">
                <a:latin typeface="Calibri" panose="020F0502020204030204" pitchFamily="34" charset="0"/>
              </a:rPr>
              <a:t>, </a:t>
            </a:r>
            <a:r>
              <a:rPr lang="en-IN" sz="3500" dirty="0" err="1">
                <a:latin typeface="Calibri" panose="020F0502020204030204" pitchFamily="34" charset="0"/>
              </a:rPr>
              <a:t>Lname</a:t>
            </a:r>
            <a:r>
              <a:rPr lang="en-IN" sz="3500" dirty="0">
                <a:latin typeface="Calibri" panose="020F0502020204030204" pitchFamily="34" charset="0"/>
              </a:rPr>
              <a:t>, </a:t>
            </a:r>
            <a:r>
              <a:rPr lang="en-IN" sz="3500" dirty="0" err="1">
                <a:latin typeface="Calibri" panose="020F0502020204030204" pitchFamily="34" charset="0"/>
              </a:rPr>
              <a:t>User_ID</a:t>
            </a:r>
            <a:r>
              <a:rPr lang="en-IN" sz="3500" dirty="0">
                <a:latin typeface="Calibri" panose="020F0502020204030204" pitchFamily="34" charset="0"/>
              </a:rPr>
              <a:t>, </a:t>
            </a:r>
            <a:r>
              <a:rPr lang="en-IN" sz="3500" dirty="0" err="1">
                <a:latin typeface="Calibri" panose="020F0502020204030204" pitchFamily="34" charset="0"/>
              </a:rPr>
              <a:t>Category_ID</a:t>
            </a:r>
            <a:r>
              <a:rPr lang="en-IN" sz="3500" dirty="0">
                <a:latin typeface="Calibri" panose="020F0502020204030204" pitchFamily="34" charset="0"/>
              </a:rPr>
              <a:t>, </a:t>
            </a:r>
            <a:r>
              <a:rPr lang="en-IN" sz="3500" dirty="0" err="1">
                <a:latin typeface="Calibri" panose="020F0502020204030204" pitchFamily="34" charset="0"/>
              </a:rPr>
              <a:t>City_ID,Join_date</a:t>
            </a:r>
            <a:r>
              <a:rPr lang="en-IN" sz="3500" dirty="0" smtClean="0">
                <a:latin typeface="Calibri" panose="020F0502020204030204" pitchFamily="34" charset="0"/>
              </a:rPr>
              <a:t>}</a:t>
            </a:r>
            <a:endParaRPr lang="en-IN" sz="3500" dirty="0">
              <a:latin typeface="Calibri" panose="020F0502020204030204" pitchFamily="34" charset="0"/>
            </a:endParaRPr>
          </a:p>
          <a:p>
            <a:pPr lvl="0"/>
            <a:r>
              <a:rPr lang="en-IN" sz="3500" dirty="0" err="1">
                <a:latin typeface="Calibri" panose="020F0502020204030204" pitchFamily="34" charset="0"/>
              </a:rPr>
              <a:t>User_ID</a:t>
            </a:r>
            <a:r>
              <a:rPr lang="en-IN" sz="3500" dirty="0">
                <a:latin typeface="Calibri" panose="020F0502020204030204" pitchFamily="34" charset="0"/>
              </a:rPr>
              <a:t> </a:t>
            </a:r>
            <a:r>
              <a:rPr lang="en-IN" sz="3500" dirty="0">
                <a:latin typeface="Calibri" panose="020F0502020204030204" pitchFamily="34" charset="0"/>
                <a:sym typeface="Wingdings" panose="05000000000000000000" pitchFamily="2" charset="2"/>
              </a:rPr>
              <a:t></a:t>
            </a:r>
            <a:r>
              <a:rPr lang="en-IN" sz="3500" dirty="0">
                <a:latin typeface="Calibri" panose="020F0502020204030204" pitchFamily="34" charset="0"/>
              </a:rPr>
              <a:t> {</a:t>
            </a:r>
            <a:r>
              <a:rPr lang="en-IN" sz="3500" dirty="0" err="1">
                <a:latin typeface="Calibri" panose="020F0502020204030204" pitchFamily="34" charset="0"/>
              </a:rPr>
              <a:t>City_Name</a:t>
            </a:r>
            <a:r>
              <a:rPr lang="en-IN" sz="3500" dirty="0">
                <a:latin typeface="Calibri" panose="020F0502020204030204" pitchFamily="34" charset="0"/>
              </a:rPr>
              <a:t>, </a:t>
            </a:r>
            <a:r>
              <a:rPr lang="en-IN" sz="3500" dirty="0" err="1">
                <a:latin typeface="Calibri" panose="020F0502020204030204" pitchFamily="34" charset="0"/>
              </a:rPr>
              <a:t>State_Name</a:t>
            </a:r>
            <a:r>
              <a:rPr lang="en-IN" sz="3500" dirty="0" smtClean="0">
                <a:latin typeface="Calibri" panose="020F0502020204030204" pitchFamily="34" charset="0"/>
              </a:rPr>
              <a:t>}</a:t>
            </a:r>
            <a:endParaRPr lang="en-IN" sz="3500" dirty="0">
              <a:latin typeface="Calibri" panose="020F0502020204030204" pitchFamily="34" charset="0"/>
            </a:endParaRPr>
          </a:p>
          <a:p>
            <a:pPr lvl="0"/>
            <a:r>
              <a:rPr lang="en-IN" sz="3500" dirty="0" err="1">
                <a:latin typeface="Calibri" panose="020F0502020204030204" pitchFamily="34" charset="0"/>
              </a:rPr>
              <a:t>Mobilenumber</a:t>
            </a:r>
            <a:r>
              <a:rPr lang="en-IN" sz="3500" dirty="0">
                <a:latin typeface="Calibri" panose="020F0502020204030204" pitchFamily="34" charset="0"/>
              </a:rPr>
              <a:t> </a:t>
            </a:r>
            <a:r>
              <a:rPr lang="en-IN" sz="3500" dirty="0">
                <a:latin typeface="Calibri" panose="020F0502020204030204" pitchFamily="34" charset="0"/>
                <a:sym typeface="Wingdings" panose="05000000000000000000" pitchFamily="2" charset="2"/>
              </a:rPr>
              <a:t></a:t>
            </a:r>
            <a:r>
              <a:rPr lang="en-IN" sz="3500" dirty="0">
                <a:latin typeface="Calibri" panose="020F0502020204030204" pitchFamily="34" charset="0"/>
              </a:rPr>
              <a:t> { </a:t>
            </a:r>
            <a:r>
              <a:rPr lang="en-IN" sz="3500" dirty="0" err="1">
                <a:latin typeface="Calibri" panose="020F0502020204030204" pitchFamily="34" charset="0"/>
              </a:rPr>
              <a:t>City_Name</a:t>
            </a:r>
            <a:r>
              <a:rPr lang="en-IN" sz="3500" dirty="0">
                <a:latin typeface="Calibri" panose="020F0502020204030204" pitchFamily="34" charset="0"/>
              </a:rPr>
              <a:t>, </a:t>
            </a:r>
            <a:r>
              <a:rPr lang="en-IN" sz="3500" dirty="0" err="1">
                <a:latin typeface="Calibri" panose="020F0502020204030204" pitchFamily="34" charset="0"/>
              </a:rPr>
              <a:t>State_Name</a:t>
            </a:r>
            <a:r>
              <a:rPr lang="en-IN" sz="3500" dirty="0" smtClean="0">
                <a:latin typeface="Calibri" panose="020F0502020204030204" pitchFamily="34" charset="0"/>
              </a:rPr>
              <a:t>}</a:t>
            </a:r>
            <a:endParaRPr lang="en-IN" sz="3500" dirty="0">
              <a:latin typeface="Calibri" panose="020F0502020204030204" pitchFamily="34" charset="0"/>
            </a:endParaRPr>
          </a:p>
          <a:p>
            <a:pPr lvl="0"/>
            <a:r>
              <a:rPr lang="en-IN" sz="3500" dirty="0" err="1">
                <a:latin typeface="Calibri" panose="020F0502020204030204" pitchFamily="34" charset="0"/>
              </a:rPr>
              <a:t>User_ID</a:t>
            </a:r>
            <a:r>
              <a:rPr lang="en-IN" sz="3500" dirty="0">
                <a:latin typeface="Calibri" panose="020F0502020204030204" pitchFamily="34" charset="0"/>
              </a:rPr>
              <a:t> </a:t>
            </a:r>
            <a:r>
              <a:rPr lang="en-IN" sz="3500" dirty="0">
                <a:latin typeface="Calibri" panose="020F0502020204030204" pitchFamily="34" charset="0"/>
                <a:sym typeface="Wingdings" panose="05000000000000000000" pitchFamily="2" charset="2"/>
              </a:rPr>
              <a:t></a:t>
            </a:r>
            <a:r>
              <a:rPr lang="en-IN" sz="3500" dirty="0">
                <a:latin typeface="Calibri" panose="020F0502020204030204" pitchFamily="34" charset="0"/>
              </a:rPr>
              <a:t> {</a:t>
            </a:r>
            <a:r>
              <a:rPr lang="en-IN" sz="3500" dirty="0" err="1">
                <a:latin typeface="Calibri" panose="020F0502020204030204" pitchFamily="34" charset="0"/>
              </a:rPr>
              <a:t>Category_Name</a:t>
            </a:r>
            <a:r>
              <a:rPr lang="en-IN" sz="3500" dirty="0" smtClean="0">
                <a:latin typeface="Calibri" panose="020F0502020204030204" pitchFamily="34" charset="0"/>
              </a:rPr>
              <a:t>}</a:t>
            </a:r>
            <a:endParaRPr lang="en-IN" sz="3500" dirty="0">
              <a:latin typeface="Calibri" panose="020F0502020204030204" pitchFamily="34" charset="0"/>
            </a:endParaRPr>
          </a:p>
          <a:p>
            <a:pPr lvl="0"/>
            <a:r>
              <a:rPr lang="en-IN" sz="3500" dirty="0" err="1">
                <a:latin typeface="Calibri" panose="020F0502020204030204" pitchFamily="34" charset="0"/>
              </a:rPr>
              <a:t>Mobilenumber</a:t>
            </a:r>
            <a:r>
              <a:rPr lang="en-IN" sz="3500" dirty="0">
                <a:latin typeface="Calibri" panose="020F0502020204030204" pitchFamily="34" charset="0"/>
              </a:rPr>
              <a:t> </a:t>
            </a:r>
            <a:r>
              <a:rPr lang="en-IN" sz="3500" dirty="0">
                <a:latin typeface="Calibri" panose="020F0502020204030204" pitchFamily="34" charset="0"/>
                <a:sym typeface="Wingdings" panose="05000000000000000000" pitchFamily="2" charset="2"/>
              </a:rPr>
              <a:t></a:t>
            </a:r>
            <a:r>
              <a:rPr lang="en-IN" sz="3500" dirty="0">
                <a:latin typeface="Calibri" panose="020F0502020204030204" pitchFamily="34" charset="0"/>
              </a:rPr>
              <a:t> {</a:t>
            </a:r>
            <a:r>
              <a:rPr lang="en-IN" sz="3500" dirty="0" err="1">
                <a:latin typeface="Calibri" panose="020F0502020204030204" pitchFamily="34" charset="0"/>
              </a:rPr>
              <a:t>Category_Name</a:t>
            </a:r>
            <a:r>
              <a:rPr lang="en-IN" sz="3500" dirty="0" smtClean="0">
                <a:latin typeface="Calibri" panose="020F0502020204030204" pitchFamily="34" charset="0"/>
              </a:rPr>
              <a:t>}</a:t>
            </a:r>
            <a:endParaRPr lang="en-IN" sz="3500" dirty="0">
              <a:latin typeface="Calibri" panose="020F0502020204030204" pitchFamily="34" charset="0"/>
            </a:endParaRPr>
          </a:p>
          <a:p>
            <a:pPr marL="0" indent="0">
              <a:buNone/>
            </a:pPr>
            <a:endParaRPr lang="en-IN" sz="3500" b="1" dirty="0" smtClean="0">
              <a:latin typeface="Calibri" panose="020F0502020204030204" pitchFamily="34" charset="0"/>
            </a:endParaRPr>
          </a:p>
          <a:p>
            <a:pPr marL="0" indent="0">
              <a:buNone/>
            </a:pPr>
            <a:r>
              <a:rPr lang="en-IN" sz="3500" b="1" dirty="0" smtClean="0">
                <a:latin typeface="Calibri" panose="020F0502020204030204" pitchFamily="34" charset="0"/>
              </a:rPr>
              <a:t>Primary </a:t>
            </a:r>
            <a:r>
              <a:rPr lang="en-IN" sz="3500" b="1" dirty="0">
                <a:latin typeface="Calibri" panose="020F0502020204030204" pitchFamily="34" charset="0"/>
              </a:rPr>
              <a:t>Keys</a:t>
            </a:r>
            <a:r>
              <a:rPr lang="en-IN" sz="3500" dirty="0">
                <a:latin typeface="Calibri" panose="020F0502020204030204" pitchFamily="34" charset="0"/>
              </a:rPr>
              <a:t>: - </a:t>
            </a:r>
            <a:r>
              <a:rPr lang="en-IN" sz="3500" dirty="0">
                <a:solidFill>
                  <a:srgbClr val="FFFF00"/>
                </a:solidFill>
                <a:latin typeface="Calibri" panose="020F0502020204030204" pitchFamily="34" charset="0"/>
              </a:rPr>
              <a:t>{</a:t>
            </a:r>
            <a:r>
              <a:rPr lang="en-IN" sz="3500" dirty="0" err="1">
                <a:solidFill>
                  <a:srgbClr val="FFFF00"/>
                </a:solidFill>
                <a:latin typeface="Calibri" panose="020F0502020204030204" pitchFamily="34" charset="0"/>
              </a:rPr>
              <a:t>User_ID</a:t>
            </a:r>
            <a:r>
              <a:rPr lang="en-IN" sz="3500" dirty="0">
                <a:solidFill>
                  <a:srgbClr val="FFFF00"/>
                </a:solidFill>
                <a:latin typeface="Calibri" panose="020F0502020204030204" pitchFamily="34" charset="0"/>
              </a:rPr>
              <a:t>}</a:t>
            </a:r>
          </a:p>
          <a:p>
            <a:pPr marL="0" indent="0">
              <a:buNone/>
            </a:pPr>
            <a:r>
              <a:rPr lang="en-IN" sz="3500" b="1" dirty="0" err="1">
                <a:latin typeface="Calibri" panose="020F0502020204030204" pitchFamily="34" charset="0"/>
              </a:rPr>
              <a:t>Superkeys</a:t>
            </a:r>
            <a:r>
              <a:rPr lang="en-IN" sz="3500" b="1" dirty="0">
                <a:latin typeface="Calibri" panose="020F0502020204030204" pitchFamily="34" charset="0"/>
              </a:rPr>
              <a:t> </a:t>
            </a:r>
            <a:r>
              <a:rPr lang="en-IN" sz="3500" dirty="0">
                <a:latin typeface="Calibri" panose="020F0502020204030204" pitchFamily="34" charset="0"/>
              </a:rPr>
              <a:t>:-</a:t>
            </a:r>
            <a:r>
              <a:rPr lang="en-IN" sz="3500" dirty="0">
                <a:solidFill>
                  <a:srgbClr val="FFFF00"/>
                </a:solidFill>
                <a:latin typeface="Calibri" panose="020F0502020204030204" pitchFamily="34" charset="0"/>
              </a:rPr>
              <a:t>{</a:t>
            </a:r>
            <a:r>
              <a:rPr lang="en-IN" sz="3500" dirty="0" err="1">
                <a:solidFill>
                  <a:srgbClr val="FFFF00"/>
                </a:solidFill>
                <a:latin typeface="Calibri" panose="020F0502020204030204" pitchFamily="34" charset="0"/>
              </a:rPr>
              <a:t>User_ID,MobileNumber</a:t>
            </a:r>
            <a:r>
              <a:rPr lang="en-IN" sz="3500" dirty="0">
                <a:solidFill>
                  <a:srgbClr val="FFFF00"/>
                </a:solidFill>
                <a:latin typeface="Calibri" panose="020F0502020204030204" pitchFamily="34" charset="0"/>
              </a:rPr>
              <a:t>}</a:t>
            </a:r>
          </a:p>
          <a:p>
            <a:pPr marL="0" indent="0">
              <a:buNone/>
            </a:pPr>
            <a:endParaRPr lang="en-IN" sz="4200" dirty="0" smtClean="0">
              <a:latin typeface="Calibri" panose="020F0502020204030204" pitchFamily="34" charset="0"/>
            </a:endParaRPr>
          </a:p>
          <a:p>
            <a:pPr marL="0" indent="0">
              <a:buNone/>
            </a:pPr>
            <a:r>
              <a:rPr lang="en-IN" sz="4500" dirty="0" smtClean="0">
                <a:latin typeface="Calibri" panose="020F0502020204030204" pitchFamily="34" charset="0"/>
              </a:rPr>
              <a:t>Normalization </a:t>
            </a:r>
            <a:r>
              <a:rPr lang="en-IN" sz="4500" dirty="0">
                <a:latin typeface="Calibri" panose="020F0502020204030204" pitchFamily="34" charset="0"/>
              </a:rPr>
              <a:t>Form: - </a:t>
            </a:r>
            <a:r>
              <a:rPr lang="en-IN" sz="4500" b="1" dirty="0">
                <a:solidFill>
                  <a:srgbClr val="FFFF00"/>
                </a:solidFill>
                <a:latin typeface="Calibri" panose="020F0502020204030204" pitchFamily="34" charset="0"/>
              </a:rPr>
              <a:t>BCNF</a:t>
            </a:r>
          </a:p>
          <a:p>
            <a:endParaRPr lang="en-IN" sz="2900" dirty="0">
              <a:latin typeface="Calibri" panose="020F0502020204030204" pitchFamily="34" charset="0"/>
            </a:endParaRPr>
          </a:p>
        </p:txBody>
      </p:sp>
    </p:spTree>
    <p:extLst>
      <p:ext uri="{BB962C8B-B14F-4D97-AF65-F5344CB8AC3E}">
        <p14:creationId xmlns:p14="http://schemas.microsoft.com/office/powerpoint/2010/main" xmlns="" val="764060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FDS with Normalization </a:t>
            </a:r>
          </a:p>
        </p:txBody>
      </p:sp>
      <p:sp>
        <p:nvSpPr>
          <p:cNvPr id="3" name="Content Placeholder 2"/>
          <p:cNvSpPr>
            <a:spLocks noGrp="1"/>
          </p:cNvSpPr>
          <p:nvPr>
            <p:ph idx="1"/>
          </p:nvPr>
        </p:nvSpPr>
        <p:spPr>
          <a:xfrm>
            <a:off x="502493" y="2336873"/>
            <a:ext cx="9613861" cy="3599316"/>
          </a:xfrm>
        </p:spPr>
        <p:txBody>
          <a:bodyPr>
            <a:normAutofit/>
          </a:bodyPr>
          <a:lstStyle/>
          <a:p>
            <a:pPr marL="0" indent="0">
              <a:buNone/>
            </a:pPr>
            <a:r>
              <a:rPr lang="en-IN" sz="1800" b="1" dirty="0" smtClean="0">
                <a:solidFill>
                  <a:srgbClr val="FFFF00"/>
                </a:solidFill>
                <a:latin typeface="Calibri" panose="020F0502020204030204" pitchFamily="34" charset="0"/>
              </a:rPr>
              <a:t>Services</a:t>
            </a:r>
            <a:r>
              <a:rPr lang="en-IN" sz="2000" b="1" dirty="0" smtClean="0">
                <a:solidFill>
                  <a:srgbClr val="FFFF00"/>
                </a:solidFill>
                <a:latin typeface="Calibri" panose="020F0502020204030204" pitchFamily="34" charset="0"/>
              </a:rPr>
              <a:t>						</a:t>
            </a:r>
            <a:endParaRPr lang="en-IN" sz="2000" dirty="0" smtClean="0">
              <a:solidFill>
                <a:srgbClr val="FFFF00"/>
              </a:solidFill>
              <a:latin typeface="Calibri" panose="020F0502020204030204" pitchFamily="34" charset="0"/>
            </a:endParaRPr>
          </a:p>
          <a:p>
            <a:pPr marL="0" indent="0">
              <a:buNone/>
            </a:pPr>
            <a:r>
              <a:rPr lang="en-IN" sz="1400" dirty="0" smtClean="0">
                <a:latin typeface="Calibri" panose="020F0502020204030204" pitchFamily="34" charset="0"/>
              </a:rPr>
              <a:t>FD</a:t>
            </a:r>
          </a:p>
          <a:p>
            <a:pPr marL="0" lvl="0" indent="0">
              <a:buNone/>
            </a:pPr>
            <a:r>
              <a:rPr lang="en-IN" sz="1400" dirty="0" err="1" smtClean="0">
                <a:latin typeface="Calibri" panose="020F0502020204030204" pitchFamily="34" charset="0"/>
              </a:rPr>
              <a:t>Service_ID</a:t>
            </a:r>
            <a:r>
              <a:rPr lang="en-IN" sz="1400" dirty="0" smtClean="0">
                <a:latin typeface="Calibri" panose="020F0502020204030204" pitchFamily="34" charset="0"/>
              </a:rPr>
              <a:t> </a:t>
            </a:r>
            <a:r>
              <a:rPr lang="en-IN" sz="1400" dirty="0">
                <a:latin typeface="Calibri" panose="020F0502020204030204" pitchFamily="34" charset="0"/>
                <a:sym typeface="Wingdings" panose="05000000000000000000" pitchFamily="2" charset="2"/>
              </a:rPr>
              <a:t></a:t>
            </a:r>
            <a:r>
              <a:rPr lang="en-IN" sz="1400" dirty="0">
                <a:latin typeface="Calibri" panose="020F0502020204030204" pitchFamily="34" charset="0"/>
              </a:rPr>
              <a:t> {</a:t>
            </a:r>
            <a:r>
              <a:rPr lang="en-IN" sz="1400" dirty="0" err="1">
                <a:latin typeface="Calibri" panose="020F0502020204030204" pitchFamily="34" charset="0"/>
              </a:rPr>
              <a:t>Service_Name</a:t>
            </a:r>
            <a:r>
              <a:rPr lang="en-IN" sz="1400" dirty="0">
                <a:latin typeface="Calibri" panose="020F0502020204030204" pitchFamily="34" charset="0"/>
              </a:rPr>
              <a:t>}</a:t>
            </a:r>
          </a:p>
          <a:p>
            <a:pPr marL="0" indent="0">
              <a:buNone/>
            </a:pPr>
            <a:r>
              <a:rPr lang="en-IN" sz="1400" b="1" dirty="0" smtClean="0">
                <a:latin typeface="Calibri" panose="020F0502020204030204" pitchFamily="34" charset="0"/>
              </a:rPr>
              <a:t>Primary </a:t>
            </a:r>
            <a:r>
              <a:rPr lang="en-IN" sz="1400" b="1" dirty="0">
                <a:latin typeface="Calibri" panose="020F0502020204030204" pitchFamily="34" charset="0"/>
              </a:rPr>
              <a:t>Key</a:t>
            </a:r>
            <a:r>
              <a:rPr lang="en-IN" sz="1400" dirty="0">
                <a:latin typeface="Calibri" panose="020F0502020204030204" pitchFamily="34" charset="0"/>
              </a:rPr>
              <a:t>: - </a:t>
            </a:r>
            <a:r>
              <a:rPr lang="en-IN" sz="1400" dirty="0">
                <a:solidFill>
                  <a:srgbClr val="FFFF00"/>
                </a:solidFill>
                <a:latin typeface="Calibri" panose="020F0502020204030204" pitchFamily="34" charset="0"/>
              </a:rPr>
              <a:t>{</a:t>
            </a:r>
            <a:r>
              <a:rPr lang="en-IN" sz="1400" dirty="0" err="1">
                <a:solidFill>
                  <a:srgbClr val="FFFF00"/>
                </a:solidFill>
                <a:latin typeface="Calibri" panose="020F0502020204030204" pitchFamily="34" charset="0"/>
              </a:rPr>
              <a:t>Service_ID</a:t>
            </a:r>
            <a:r>
              <a:rPr lang="en-IN" sz="1400" dirty="0">
                <a:solidFill>
                  <a:srgbClr val="FFFF00"/>
                </a:solidFill>
                <a:latin typeface="Calibri" panose="020F0502020204030204" pitchFamily="34" charset="0"/>
              </a:rPr>
              <a:t>}</a:t>
            </a:r>
          </a:p>
          <a:p>
            <a:pPr marL="0" indent="0">
              <a:buNone/>
            </a:pPr>
            <a:endParaRPr lang="en-IN" sz="1400" b="1" dirty="0">
              <a:latin typeface="Calibri" panose="020F0502020204030204" pitchFamily="34" charset="0"/>
            </a:endParaRPr>
          </a:p>
          <a:p>
            <a:pPr marL="0" indent="0">
              <a:buNone/>
            </a:pPr>
            <a:r>
              <a:rPr lang="en-IN" sz="1800" b="1" dirty="0" smtClean="0">
                <a:latin typeface="Calibri" panose="020F0502020204030204" pitchFamily="34" charset="0"/>
              </a:rPr>
              <a:t>Normalization </a:t>
            </a:r>
            <a:r>
              <a:rPr lang="en-IN" sz="1800" b="1" dirty="0">
                <a:latin typeface="Calibri" panose="020F0502020204030204" pitchFamily="34" charset="0"/>
              </a:rPr>
              <a:t>Form</a:t>
            </a:r>
            <a:r>
              <a:rPr lang="en-IN" sz="1800" dirty="0">
                <a:latin typeface="Calibri" panose="020F0502020204030204" pitchFamily="34" charset="0"/>
              </a:rPr>
              <a:t>: - </a:t>
            </a:r>
            <a:r>
              <a:rPr lang="en-IN" sz="1800" dirty="0">
                <a:solidFill>
                  <a:srgbClr val="FFFF00"/>
                </a:solidFill>
                <a:latin typeface="Calibri" panose="020F0502020204030204" pitchFamily="34" charset="0"/>
              </a:rPr>
              <a:t>BCNF</a:t>
            </a:r>
          </a:p>
          <a:p>
            <a:pPr marL="0" indent="0">
              <a:buNone/>
            </a:pPr>
            <a:endParaRPr lang="en-IN" sz="2000" dirty="0">
              <a:latin typeface="Calibri" panose="020F0502020204030204" pitchFamily="34" charset="0"/>
            </a:endParaRPr>
          </a:p>
        </p:txBody>
      </p:sp>
      <p:sp>
        <p:nvSpPr>
          <p:cNvPr id="4" name="TextBox 3"/>
          <p:cNvSpPr txBox="1"/>
          <p:nvPr/>
        </p:nvSpPr>
        <p:spPr>
          <a:xfrm>
            <a:off x="7688687" y="2336873"/>
            <a:ext cx="4855335" cy="2985433"/>
          </a:xfrm>
          <a:prstGeom prst="rect">
            <a:avLst/>
          </a:prstGeom>
          <a:noFill/>
        </p:spPr>
        <p:txBody>
          <a:bodyPr wrap="square" rtlCol="0">
            <a:spAutoFit/>
          </a:bodyPr>
          <a:lstStyle/>
          <a:p>
            <a:r>
              <a:rPr lang="en-IN" b="1" dirty="0" err="1" smtClean="0">
                <a:solidFill>
                  <a:srgbClr val="FFFF00"/>
                </a:solidFill>
                <a:latin typeface="Calibri" panose="020F0502020204030204" pitchFamily="34" charset="0"/>
              </a:rPr>
              <a:t>Service_Providers</a:t>
            </a:r>
            <a:endParaRPr lang="en-IN" dirty="0" smtClean="0"/>
          </a:p>
          <a:p>
            <a:r>
              <a:rPr lang="en-IN" sz="1400" dirty="0" smtClean="0">
                <a:latin typeface="Calibri" panose="020F0502020204030204" pitchFamily="34" charset="0"/>
              </a:rPr>
              <a:t>FD</a:t>
            </a:r>
            <a:endParaRPr lang="en-IN" sz="1400" dirty="0">
              <a:latin typeface="Calibri" panose="020F0502020204030204" pitchFamily="34" charset="0"/>
            </a:endParaRPr>
          </a:p>
          <a:p>
            <a:pPr lvl="0"/>
            <a:endParaRPr lang="en-IN" sz="1400" dirty="0" smtClean="0">
              <a:latin typeface="Calibri" panose="020F0502020204030204" pitchFamily="34" charset="0"/>
            </a:endParaRPr>
          </a:p>
          <a:p>
            <a:pPr lvl="0"/>
            <a:r>
              <a:rPr lang="en-IN" sz="1400" dirty="0" err="1" smtClean="0">
                <a:latin typeface="Calibri" panose="020F0502020204030204" pitchFamily="34" charset="0"/>
              </a:rPr>
              <a:t>ServiceProvider_ID</a:t>
            </a:r>
            <a:r>
              <a:rPr lang="en-IN" sz="1400" dirty="0" smtClean="0">
                <a:latin typeface="Calibri" panose="020F0502020204030204" pitchFamily="34" charset="0"/>
              </a:rPr>
              <a:t> </a:t>
            </a:r>
            <a:r>
              <a:rPr lang="en-IN" sz="1400" dirty="0">
                <a:latin typeface="Calibri" panose="020F0502020204030204" pitchFamily="34" charset="0"/>
                <a:sym typeface="Wingdings" panose="05000000000000000000" pitchFamily="2" charset="2"/>
              </a:rPr>
              <a:t></a:t>
            </a:r>
            <a:r>
              <a:rPr lang="en-IN" sz="1400" dirty="0">
                <a:latin typeface="Calibri" panose="020F0502020204030204" pitchFamily="34" charset="0"/>
              </a:rPr>
              <a:t> {Qualification, </a:t>
            </a:r>
            <a:r>
              <a:rPr lang="en-IN" sz="1400" dirty="0" smtClean="0">
                <a:latin typeface="Calibri" panose="020F0502020204030204" pitchFamily="34" charset="0"/>
              </a:rPr>
              <a:t>Availability}</a:t>
            </a:r>
            <a:endParaRPr lang="en-IN" sz="1400" dirty="0">
              <a:latin typeface="Calibri" panose="020F0502020204030204" pitchFamily="34" charset="0"/>
            </a:endParaRPr>
          </a:p>
          <a:p>
            <a:endParaRPr lang="en-IN" sz="1400" b="1" dirty="0" smtClean="0">
              <a:latin typeface="Calibri" panose="020F0502020204030204" pitchFamily="34" charset="0"/>
            </a:endParaRPr>
          </a:p>
          <a:p>
            <a:r>
              <a:rPr lang="en-IN" sz="1400" b="1" dirty="0" smtClean="0">
                <a:latin typeface="Calibri" panose="020F0502020204030204" pitchFamily="34" charset="0"/>
              </a:rPr>
              <a:t>Primary </a:t>
            </a:r>
            <a:r>
              <a:rPr lang="en-IN" sz="1400" b="1" dirty="0">
                <a:latin typeface="Calibri" panose="020F0502020204030204" pitchFamily="34" charset="0"/>
              </a:rPr>
              <a:t>Key</a:t>
            </a:r>
            <a:r>
              <a:rPr lang="en-IN" sz="1400" dirty="0">
                <a:latin typeface="Calibri" panose="020F0502020204030204" pitchFamily="34" charset="0"/>
              </a:rPr>
              <a:t>: - </a:t>
            </a:r>
            <a:r>
              <a:rPr lang="en-IN" sz="1400" dirty="0" smtClean="0">
                <a:solidFill>
                  <a:srgbClr val="FFFF00"/>
                </a:solidFill>
                <a:latin typeface="Calibri" panose="020F0502020204030204" pitchFamily="34" charset="0"/>
              </a:rPr>
              <a:t>{</a:t>
            </a:r>
            <a:r>
              <a:rPr lang="en-IN" sz="1400" dirty="0" err="1" smtClean="0">
                <a:solidFill>
                  <a:srgbClr val="FFFF00"/>
                </a:solidFill>
                <a:latin typeface="Calibri" panose="020F0502020204030204" pitchFamily="34" charset="0"/>
              </a:rPr>
              <a:t>ServiceProvider_ID</a:t>
            </a:r>
            <a:r>
              <a:rPr lang="en-IN" sz="1400" dirty="0">
                <a:solidFill>
                  <a:srgbClr val="FFFF00"/>
                </a:solidFill>
                <a:latin typeface="Calibri" panose="020F0502020204030204" pitchFamily="34" charset="0"/>
              </a:rPr>
              <a:t>}</a:t>
            </a:r>
          </a:p>
          <a:p>
            <a:endParaRPr lang="en-IN" sz="1400" b="1" dirty="0" smtClean="0">
              <a:latin typeface="Calibri" panose="020F0502020204030204" pitchFamily="34" charset="0"/>
            </a:endParaRPr>
          </a:p>
          <a:p>
            <a:endParaRPr lang="en-IN" sz="1400" b="1" dirty="0">
              <a:latin typeface="Calibri" panose="020F0502020204030204" pitchFamily="34" charset="0"/>
            </a:endParaRPr>
          </a:p>
          <a:p>
            <a:r>
              <a:rPr lang="en-IN" dirty="0" smtClean="0">
                <a:latin typeface="Calibri" panose="020F0502020204030204" pitchFamily="34" charset="0"/>
              </a:rPr>
              <a:t>Normalization </a:t>
            </a:r>
            <a:r>
              <a:rPr lang="en-IN" dirty="0">
                <a:latin typeface="Calibri" panose="020F0502020204030204" pitchFamily="34" charset="0"/>
              </a:rPr>
              <a:t>Form: - </a:t>
            </a:r>
            <a:r>
              <a:rPr lang="en-IN" dirty="0">
                <a:solidFill>
                  <a:srgbClr val="FFFF00"/>
                </a:solidFill>
                <a:latin typeface="Calibri" panose="020F0502020204030204" pitchFamily="34" charset="0"/>
              </a:rPr>
              <a:t>BCNF</a:t>
            </a:r>
          </a:p>
          <a:p>
            <a:r>
              <a:rPr lang="en-IN" dirty="0"/>
              <a:t> </a:t>
            </a:r>
          </a:p>
          <a:p>
            <a:r>
              <a:rPr lang="en-IN" b="1" dirty="0"/>
              <a:t> </a:t>
            </a:r>
            <a:endParaRPr lang="en-IN" dirty="0"/>
          </a:p>
          <a:p>
            <a:endParaRPr lang="en-IN" dirty="0"/>
          </a:p>
        </p:txBody>
      </p:sp>
      <p:sp>
        <p:nvSpPr>
          <p:cNvPr id="5" name="TextBox 4"/>
          <p:cNvSpPr txBox="1"/>
          <p:nvPr/>
        </p:nvSpPr>
        <p:spPr>
          <a:xfrm>
            <a:off x="515154" y="4636394"/>
            <a:ext cx="6980349" cy="2062103"/>
          </a:xfrm>
          <a:prstGeom prst="rect">
            <a:avLst/>
          </a:prstGeom>
          <a:noFill/>
        </p:spPr>
        <p:txBody>
          <a:bodyPr wrap="square" rtlCol="0">
            <a:spAutoFit/>
          </a:bodyPr>
          <a:lstStyle/>
          <a:p>
            <a:r>
              <a:rPr lang="en-IN" b="1" dirty="0" err="1" smtClean="0">
                <a:solidFill>
                  <a:srgbClr val="FFFF00"/>
                </a:solidFill>
                <a:latin typeface="Calibri" panose="020F0502020204030204" pitchFamily="34" charset="0"/>
              </a:rPr>
              <a:t>Service_Provided</a:t>
            </a:r>
            <a:endParaRPr lang="en-IN" dirty="0">
              <a:solidFill>
                <a:srgbClr val="FFFF00"/>
              </a:solidFill>
              <a:latin typeface="Calibri" panose="020F0502020204030204" pitchFamily="34" charset="0"/>
            </a:endParaRPr>
          </a:p>
          <a:p>
            <a:r>
              <a:rPr lang="en-IN" sz="1400" dirty="0" smtClean="0">
                <a:latin typeface="Calibri" panose="020F0502020204030204" pitchFamily="34" charset="0"/>
              </a:rPr>
              <a:t>FD</a:t>
            </a:r>
            <a:endParaRPr lang="en-IN" sz="1400" dirty="0">
              <a:latin typeface="Calibri" panose="020F0502020204030204" pitchFamily="34" charset="0"/>
            </a:endParaRPr>
          </a:p>
          <a:p>
            <a:pPr lvl="0"/>
            <a:r>
              <a:rPr lang="en-IN" sz="1400" dirty="0">
                <a:latin typeface="Calibri" panose="020F0502020204030204" pitchFamily="34" charset="0"/>
              </a:rPr>
              <a:t>{</a:t>
            </a:r>
            <a:r>
              <a:rPr lang="en-IN" sz="1400" dirty="0" err="1">
                <a:latin typeface="Calibri" panose="020F0502020204030204" pitchFamily="34" charset="0"/>
              </a:rPr>
              <a:t>ServiceProvider_ID</a:t>
            </a:r>
            <a:r>
              <a:rPr lang="en-IN" sz="1400" dirty="0">
                <a:latin typeface="Calibri" panose="020F0502020204030204" pitchFamily="34" charset="0"/>
              </a:rPr>
              <a:t> , </a:t>
            </a:r>
            <a:r>
              <a:rPr lang="en-IN" sz="1400" dirty="0" err="1">
                <a:latin typeface="Calibri" panose="020F0502020204030204" pitchFamily="34" charset="0"/>
              </a:rPr>
              <a:t>Service_ID</a:t>
            </a:r>
            <a:r>
              <a:rPr lang="en-IN" sz="1400" dirty="0">
                <a:latin typeface="Calibri" panose="020F0502020204030204" pitchFamily="34" charset="0"/>
              </a:rPr>
              <a:t> , </a:t>
            </a:r>
            <a:r>
              <a:rPr lang="en-IN" sz="1400" dirty="0" err="1">
                <a:latin typeface="Calibri" panose="020F0502020204030204" pitchFamily="34" charset="0"/>
              </a:rPr>
              <a:t>City_ID</a:t>
            </a:r>
            <a:r>
              <a:rPr lang="en-IN" sz="1400" dirty="0">
                <a:latin typeface="Calibri" panose="020F0502020204030204" pitchFamily="34" charset="0"/>
              </a:rPr>
              <a:t>} </a:t>
            </a:r>
            <a:r>
              <a:rPr lang="en-IN" sz="1400" dirty="0">
                <a:latin typeface="Calibri" panose="020F0502020204030204" pitchFamily="34" charset="0"/>
                <a:sym typeface="Wingdings" panose="05000000000000000000" pitchFamily="2" charset="2"/>
              </a:rPr>
              <a:t></a:t>
            </a:r>
            <a:r>
              <a:rPr lang="en-IN" sz="1400" dirty="0">
                <a:latin typeface="Calibri" panose="020F0502020204030204" pitchFamily="34" charset="0"/>
              </a:rPr>
              <a:t> { </a:t>
            </a:r>
            <a:r>
              <a:rPr lang="en-IN" sz="1400" dirty="0" err="1">
                <a:latin typeface="Calibri" panose="020F0502020204030204" pitchFamily="34" charset="0"/>
              </a:rPr>
              <a:t>Basic_Charges</a:t>
            </a:r>
            <a:r>
              <a:rPr lang="en-IN" sz="1400" dirty="0">
                <a:latin typeface="Calibri" panose="020F0502020204030204" pitchFamily="34" charset="0"/>
              </a:rPr>
              <a:t> , </a:t>
            </a:r>
            <a:r>
              <a:rPr lang="en-IN" sz="1400" dirty="0" err="1">
                <a:latin typeface="Calibri" panose="020F0502020204030204" pitchFamily="34" charset="0"/>
              </a:rPr>
              <a:t>Marginal_Percentage</a:t>
            </a:r>
            <a:r>
              <a:rPr lang="en-IN" sz="1400" dirty="0">
                <a:latin typeface="Calibri" panose="020F0502020204030204" pitchFamily="34" charset="0"/>
              </a:rPr>
              <a:t>}</a:t>
            </a:r>
          </a:p>
          <a:p>
            <a:endParaRPr lang="en-IN" sz="1400" b="1" dirty="0" smtClean="0">
              <a:latin typeface="Calibri" panose="020F0502020204030204" pitchFamily="34" charset="0"/>
            </a:endParaRPr>
          </a:p>
          <a:p>
            <a:r>
              <a:rPr lang="en-IN" sz="1400" b="1" dirty="0" smtClean="0">
                <a:latin typeface="Calibri" panose="020F0502020204030204" pitchFamily="34" charset="0"/>
              </a:rPr>
              <a:t>Primary </a:t>
            </a:r>
            <a:r>
              <a:rPr lang="en-IN" sz="1400" b="1" dirty="0">
                <a:latin typeface="Calibri" panose="020F0502020204030204" pitchFamily="34" charset="0"/>
              </a:rPr>
              <a:t>Key</a:t>
            </a:r>
            <a:r>
              <a:rPr lang="en-IN" sz="1400" dirty="0">
                <a:latin typeface="Calibri" panose="020F0502020204030204" pitchFamily="34" charset="0"/>
              </a:rPr>
              <a:t>: -</a:t>
            </a:r>
            <a:r>
              <a:rPr lang="en-IN" sz="1400" dirty="0">
                <a:solidFill>
                  <a:srgbClr val="FFFF00"/>
                </a:solidFill>
                <a:latin typeface="Calibri" panose="020F0502020204030204" pitchFamily="34" charset="0"/>
              </a:rPr>
              <a:t> {</a:t>
            </a:r>
            <a:r>
              <a:rPr lang="en-IN" sz="1400" dirty="0" err="1">
                <a:solidFill>
                  <a:srgbClr val="FFFF00"/>
                </a:solidFill>
                <a:latin typeface="Calibri" panose="020F0502020204030204" pitchFamily="34" charset="0"/>
              </a:rPr>
              <a:t>ServiceProvider_ID</a:t>
            </a:r>
            <a:r>
              <a:rPr lang="en-IN" sz="1400" dirty="0">
                <a:solidFill>
                  <a:srgbClr val="FFFF00"/>
                </a:solidFill>
                <a:latin typeface="Calibri" panose="020F0502020204030204" pitchFamily="34" charset="0"/>
              </a:rPr>
              <a:t> , </a:t>
            </a:r>
            <a:r>
              <a:rPr lang="en-IN" sz="1400" dirty="0" err="1">
                <a:solidFill>
                  <a:srgbClr val="FFFF00"/>
                </a:solidFill>
                <a:latin typeface="Calibri" panose="020F0502020204030204" pitchFamily="34" charset="0"/>
              </a:rPr>
              <a:t>Service_ID</a:t>
            </a:r>
            <a:r>
              <a:rPr lang="en-IN" sz="1400" dirty="0">
                <a:solidFill>
                  <a:srgbClr val="FFFF00"/>
                </a:solidFill>
                <a:latin typeface="Calibri" panose="020F0502020204030204" pitchFamily="34" charset="0"/>
              </a:rPr>
              <a:t> ,</a:t>
            </a:r>
            <a:r>
              <a:rPr lang="en-IN" sz="1400" dirty="0" err="1">
                <a:solidFill>
                  <a:srgbClr val="FFFF00"/>
                </a:solidFill>
                <a:latin typeface="Calibri" panose="020F0502020204030204" pitchFamily="34" charset="0"/>
              </a:rPr>
              <a:t>City_ID</a:t>
            </a:r>
            <a:r>
              <a:rPr lang="en-IN" sz="1400" dirty="0">
                <a:solidFill>
                  <a:srgbClr val="FFFF00"/>
                </a:solidFill>
                <a:latin typeface="Calibri" panose="020F0502020204030204" pitchFamily="34" charset="0"/>
              </a:rPr>
              <a:t>}</a:t>
            </a:r>
          </a:p>
          <a:p>
            <a:endParaRPr lang="en-IN" b="1" dirty="0" smtClean="0">
              <a:latin typeface="Calibri" panose="020F0502020204030204" pitchFamily="34" charset="0"/>
            </a:endParaRPr>
          </a:p>
          <a:p>
            <a:r>
              <a:rPr lang="en-IN" b="1" dirty="0" smtClean="0">
                <a:latin typeface="Calibri" panose="020F0502020204030204" pitchFamily="34" charset="0"/>
              </a:rPr>
              <a:t>Normalization </a:t>
            </a:r>
            <a:r>
              <a:rPr lang="en-IN" b="1" dirty="0">
                <a:latin typeface="Calibri" panose="020F0502020204030204" pitchFamily="34" charset="0"/>
              </a:rPr>
              <a:t>Form</a:t>
            </a:r>
            <a:r>
              <a:rPr lang="en-IN" dirty="0">
                <a:latin typeface="Calibri" panose="020F0502020204030204" pitchFamily="34" charset="0"/>
              </a:rPr>
              <a:t>: - </a:t>
            </a:r>
            <a:r>
              <a:rPr lang="en-IN" dirty="0">
                <a:solidFill>
                  <a:srgbClr val="FFFF00"/>
                </a:solidFill>
                <a:latin typeface="Calibri" panose="020F0502020204030204" pitchFamily="34" charset="0"/>
              </a:rPr>
              <a:t>BCNF</a:t>
            </a:r>
          </a:p>
          <a:p>
            <a:endParaRPr lang="en-IN" dirty="0"/>
          </a:p>
        </p:txBody>
      </p:sp>
    </p:spTree>
    <p:extLst>
      <p:ext uri="{BB962C8B-B14F-4D97-AF65-F5344CB8AC3E}">
        <p14:creationId xmlns:p14="http://schemas.microsoft.com/office/powerpoint/2010/main" xmlns="" val="3909797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FDS with Normalization </a:t>
            </a:r>
          </a:p>
        </p:txBody>
      </p:sp>
      <p:sp>
        <p:nvSpPr>
          <p:cNvPr id="3" name="Content Placeholder 2"/>
          <p:cNvSpPr>
            <a:spLocks noGrp="1"/>
          </p:cNvSpPr>
          <p:nvPr>
            <p:ph idx="1"/>
          </p:nvPr>
        </p:nvSpPr>
        <p:spPr/>
        <p:txBody>
          <a:bodyPr>
            <a:normAutofit/>
          </a:bodyPr>
          <a:lstStyle/>
          <a:p>
            <a:pPr marL="0" indent="0">
              <a:buNone/>
            </a:pPr>
            <a:r>
              <a:rPr lang="en-IN" sz="1800" dirty="0">
                <a:solidFill>
                  <a:srgbClr val="FFFF00"/>
                </a:solidFill>
                <a:latin typeface="Calibri" panose="020F0502020204030204" pitchFamily="34" charset="0"/>
              </a:rPr>
              <a:t> Recommend</a:t>
            </a:r>
            <a:endParaRPr lang="en-IN" sz="1800" dirty="0" smtClean="0">
              <a:solidFill>
                <a:srgbClr val="FFFF00"/>
              </a:solidFill>
              <a:latin typeface="Calibri" panose="020F0502020204030204" pitchFamily="34" charset="0"/>
            </a:endParaRPr>
          </a:p>
          <a:p>
            <a:pPr marL="0" indent="0">
              <a:buNone/>
            </a:pPr>
            <a:r>
              <a:rPr lang="en-IN" sz="1400" dirty="0" smtClean="0">
                <a:latin typeface="Calibri" panose="020F0502020204030204" pitchFamily="34" charset="0"/>
              </a:rPr>
              <a:t>FD</a:t>
            </a:r>
            <a:endParaRPr lang="en-IN" sz="1400" dirty="0">
              <a:latin typeface="Calibri" panose="020F0502020204030204" pitchFamily="34" charset="0"/>
            </a:endParaRPr>
          </a:p>
          <a:p>
            <a:pPr lvl="0"/>
            <a:r>
              <a:rPr lang="en-IN" sz="1400" dirty="0" err="1">
                <a:latin typeface="Calibri" panose="020F0502020204030204" pitchFamily="34" charset="0"/>
              </a:rPr>
              <a:t>Recommendation_ID</a:t>
            </a:r>
            <a:r>
              <a:rPr lang="en-IN" sz="1400" dirty="0">
                <a:latin typeface="Calibri" panose="020F0502020204030204" pitchFamily="34" charset="0"/>
              </a:rPr>
              <a:t> </a:t>
            </a:r>
            <a:r>
              <a:rPr lang="en-IN" sz="1400" dirty="0">
                <a:latin typeface="Calibri" panose="020F0502020204030204" pitchFamily="34" charset="0"/>
                <a:sym typeface="Wingdings" panose="05000000000000000000" pitchFamily="2" charset="2"/>
              </a:rPr>
              <a:t></a:t>
            </a:r>
            <a:r>
              <a:rPr lang="en-IN" sz="1400" dirty="0">
                <a:latin typeface="Calibri" panose="020F0502020204030204" pitchFamily="34" charset="0"/>
              </a:rPr>
              <a:t> {</a:t>
            </a:r>
            <a:r>
              <a:rPr lang="en-IN" sz="1400" dirty="0" err="1">
                <a:latin typeface="Calibri" panose="020F0502020204030204" pitchFamily="34" charset="0"/>
              </a:rPr>
              <a:t>Customer_ID</a:t>
            </a:r>
            <a:r>
              <a:rPr lang="en-IN" sz="1400" dirty="0">
                <a:latin typeface="Calibri" panose="020F0502020204030204" pitchFamily="34" charset="0"/>
              </a:rPr>
              <a:t>, </a:t>
            </a:r>
            <a:r>
              <a:rPr lang="en-IN" sz="1400" dirty="0" err="1">
                <a:latin typeface="Calibri" panose="020F0502020204030204" pitchFamily="34" charset="0"/>
              </a:rPr>
              <a:t>ServiceProvider_ID</a:t>
            </a:r>
            <a:r>
              <a:rPr lang="en-IN" sz="1400" dirty="0">
                <a:latin typeface="Calibri" panose="020F0502020204030204" pitchFamily="34" charset="0"/>
              </a:rPr>
              <a:t>, </a:t>
            </a:r>
            <a:r>
              <a:rPr lang="en-IN" sz="1400" dirty="0" err="1">
                <a:latin typeface="Calibri" panose="020F0502020204030204" pitchFamily="34" charset="0"/>
              </a:rPr>
              <a:t>Service_ID</a:t>
            </a:r>
            <a:r>
              <a:rPr lang="en-IN" sz="1400" dirty="0">
                <a:latin typeface="Calibri" panose="020F0502020204030204" pitchFamily="34" charset="0"/>
              </a:rPr>
              <a:t>, Comments, Rating</a:t>
            </a:r>
            <a:r>
              <a:rPr lang="en-IN" sz="1400" dirty="0" smtClean="0">
                <a:latin typeface="Calibri" panose="020F0502020204030204" pitchFamily="34" charset="0"/>
              </a:rPr>
              <a:t>}</a:t>
            </a:r>
            <a:endParaRPr lang="en-IN" sz="1400" dirty="0">
              <a:latin typeface="Calibri" panose="020F0502020204030204" pitchFamily="34" charset="0"/>
            </a:endParaRPr>
          </a:p>
          <a:p>
            <a:pPr lvl="0"/>
            <a:r>
              <a:rPr lang="en-IN" sz="1400" dirty="0" err="1">
                <a:latin typeface="Calibri" panose="020F0502020204030204" pitchFamily="34" charset="0"/>
              </a:rPr>
              <a:t>Recommendation_ID</a:t>
            </a:r>
            <a:r>
              <a:rPr lang="en-IN" sz="1400" dirty="0">
                <a:latin typeface="Calibri" panose="020F0502020204030204" pitchFamily="34" charset="0"/>
              </a:rPr>
              <a:t> </a:t>
            </a:r>
            <a:r>
              <a:rPr lang="en-IN" sz="1400" dirty="0">
                <a:latin typeface="Calibri" panose="020F0502020204030204" pitchFamily="34" charset="0"/>
                <a:sym typeface="Wingdings" panose="05000000000000000000" pitchFamily="2" charset="2"/>
              </a:rPr>
              <a:t></a:t>
            </a:r>
            <a:r>
              <a:rPr lang="en-IN" sz="1400" dirty="0">
                <a:latin typeface="Calibri" panose="020F0502020204030204" pitchFamily="34" charset="0"/>
              </a:rPr>
              <a:t>{ </a:t>
            </a:r>
            <a:r>
              <a:rPr lang="en-IN" sz="1400" dirty="0" err="1">
                <a:latin typeface="Calibri" panose="020F0502020204030204" pitchFamily="34" charset="0"/>
              </a:rPr>
              <a:t>Customer_Password</a:t>
            </a:r>
            <a:r>
              <a:rPr lang="en-IN" sz="1400" dirty="0">
                <a:latin typeface="Calibri" panose="020F0502020204030204" pitchFamily="34" charset="0"/>
              </a:rPr>
              <a:t>, </a:t>
            </a:r>
            <a:r>
              <a:rPr lang="en-IN" sz="1400" dirty="0" err="1">
                <a:latin typeface="Calibri" panose="020F0502020204030204" pitchFamily="34" charset="0"/>
              </a:rPr>
              <a:t>Profile_PIC</a:t>
            </a:r>
            <a:r>
              <a:rPr lang="en-IN" sz="1400" dirty="0">
                <a:latin typeface="Calibri" panose="020F0502020204030204" pitchFamily="34" charset="0"/>
              </a:rPr>
              <a:t>, </a:t>
            </a:r>
            <a:r>
              <a:rPr lang="en-IN" sz="1400" dirty="0" err="1">
                <a:latin typeface="Calibri" panose="020F0502020204030204" pitchFamily="34" charset="0"/>
              </a:rPr>
              <a:t>Fname</a:t>
            </a:r>
            <a:r>
              <a:rPr lang="en-IN" sz="1400" dirty="0">
                <a:latin typeface="Calibri" panose="020F0502020204030204" pitchFamily="34" charset="0"/>
              </a:rPr>
              <a:t>, </a:t>
            </a:r>
            <a:r>
              <a:rPr lang="en-IN" sz="1400" dirty="0" err="1">
                <a:latin typeface="Calibri" panose="020F0502020204030204" pitchFamily="34" charset="0"/>
              </a:rPr>
              <a:t>Mname</a:t>
            </a:r>
            <a:r>
              <a:rPr lang="en-IN" sz="1400" dirty="0">
                <a:latin typeface="Calibri" panose="020F0502020204030204" pitchFamily="34" charset="0"/>
              </a:rPr>
              <a:t>, </a:t>
            </a:r>
            <a:r>
              <a:rPr lang="en-IN" sz="1400" dirty="0" err="1">
                <a:latin typeface="Calibri" panose="020F0502020204030204" pitchFamily="34" charset="0"/>
              </a:rPr>
              <a:t>Lname</a:t>
            </a:r>
            <a:r>
              <a:rPr lang="en-IN" sz="1400" dirty="0">
                <a:latin typeface="Calibri" panose="020F0502020204030204" pitchFamily="34" charset="0"/>
              </a:rPr>
              <a:t>, </a:t>
            </a:r>
            <a:r>
              <a:rPr lang="en-IN" sz="1400" dirty="0" err="1">
                <a:latin typeface="Calibri" panose="020F0502020204030204" pitchFamily="34" charset="0"/>
              </a:rPr>
              <a:t>Mobilenumber</a:t>
            </a:r>
            <a:r>
              <a:rPr lang="en-IN" sz="1400" dirty="0">
                <a:latin typeface="Calibri" panose="020F0502020204030204" pitchFamily="34" charset="0"/>
              </a:rPr>
              <a:t>, </a:t>
            </a:r>
            <a:r>
              <a:rPr lang="en-IN" sz="1400" dirty="0" err="1">
                <a:latin typeface="Calibri" panose="020F0502020204030204" pitchFamily="34" charset="0"/>
              </a:rPr>
              <a:t>Category_ID</a:t>
            </a:r>
            <a:r>
              <a:rPr lang="en-IN" sz="1400" dirty="0">
                <a:latin typeface="Calibri" panose="020F0502020204030204" pitchFamily="34" charset="0"/>
              </a:rPr>
              <a:t>, </a:t>
            </a:r>
            <a:r>
              <a:rPr lang="en-IN" sz="1400" dirty="0" err="1">
                <a:latin typeface="Calibri" panose="020F0502020204030204" pitchFamily="34" charset="0"/>
              </a:rPr>
              <a:t>City_ID</a:t>
            </a:r>
            <a:r>
              <a:rPr lang="en-IN" sz="1400" dirty="0">
                <a:latin typeface="Calibri" panose="020F0502020204030204" pitchFamily="34" charset="0"/>
              </a:rPr>
              <a:t> </a:t>
            </a:r>
            <a:r>
              <a:rPr lang="en-IN" sz="1400" dirty="0" smtClean="0">
                <a:latin typeface="Calibri" panose="020F0502020204030204" pitchFamily="34" charset="0"/>
              </a:rPr>
              <a:t>}</a:t>
            </a:r>
            <a:endParaRPr lang="en-IN" sz="1400" dirty="0">
              <a:latin typeface="Calibri" panose="020F0502020204030204" pitchFamily="34" charset="0"/>
            </a:endParaRPr>
          </a:p>
          <a:p>
            <a:pPr lvl="0"/>
            <a:r>
              <a:rPr lang="en-IN" sz="1400" dirty="0" err="1">
                <a:latin typeface="Calibri" panose="020F0502020204030204" pitchFamily="34" charset="0"/>
              </a:rPr>
              <a:t>Recommendation_ID</a:t>
            </a:r>
            <a:r>
              <a:rPr lang="en-IN" sz="1400" dirty="0">
                <a:latin typeface="Calibri" panose="020F0502020204030204" pitchFamily="34" charset="0"/>
              </a:rPr>
              <a:t> </a:t>
            </a:r>
            <a:r>
              <a:rPr lang="en-IN" sz="1400" dirty="0">
                <a:latin typeface="Calibri" panose="020F0502020204030204" pitchFamily="34" charset="0"/>
                <a:sym typeface="Wingdings" panose="05000000000000000000" pitchFamily="2" charset="2"/>
              </a:rPr>
              <a:t></a:t>
            </a:r>
            <a:r>
              <a:rPr lang="en-IN" sz="1400" dirty="0">
                <a:latin typeface="Calibri" panose="020F0502020204030204" pitchFamily="34" charset="0"/>
              </a:rPr>
              <a:t> {Qualification, Availability </a:t>
            </a:r>
            <a:r>
              <a:rPr lang="en-IN" sz="1400" dirty="0" smtClean="0">
                <a:latin typeface="Calibri" panose="020F0502020204030204" pitchFamily="34" charset="0"/>
              </a:rPr>
              <a:t>}</a:t>
            </a:r>
            <a:endParaRPr lang="en-IN" sz="1400" dirty="0">
              <a:latin typeface="Calibri" panose="020F0502020204030204" pitchFamily="34" charset="0"/>
            </a:endParaRPr>
          </a:p>
          <a:p>
            <a:pPr lvl="0"/>
            <a:r>
              <a:rPr lang="en-IN" sz="1400" dirty="0" err="1">
                <a:latin typeface="Calibri" panose="020F0502020204030204" pitchFamily="34" charset="0"/>
              </a:rPr>
              <a:t>Recommendation_ID</a:t>
            </a:r>
            <a:r>
              <a:rPr lang="en-IN" sz="1400" dirty="0">
                <a:latin typeface="Calibri" panose="020F0502020204030204" pitchFamily="34" charset="0"/>
              </a:rPr>
              <a:t> </a:t>
            </a:r>
            <a:r>
              <a:rPr lang="en-IN" sz="1400" dirty="0">
                <a:latin typeface="Calibri" panose="020F0502020204030204" pitchFamily="34" charset="0"/>
                <a:sym typeface="Wingdings" panose="05000000000000000000" pitchFamily="2" charset="2"/>
              </a:rPr>
              <a:t></a:t>
            </a:r>
            <a:r>
              <a:rPr lang="en-IN" sz="1400" dirty="0">
                <a:latin typeface="Calibri" panose="020F0502020204030204" pitchFamily="34" charset="0"/>
              </a:rPr>
              <a:t> {</a:t>
            </a:r>
            <a:r>
              <a:rPr lang="en-IN" sz="1400" dirty="0" err="1">
                <a:latin typeface="Calibri" panose="020F0502020204030204" pitchFamily="34" charset="0"/>
              </a:rPr>
              <a:t>Service_Name</a:t>
            </a:r>
            <a:r>
              <a:rPr lang="en-IN" sz="1400" dirty="0" smtClean="0">
                <a:latin typeface="Calibri" panose="020F0502020204030204" pitchFamily="34" charset="0"/>
              </a:rPr>
              <a:t>}</a:t>
            </a:r>
            <a:endParaRPr lang="en-IN" sz="1400" dirty="0">
              <a:latin typeface="Calibri" panose="020F0502020204030204" pitchFamily="34" charset="0"/>
            </a:endParaRPr>
          </a:p>
          <a:p>
            <a:pPr marL="0" indent="0">
              <a:buNone/>
            </a:pPr>
            <a:endParaRPr lang="en-IN" sz="1400" b="1" dirty="0" smtClean="0">
              <a:latin typeface="Calibri" panose="020F0502020204030204" pitchFamily="34" charset="0"/>
            </a:endParaRPr>
          </a:p>
          <a:p>
            <a:pPr marL="0" indent="0">
              <a:buNone/>
            </a:pPr>
            <a:r>
              <a:rPr lang="en-IN" sz="1400" b="1" dirty="0" smtClean="0">
                <a:latin typeface="Calibri" panose="020F0502020204030204" pitchFamily="34" charset="0"/>
              </a:rPr>
              <a:t>Primary </a:t>
            </a:r>
            <a:r>
              <a:rPr lang="en-IN" sz="1400" b="1" dirty="0">
                <a:latin typeface="Calibri" panose="020F0502020204030204" pitchFamily="34" charset="0"/>
              </a:rPr>
              <a:t>Key</a:t>
            </a:r>
            <a:r>
              <a:rPr lang="en-IN" sz="1400" dirty="0">
                <a:latin typeface="Calibri" panose="020F0502020204030204" pitchFamily="34" charset="0"/>
              </a:rPr>
              <a:t>: - </a:t>
            </a:r>
            <a:r>
              <a:rPr lang="en-IN" sz="1400" dirty="0">
                <a:solidFill>
                  <a:srgbClr val="FFFF00"/>
                </a:solidFill>
                <a:latin typeface="Calibri" panose="020F0502020204030204" pitchFamily="34" charset="0"/>
              </a:rPr>
              <a:t>{</a:t>
            </a:r>
            <a:r>
              <a:rPr lang="en-IN" sz="1400" dirty="0" err="1">
                <a:solidFill>
                  <a:srgbClr val="FFFF00"/>
                </a:solidFill>
                <a:latin typeface="Calibri" panose="020F0502020204030204" pitchFamily="34" charset="0"/>
              </a:rPr>
              <a:t>Recommendation_ID</a:t>
            </a:r>
            <a:r>
              <a:rPr lang="en-IN" sz="1400" dirty="0">
                <a:solidFill>
                  <a:srgbClr val="FFFF00"/>
                </a:solidFill>
                <a:latin typeface="Calibri" panose="020F0502020204030204" pitchFamily="34" charset="0"/>
              </a:rPr>
              <a:t>}</a:t>
            </a:r>
          </a:p>
          <a:p>
            <a:pPr marL="0" indent="0">
              <a:buNone/>
            </a:pPr>
            <a:r>
              <a:rPr lang="en-IN" sz="1800" b="1" dirty="0">
                <a:latin typeface="Calibri" panose="020F0502020204030204" pitchFamily="34" charset="0"/>
              </a:rPr>
              <a:t>Normalization Form</a:t>
            </a:r>
            <a:r>
              <a:rPr lang="en-IN" sz="1800" dirty="0">
                <a:latin typeface="Calibri" panose="020F0502020204030204" pitchFamily="34" charset="0"/>
              </a:rPr>
              <a:t>: -</a:t>
            </a:r>
            <a:r>
              <a:rPr lang="en-IN" sz="1800" dirty="0">
                <a:solidFill>
                  <a:srgbClr val="FFFF00"/>
                </a:solidFill>
                <a:latin typeface="Calibri" panose="020F0502020204030204" pitchFamily="34" charset="0"/>
              </a:rPr>
              <a:t> BCNF</a:t>
            </a:r>
          </a:p>
          <a:p>
            <a:endParaRPr lang="en-IN" sz="1400" dirty="0">
              <a:latin typeface="Calibri" panose="020F0502020204030204" pitchFamily="34" charset="0"/>
            </a:endParaRPr>
          </a:p>
        </p:txBody>
      </p:sp>
    </p:spTree>
    <p:extLst>
      <p:ext uri="{BB962C8B-B14F-4D97-AF65-F5344CB8AC3E}">
        <p14:creationId xmlns:p14="http://schemas.microsoft.com/office/powerpoint/2010/main" xmlns="" val="1871282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FDS with Normalization </a:t>
            </a:r>
          </a:p>
        </p:txBody>
      </p:sp>
      <p:sp>
        <p:nvSpPr>
          <p:cNvPr id="3" name="Content Placeholder 2"/>
          <p:cNvSpPr>
            <a:spLocks noGrp="1"/>
          </p:cNvSpPr>
          <p:nvPr>
            <p:ph idx="1"/>
          </p:nvPr>
        </p:nvSpPr>
        <p:spPr>
          <a:xfrm>
            <a:off x="216681" y="2338543"/>
            <a:ext cx="9613861" cy="3599316"/>
          </a:xfrm>
        </p:spPr>
        <p:txBody>
          <a:bodyPr/>
          <a:lstStyle/>
          <a:p>
            <a:pPr marL="0" indent="0">
              <a:buNone/>
            </a:pPr>
            <a:r>
              <a:rPr lang="en-IN" sz="1800" dirty="0" err="1" smtClean="0">
                <a:solidFill>
                  <a:srgbClr val="FFFF00"/>
                </a:solidFill>
                <a:latin typeface="Calibri" panose="020F0502020204030204" pitchFamily="34" charset="0"/>
              </a:rPr>
              <a:t>General_Status</a:t>
            </a:r>
            <a:endParaRPr lang="en-IN" sz="1800" dirty="0">
              <a:solidFill>
                <a:srgbClr val="FFFF00"/>
              </a:solidFill>
              <a:latin typeface="Calibri" panose="020F0502020204030204" pitchFamily="34" charset="0"/>
            </a:endParaRPr>
          </a:p>
          <a:p>
            <a:pPr marL="0" indent="0">
              <a:buNone/>
            </a:pPr>
            <a:r>
              <a:rPr lang="en-IN" sz="1400" dirty="0">
                <a:latin typeface="Calibri" panose="020F0502020204030204" pitchFamily="34" charset="0"/>
              </a:rPr>
              <a:t>FDs</a:t>
            </a:r>
          </a:p>
          <a:p>
            <a:pPr lvl="0"/>
            <a:r>
              <a:rPr lang="en-IN" sz="1400" dirty="0">
                <a:latin typeface="Calibri" panose="020F0502020204030204" pitchFamily="34" charset="0"/>
              </a:rPr>
              <a:t>{</a:t>
            </a:r>
            <a:r>
              <a:rPr lang="en-IN" sz="1400" dirty="0" err="1">
                <a:latin typeface="Calibri" panose="020F0502020204030204" pitchFamily="34" charset="0"/>
              </a:rPr>
              <a:t>ServiceProvider_ID,Day_online</a:t>
            </a:r>
            <a:r>
              <a:rPr lang="en-IN" sz="1400" dirty="0">
                <a:latin typeface="Calibri" panose="020F0502020204030204" pitchFamily="34" charset="0"/>
              </a:rPr>
              <a:t>}</a:t>
            </a:r>
            <a:r>
              <a:rPr lang="en-IN" sz="1400" dirty="0">
                <a:latin typeface="Calibri" panose="020F0502020204030204" pitchFamily="34" charset="0"/>
                <a:sym typeface="Wingdings" panose="05000000000000000000" pitchFamily="2" charset="2"/>
              </a:rPr>
              <a:t></a:t>
            </a:r>
            <a:r>
              <a:rPr lang="en-IN" sz="1400" dirty="0">
                <a:latin typeface="Calibri" panose="020F0502020204030204" pitchFamily="34" charset="0"/>
              </a:rPr>
              <a:t> {</a:t>
            </a:r>
            <a:r>
              <a:rPr lang="en-IN" sz="1400" dirty="0" err="1">
                <a:latin typeface="Calibri" panose="020F0502020204030204" pitchFamily="34" charset="0"/>
              </a:rPr>
              <a:t>Online_Offline</a:t>
            </a:r>
            <a:r>
              <a:rPr lang="en-IN" sz="1400" dirty="0">
                <a:latin typeface="Calibri" panose="020F0502020204030204" pitchFamily="34" charset="0"/>
              </a:rPr>
              <a:t>} </a:t>
            </a:r>
          </a:p>
          <a:p>
            <a:pPr lvl="0"/>
            <a:r>
              <a:rPr lang="en-IN" sz="1400" dirty="0">
                <a:latin typeface="Calibri" panose="020F0502020204030204" pitchFamily="34" charset="0"/>
              </a:rPr>
              <a:t>{</a:t>
            </a:r>
            <a:r>
              <a:rPr lang="en-IN" sz="1400" dirty="0" err="1">
                <a:latin typeface="Calibri" panose="020F0502020204030204" pitchFamily="34" charset="0"/>
              </a:rPr>
              <a:t>ServiceProvider_ID,Day_online</a:t>
            </a:r>
            <a:r>
              <a:rPr lang="en-IN" sz="1400" dirty="0">
                <a:latin typeface="Calibri" panose="020F0502020204030204" pitchFamily="34" charset="0"/>
              </a:rPr>
              <a:t>}</a:t>
            </a:r>
            <a:r>
              <a:rPr lang="en-IN" sz="1400" dirty="0">
                <a:latin typeface="Calibri" panose="020F0502020204030204" pitchFamily="34" charset="0"/>
                <a:sym typeface="Wingdings" panose="05000000000000000000" pitchFamily="2" charset="2"/>
              </a:rPr>
              <a:t></a:t>
            </a:r>
            <a:r>
              <a:rPr lang="en-IN" sz="1400" dirty="0">
                <a:latin typeface="Calibri" panose="020F0502020204030204" pitchFamily="34" charset="0"/>
              </a:rPr>
              <a:t> {Qualification, Availability }</a:t>
            </a:r>
          </a:p>
          <a:p>
            <a:endParaRPr lang="en-IN" sz="1400" b="1" dirty="0" smtClean="0">
              <a:latin typeface="Calibri" panose="020F0502020204030204" pitchFamily="34" charset="0"/>
            </a:endParaRPr>
          </a:p>
          <a:p>
            <a:pPr marL="0" indent="0">
              <a:buNone/>
            </a:pPr>
            <a:r>
              <a:rPr lang="en-IN" sz="1400" b="1" dirty="0" smtClean="0">
                <a:latin typeface="Calibri" panose="020F0502020204030204" pitchFamily="34" charset="0"/>
              </a:rPr>
              <a:t>Primary </a:t>
            </a:r>
            <a:r>
              <a:rPr lang="en-IN" sz="1400" b="1" dirty="0">
                <a:latin typeface="Calibri" panose="020F0502020204030204" pitchFamily="34" charset="0"/>
              </a:rPr>
              <a:t>Key</a:t>
            </a:r>
            <a:r>
              <a:rPr lang="en-IN" sz="1400" dirty="0">
                <a:latin typeface="Calibri" panose="020F0502020204030204" pitchFamily="34" charset="0"/>
              </a:rPr>
              <a:t>: -</a:t>
            </a:r>
            <a:r>
              <a:rPr lang="en-IN" sz="1400" dirty="0">
                <a:solidFill>
                  <a:srgbClr val="FFFF00"/>
                </a:solidFill>
                <a:latin typeface="Calibri" panose="020F0502020204030204" pitchFamily="34" charset="0"/>
              </a:rPr>
              <a:t> {</a:t>
            </a:r>
            <a:r>
              <a:rPr lang="en-IN" sz="1400" dirty="0" err="1">
                <a:solidFill>
                  <a:srgbClr val="FFFF00"/>
                </a:solidFill>
                <a:latin typeface="Calibri" panose="020F0502020204030204" pitchFamily="34" charset="0"/>
              </a:rPr>
              <a:t>ServiceProvider_ID,Day_online</a:t>
            </a:r>
            <a:r>
              <a:rPr lang="en-IN" sz="1400" dirty="0">
                <a:solidFill>
                  <a:srgbClr val="FFFF00"/>
                </a:solidFill>
                <a:latin typeface="Calibri" panose="020F0502020204030204" pitchFamily="34" charset="0"/>
              </a:rPr>
              <a:t>}</a:t>
            </a:r>
          </a:p>
          <a:p>
            <a:pPr marL="0" indent="0">
              <a:buNone/>
            </a:pPr>
            <a:r>
              <a:rPr lang="en-IN" sz="1800" b="1" dirty="0">
                <a:latin typeface="Calibri" panose="020F0502020204030204" pitchFamily="34" charset="0"/>
              </a:rPr>
              <a:t>Normalization Form</a:t>
            </a:r>
            <a:r>
              <a:rPr lang="en-IN" sz="1800" dirty="0">
                <a:latin typeface="Calibri" panose="020F0502020204030204" pitchFamily="34" charset="0"/>
              </a:rPr>
              <a:t>: - </a:t>
            </a:r>
            <a:r>
              <a:rPr lang="en-IN" sz="1800" dirty="0">
                <a:solidFill>
                  <a:srgbClr val="FFFF00"/>
                </a:solidFill>
                <a:latin typeface="Calibri" panose="020F0502020204030204" pitchFamily="34" charset="0"/>
              </a:rPr>
              <a:t>BCNF</a:t>
            </a:r>
          </a:p>
        </p:txBody>
      </p:sp>
      <p:sp>
        <p:nvSpPr>
          <p:cNvPr id="4" name="TextBox 3"/>
          <p:cNvSpPr txBox="1"/>
          <p:nvPr/>
        </p:nvSpPr>
        <p:spPr>
          <a:xfrm>
            <a:off x="5434885" y="2336873"/>
            <a:ext cx="6757115" cy="4154984"/>
          </a:xfrm>
          <a:prstGeom prst="rect">
            <a:avLst/>
          </a:prstGeom>
          <a:noFill/>
        </p:spPr>
        <p:txBody>
          <a:bodyPr wrap="square" rtlCol="0">
            <a:spAutoFit/>
          </a:bodyPr>
          <a:lstStyle/>
          <a:p>
            <a:r>
              <a:rPr lang="en-IN" b="1" dirty="0" smtClean="0">
                <a:solidFill>
                  <a:srgbClr val="FFFF00"/>
                </a:solidFill>
                <a:latin typeface="Calibri" panose="020F0502020204030204" pitchFamily="34" charset="0"/>
              </a:rPr>
              <a:t>Used</a:t>
            </a:r>
            <a:endParaRPr lang="en-IN" dirty="0">
              <a:solidFill>
                <a:srgbClr val="FFFF00"/>
              </a:solidFill>
              <a:latin typeface="Calibri" panose="020F0502020204030204" pitchFamily="34" charset="0"/>
            </a:endParaRPr>
          </a:p>
          <a:p>
            <a:r>
              <a:rPr lang="en-IN" sz="1400" dirty="0">
                <a:latin typeface="Calibri" panose="020F0502020204030204" pitchFamily="34" charset="0"/>
              </a:rPr>
              <a:t>FD</a:t>
            </a:r>
          </a:p>
          <a:p>
            <a:pPr marL="285750" lvl="0" indent="-285750">
              <a:buFont typeface="Wingdings" panose="05000000000000000000" pitchFamily="2" charset="2"/>
              <a:buChar char="§"/>
            </a:pPr>
            <a:r>
              <a:rPr lang="en-IN" sz="1400" dirty="0" err="1">
                <a:latin typeface="Calibri" panose="020F0502020204030204" pitchFamily="34" charset="0"/>
              </a:rPr>
              <a:t>Order_ID</a:t>
            </a:r>
            <a:r>
              <a:rPr lang="en-IN" sz="1400" dirty="0">
                <a:latin typeface="Calibri" panose="020F0502020204030204" pitchFamily="34" charset="0"/>
              </a:rPr>
              <a:t> </a:t>
            </a:r>
            <a:r>
              <a:rPr lang="en-IN" sz="1400" dirty="0">
                <a:latin typeface="Calibri" panose="020F0502020204030204" pitchFamily="34" charset="0"/>
                <a:sym typeface="Wingdings" panose="05000000000000000000" pitchFamily="2" charset="2"/>
              </a:rPr>
              <a:t></a:t>
            </a:r>
            <a:r>
              <a:rPr lang="en-IN" sz="1400" dirty="0">
                <a:latin typeface="Calibri" panose="020F0502020204030204" pitchFamily="34" charset="0"/>
              </a:rPr>
              <a:t> {</a:t>
            </a:r>
            <a:r>
              <a:rPr lang="en-IN" sz="1400" dirty="0" err="1">
                <a:latin typeface="Calibri" panose="020F0502020204030204" pitchFamily="34" charset="0"/>
              </a:rPr>
              <a:t>Customer_ID</a:t>
            </a:r>
            <a:r>
              <a:rPr lang="en-IN" sz="1400" dirty="0">
                <a:latin typeface="Calibri" panose="020F0502020204030204" pitchFamily="34" charset="0"/>
              </a:rPr>
              <a:t>, </a:t>
            </a:r>
            <a:r>
              <a:rPr lang="en-IN" sz="1400" dirty="0" err="1">
                <a:latin typeface="Calibri" panose="020F0502020204030204" pitchFamily="34" charset="0"/>
              </a:rPr>
              <a:t>ServiceProvider_ID</a:t>
            </a:r>
            <a:r>
              <a:rPr lang="en-IN" sz="1400" dirty="0">
                <a:latin typeface="Calibri" panose="020F0502020204030204" pitchFamily="34" charset="0"/>
              </a:rPr>
              <a:t>, </a:t>
            </a:r>
            <a:r>
              <a:rPr lang="en-IN" sz="1400" dirty="0" err="1">
                <a:latin typeface="Calibri" panose="020F0502020204030204" pitchFamily="34" charset="0"/>
              </a:rPr>
              <a:t>Service_ID</a:t>
            </a:r>
            <a:r>
              <a:rPr lang="en-IN" sz="1400" dirty="0">
                <a:latin typeface="Calibri" panose="020F0502020204030204" pitchFamily="34" charset="0"/>
              </a:rPr>
              <a:t>, Address, Timing, </a:t>
            </a:r>
            <a:r>
              <a:rPr lang="en-IN" sz="1400" dirty="0" err="1">
                <a:latin typeface="Calibri" panose="020F0502020204030204" pitchFamily="34" charset="0"/>
              </a:rPr>
              <a:t>Amount_paid</a:t>
            </a:r>
            <a:r>
              <a:rPr lang="en-IN" sz="1400" dirty="0" smtClean="0">
                <a:latin typeface="Calibri" panose="020F0502020204030204" pitchFamily="34" charset="0"/>
              </a:rPr>
              <a:t>}</a:t>
            </a:r>
          </a:p>
          <a:p>
            <a:r>
              <a:rPr lang="en-IN" sz="1400" dirty="0" smtClean="0">
                <a:latin typeface="Calibri" panose="020F0502020204030204" pitchFamily="34" charset="0"/>
              </a:rPr>
              <a:t> </a:t>
            </a:r>
          </a:p>
          <a:p>
            <a:pPr marL="285750" lvl="0" indent="-285750">
              <a:buFont typeface="Wingdings" panose="05000000000000000000" pitchFamily="2" charset="2"/>
              <a:buChar char="§"/>
            </a:pPr>
            <a:r>
              <a:rPr lang="en-IN" sz="1400" dirty="0" err="1" smtClean="0">
                <a:latin typeface="Calibri" panose="020F0502020204030204" pitchFamily="34" charset="0"/>
              </a:rPr>
              <a:t>Order_ID</a:t>
            </a:r>
            <a:r>
              <a:rPr lang="en-IN" sz="1400" dirty="0" smtClean="0">
                <a:latin typeface="Calibri" panose="020F0502020204030204" pitchFamily="34" charset="0"/>
              </a:rPr>
              <a:t> </a:t>
            </a:r>
            <a:r>
              <a:rPr lang="en-IN" sz="1400" dirty="0">
                <a:latin typeface="Calibri" panose="020F0502020204030204" pitchFamily="34" charset="0"/>
                <a:sym typeface="Wingdings" panose="05000000000000000000" pitchFamily="2" charset="2"/>
              </a:rPr>
              <a:t></a:t>
            </a:r>
            <a:r>
              <a:rPr lang="en-IN" sz="1400" dirty="0">
                <a:latin typeface="Calibri" panose="020F0502020204030204" pitchFamily="34" charset="0"/>
              </a:rPr>
              <a:t>{ </a:t>
            </a:r>
            <a:r>
              <a:rPr lang="en-IN" sz="1400" dirty="0" err="1">
                <a:latin typeface="Calibri" panose="020F0502020204030204" pitchFamily="34" charset="0"/>
              </a:rPr>
              <a:t>Customer_Password</a:t>
            </a:r>
            <a:r>
              <a:rPr lang="en-IN" sz="1400" dirty="0">
                <a:latin typeface="Calibri" panose="020F0502020204030204" pitchFamily="34" charset="0"/>
              </a:rPr>
              <a:t>, </a:t>
            </a:r>
            <a:r>
              <a:rPr lang="en-IN" sz="1400" dirty="0" err="1">
                <a:latin typeface="Calibri" panose="020F0502020204030204" pitchFamily="34" charset="0"/>
              </a:rPr>
              <a:t>Profile_PIC</a:t>
            </a:r>
            <a:r>
              <a:rPr lang="en-IN" sz="1400" dirty="0">
                <a:latin typeface="Calibri" panose="020F0502020204030204" pitchFamily="34" charset="0"/>
              </a:rPr>
              <a:t>, </a:t>
            </a:r>
            <a:r>
              <a:rPr lang="en-IN" sz="1400" dirty="0" err="1">
                <a:latin typeface="Calibri" panose="020F0502020204030204" pitchFamily="34" charset="0"/>
              </a:rPr>
              <a:t>Fname</a:t>
            </a:r>
            <a:r>
              <a:rPr lang="en-IN" sz="1400" dirty="0">
                <a:latin typeface="Calibri" panose="020F0502020204030204" pitchFamily="34" charset="0"/>
              </a:rPr>
              <a:t>, </a:t>
            </a:r>
            <a:r>
              <a:rPr lang="en-IN" sz="1400" dirty="0" err="1">
                <a:latin typeface="Calibri" panose="020F0502020204030204" pitchFamily="34" charset="0"/>
              </a:rPr>
              <a:t>Mname</a:t>
            </a:r>
            <a:r>
              <a:rPr lang="en-IN" sz="1400" dirty="0">
                <a:latin typeface="Calibri" panose="020F0502020204030204" pitchFamily="34" charset="0"/>
              </a:rPr>
              <a:t>, </a:t>
            </a:r>
            <a:r>
              <a:rPr lang="en-IN" sz="1400" dirty="0" err="1">
                <a:latin typeface="Calibri" panose="020F0502020204030204" pitchFamily="34" charset="0"/>
              </a:rPr>
              <a:t>Lname</a:t>
            </a:r>
            <a:r>
              <a:rPr lang="en-IN" sz="1400" dirty="0">
                <a:latin typeface="Calibri" panose="020F0502020204030204" pitchFamily="34" charset="0"/>
              </a:rPr>
              <a:t>, </a:t>
            </a:r>
            <a:r>
              <a:rPr lang="en-IN" sz="1400" dirty="0" err="1">
                <a:latin typeface="Calibri" panose="020F0502020204030204" pitchFamily="34" charset="0"/>
              </a:rPr>
              <a:t>Mobilenumber</a:t>
            </a:r>
            <a:r>
              <a:rPr lang="en-IN" sz="1400" dirty="0">
                <a:latin typeface="Calibri" panose="020F0502020204030204" pitchFamily="34" charset="0"/>
              </a:rPr>
              <a:t>, </a:t>
            </a:r>
            <a:r>
              <a:rPr lang="en-IN" sz="1400" dirty="0" err="1">
                <a:latin typeface="Calibri" panose="020F0502020204030204" pitchFamily="34" charset="0"/>
              </a:rPr>
              <a:t>Category_ID</a:t>
            </a:r>
            <a:r>
              <a:rPr lang="en-IN" sz="1400" dirty="0">
                <a:latin typeface="Calibri" panose="020F0502020204030204" pitchFamily="34" charset="0"/>
              </a:rPr>
              <a:t>, </a:t>
            </a:r>
            <a:r>
              <a:rPr lang="en-IN" sz="1400" dirty="0" err="1">
                <a:latin typeface="Calibri" panose="020F0502020204030204" pitchFamily="34" charset="0"/>
              </a:rPr>
              <a:t>City_ID</a:t>
            </a:r>
            <a:r>
              <a:rPr lang="en-IN" sz="1400" dirty="0">
                <a:latin typeface="Calibri" panose="020F0502020204030204" pitchFamily="34" charset="0"/>
              </a:rPr>
              <a:t> }</a:t>
            </a:r>
          </a:p>
          <a:p>
            <a:r>
              <a:rPr lang="en-IN" sz="1400" dirty="0">
                <a:latin typeface="Calibri" panose="020F0502020204030204" pitchFamily="34" charset="0"/>
              </a:rPr>
              <a:t> </a:t>
            </a:r>
          </a:p>
          <a:p>
            <a:pPr marL="285750" lvl="0" indent="-285750">
              <a:buFont typeface="Wingdings" panose="05000000000000000000" pitchFamily="2" charset="2"/>
              <a:buChar char="§"/>
            </a:pPr>
            <a:r>
              <a:rPr lang="en-IN" sz="1400" dirty="0" err="1">
                <a:latin typeface="Calibri" panose="020F0502020204030204" pitchFamily="34" charset="0"/>
              </a:rPr>
              <a:t>Order_ID</a:t>
            </a:r>
            <a:r>
              <a:rPr lang="en-IN" sz="1400" dirty="0">
                <a:latin typeface="Calibri" panose="020F0502020204030204" pitchFamily="34" charset="0"/>
              </a:rPr>
              <a:t> </a:t>
            </a:r>
            <a:r>
              <a:rPr lang="en-IN" sz="1400" dirty="0">
                <a:latin typeface="Calibri" panose="020F0502020204030204" pitchFamily="34" charset="0"/>
                <a:sym typeface="Wingdings" panose="05000000000000000000" pitchFamily="2" charset="2"/>
              </a:rPr>
              <a:t></a:t>
            </a:r>
            <a:r>
              <a:rPr lang="en-IN" sz="1400" dirty="0">
                <a:latin typeface="Calibri" panose="020F0502020204030204" pitchFamily="34" charset="0"/>
              </a:rPr>
              <a:t> {Qualification, </a:t>
            </a:r>
            <a:r>
              <a:rPr lang="en-IN" sz="1400" dirty="0" err="1">
                <a:latin typeface="Calibri" panose="020F0502020204030204" pitchFamily="34" charset="0"/>
              </a:rPr>
              <a:t>Working_days</a:t>
            </a:r>
            <a:r>
              <a:rPr lang="en-IN" sz="1400" dirty="0">
                <a:latin typeface="Calibri" panose="020F0502020204030204" pitchFamily="34" charset="0"/>
              </a:rPr>
              <a:t>} (Transitive from </a:t>
            </a:r>
            <a:r>
              <a:rPr lang="en-IN" sz="1400" dirty="0" err="1">
                <a:latin typeface="Calibri" panose="020F0502020204030204" pitchFamily="34" charset="0"/>
              </a:rPr>
              <a:t>Order_ID</a:t>
            </a:r>
            <a:r>
              <a:rPr lang="en-IN" sz="1400" dirty="0">
                <a:latin typeface="Calibri" panose="020F0502020204030204" pitchFamily="34" charset="0"/>
              </a:rPr>
              <a:t> </a:t>
            </a:r>
            <a:r>
              <a:rPr lang="en-IN" sz="1400" dirty="0">
                <a:latin typeface="Calibri" panose="020F0502020204030204" pitchFamily="34" charset="0"/>
                <a:sym typeface="Wingdings" panose="05000000000000000000" pitchFamily="2" charset="2"/>
              </a:rPr>
              <a:t></a:t>
            </a:r>
            <a:r>
              <a:rPr lang="en-IN" sz="1400" dirty="0">
                <a:latin typeface="Calibri" panose="020F0502020204030204" pitchFamily="34" charset="0"/>
              </a:rPr>
              <a:t> </a:t>
            </a:r>
            <a:r>
              <a:rPr lang="en-IN" sz="1400" dirty="0" err="1">
                <a:latin typeface="Calibri" panose="020F0502020204030204" pitchFamily="34" charset="0"/>
              </a:rPr>
              <a:t>ServiceProvider_ID</a:t>
            </a:r>
            <a:r>
              <a:rPr lang="en-IN" sz="1400" dirty="0">
                <a:latin typeface="Calibri" panose="020F0502020204030204" pitchFamily="34" charset="0"/>
              </a:rPr>
              <a:t> </a:t>
            </a:r>
            <a:r>
              <a:rPr lang="en-IN" sz="1400" b="1" dirty="0">
                <a:latin typeface="Calibri" panose="020F0502020204030204" pitchFamily="34" charset="0"/>
              </a:rPr>
              <a:t>and</a:t>
            </a:r>
            <a:r>
              <a:rPr lang="en-IN" sz="1400" dirty="0">
                <a:latin typeface="Calibri" panose="020F0502020204030204" pitchFamily="34" charset="0"/>
              </a:rPr>
              <a:t> </a:t>
            </a:r>
            <a:r>
              <a:rPr lang="en-IN" sz="1400" dirty="0" err="1">
                <a:latin typeface="Calibri" panose="020F0502020204030204" pitchFamily="34" charset="0"/>
              </a:rPr>
              <a:t>ServiceProvider_ID</a:t>
            </a:r>
            <a:r>
              <a:rPr lang="en-IN" sz="1400" dirty="0">
                <a:latin typeface="Calibri" panose="020F0502020204030204" pitchFamily="34" charset="0"/>
              </a:rPr>
              <a:t> </a:t>
            </a:r>
            <a:r>
              <a:rPr lang="en-IN" sz="1400" dirty="0">
                <a:latin typeface="Calibri" panose="020F0502020204030204" pitchFamily="34" charset="0"/>
                <a:sym typeface="Wingdings" panose="05000000000000000000" pitchFamily="2" charset="2"/>
              </a:rPr>
              <a:t></a:t>
            </a:r>
            <a:r>
              <a:rPr lang="en-IN" sz="1400" dirty="0">
                <a:latin typeface="Calibri" panose="020F0502020204030204" pitchFamily="34" charset="0"/>
              </a:rPr>
              <a:t> { Qualification, </a:t>
            </a:r>
            <a:r>
              <a:rPr lang="en-IN" sz="1400" dirty="0" err="1">
                <a:latin typeface="Calibri" panose="020F0502020204030204" pitchFamily="34" charset="0"/>
              </a:rPr>
              <a:t>Working_days</a:t>
            </a:r>
            <a:r>
              <a:rPr lang="en-IN" sz="1400" dirty="0">
                <a:latin typeface="Calibri" panose="020F0502020204030204" pitchFamily="34" charset="0"/>
              </a:rPr>
              <a:t> </a:t>
            </a:r>
            <a:r>
              <a:rPr lang="en-IN" sz="1400" dirty="0" smtClean="0">
                <a:latin typeface="Calibri" panose="020F0502020204030204" pitchFamily="34" charset="0"/>
              </a:rPr>
              <a:t>})</a:t>
            </a:r>
          </a:p>
          <a:p>
            <a:pPr marL="285750" lvl="0" indent="-285750">
              <a:buFont typeface="Wingdings" panose="05000000000000000000" pitchFamily="2" charset="2"/>
              <a:buChar char="§"/>
            </a:pPr>
            <a:endParaRPr lang="en-IN" sz="1400" dirty="0">
              <a:latin typeface="Calibri" panose="020F0502020204030204" pitchFamily="34" charset="0"/>
            </a:endParaRPr>
          </a:p>
          <a:p>
            <a:pPr marL="285750" lvl="0" indent="-285750">
              <a:buFont typeface="Wingdings" panose="05000000000000000000" pitchFamily="2" charset="2"/>
              <a:buChar char="§"/>
            </a:pPr>
            <a:r>
              <a:rPr lang="en-IN" sz="1400" dirty="0" err="1">
                <a:latin typeface="Calibri" panose="020F0502020204030204" pitchFamily="34" charset="0"/>
              </a:rPr>
              <a:t>Order_ID</a:t>
            </a:r>
            <a:r>
              <a:rPr lang="en-IN" sz="1400" dirty="0">
                <a:latin typeface="Calibri" panose="020F0502020204030204" pitchFamily="34" charset="0"/>
              </a:rPr>
              <a:t> </a:t>
            </a:r>
            <a:r>
              <a:rPr lang="en-IN" sz="1400" dirty="0">
                <a:latin typeface="Calibri" panose="020F0502020204030204" pitchFamily="34" charset="0"/>
                <a:sym typeface="Wingdings" panose="05000000000000000000" pitchFamily="2" charset="2"/>
              </a:rPr>
              <a:t></a:t>
            </a:r>
            <a:r>
              <a:rPr lang="en-IN" sz="1400" dirty="0">
                <a:latin typeface="Calibri" panose="020F0502020204030204" pitchFamily="34" charset="0"/>
              </a:rPr>
              <a:t> {</a:t>
            </a:r>
            <a:r>
              <a:rPr lang="en-IN" sz="1400" dirty="0" err="1">
                <a:latin typeface="Calibri" panose="020F0502020204030204" pitchFamily="34" charset="0"/>
              </a:rPr>
              <a:t>Service_Name</a:t>
            </a:r>
            <a:r>
              <a:rPr lang="en-IN" sz="1400" dirty="0">
                <a:latin typeface="Calibri" panose="020F0502020204030204" pitchFamily="34" charset="0"/>
              </a:rPr>
              <a:t>} (Transitive from </a:t>
            </a:r>
            <a:r>
              <a:rPr lang="en-IN" sz="1400" dirty="0" err="1">
                <a:latin typeface="Calibri" panose="020F0502020204030204" pitchFamily="34" charset="0"/>
              </a:rPr>
              <a:t>Order_ID</a:t>
            </a:r>
            <a:r>
              <a:rPr lang="en-IN" sz="1400" dirty="0">
                <a:latin typeface="Calibri" panose="020F0502020204030204" pitchFamily="34" charset="0"/>
              </a:rPr>
              <a:t> </a:t>
            </a:r>
            <a:r>
              <a:rPr lang="en-IN" sz="1400" dirty="0">
                <a:latin typeface="Calibri" panose="020F0502020204030204" pitchFamily="34" charset="0"/>
                <a:sym typeface="Wingdings" panose="05000000000000000000" pitchFamily="2" charset="2"/>
              </a:rPr>
              <a:t></a:t>
            </a:r>
            <a:r>
              <a:rPr lang="en-IN" sz="1400" dirty="0">
                <a:latin typeface="Calibri" panose="020F0502020204030204" pitchFamily="34" charset="0"/>
              </a:rPr>
              <a:t> </a:t>
            </a:r>
            <a:r>
              <a:rPr lang="en-IN" sz="1400" dirty="0" err="1">
                <a:latin typeface="Calibri" panose="020F0502020204030204" pitchFamily="34" charset="0"/>
              </a:rPr>
              <a:t>Service_ID</a:t>
            </a:r>
            <a:r>
              <a:rPr lang="en-IN" sz="1400" dirty="0">
                <a:latin typeface="Calibri" panose="020F0502020204030204" pitchFamily="34" charset="0"/>
              </a:rPr>
              <a:t> </a:t>
            </a:r>
            <a:r>
              <a:rPr lang="en-IN" sz="1400" b="1" dirty="0">
                <a:latin typeface="Calibri" panose="020F0502020204030204" pitchFamily="34" charset="0"/>
              </a:rPr>
              <a:t>and</a:t>
            </a:r>
            <a:r>
              <a:rPr lang="en-IN" sz="1400" dirty="0">
                <a:latin typeface="Calibri" panose="020F0502020204030204" pitchFamily="34" charset="0"/>
              </a:rPr>
              <a:t> </a:t>
            </a:r>
            <a:r>
              <a:rPr lang="en-IN" sz="1400" dirty="0" err="1">
                <a:latin typeface="Calibri" panose="020F0502020204030204" pitchFamily="34" charset="0"/>
              </a:rPr>
              <a:t>Service_ID</a:t>
            </a:r>
            <a:r>
              <a:rPr lang="en-IN" sz="1400" dirty="0">
                <a:latin typeface="Calibri" panose="020F0502020204030204" pitchFamily="34" charset="0"/>
              </a:rPr>
              <a:t> </a:t>
            </a:r>
            <a:r>
              <a:rPr lang="en-IN" sz="1400" dirty="0">
                <a:latin typeface="Calibri" panose="020F0502020204030204" pitchFamily="34" charset="0"/>
                <a:sym typeface="Wingdings" panose="05000000000000000000" pitchFamily="2" charset="2"/>
              </a:rPr>
              <a:t></a:t>
            </a:r>
            <a:r>
              <a:rPr lang="en-IN" sz="1400" dirty="0">
                <a:latin typeface="Calibri" panose="020F0502020204030204" pitchFamily="34" charset="0"/>
              </a:rPr>
              <a:t> </a:t>
            </a:r>
            <a:r>
              <a:rPr lang="en-IN" sz="1400" dirty="0" err="1">
                <a:latin typeface="Calibri" panose="020F0502020204030204" pitchFamily="34" charset="0"/>
              </a:rPr>
              <a:t>Service_Name</a:t>
            </a:r>
            <a:r>
              <a:rPr lang="en-IN" sz="1400" dirty="0" smtClean="0">
                <a:latin typeface="Calibri" panose="020F0502020204030204" pitchFamily="34" charset="0"/>
              </a:rPr>
              <a:t>)</a:t>
            </a:r>
          </a:p>
          <a:p>
            <a:pPr lvl="0"/>
            <a:r>
              <a:rPr lang="en-IN" sz="1400" b="1" dirty="0">
                <a:latin typeface="Calibri" panose="020F0502020204030204" pitchFamily="34" charset="0"/>
              </a:rPr>
              <a:t> </a:t>
            </a:r>
            <a:endParaRPr lang="en-IN" sz="1400" dirty="0">
              <a:latin typeface="Calibri" panose="020F0502020204030204" pitchFamily="34" charset="0"/>
            </a:endParaRPr>
          </a:p>
          <a:p>
            <a:r>
              <a:rPr lang="en-IN" sz="1400" b="1" dirty="0">
                <a:latin typeface="Calibri" panose="020F0502020204030204" pitchFamily="34" charset="0"/>
              </a:rPr>
              <a:t>Primary Key</a:t>
            </a:r>
            <a:r>
              <a:rPr lang="en-IN" sz="1400" dirty="0">
                <a:latin typeface="Calibri" panose="020F0502020204030204" pitchFamily="34" charset="0"/>
              </a:rPr>
              <a:t>: - </a:t>
            </a:r>
            <a:r>
              <a:rPr lang="en-IN" sz="1400" dirty="0" err="1">
                <a:solidFill>
                  <a:srgbClr val="FFFF00"/>
                </a:solidFill>
                <a:latin typeface="Calibri" panose="020F0502020204030204" pitchFamily="34" charset="0"/>
              </a:rPr>
              <a:t>Order_ID</a:t>
            </a:r>
            <a:endParaRPr lang="en-IN" sz="1400" dirty="0">
              <a:solidFill>
                <a:srgbClr val="FFFF00"/>
              </a:solidFill>
              <a:latin typeface="Calibri" panose="020F0502020204030204" pitchFamily="34" charset="0"/>
            </a:endParaRPr>
          </a:p>
          <a:p>
            <a:endParaRPr lang="en-IN" b="1" dirty="0" smtClean="0">
              <a:latin typeface="Calibri" panose="020F0502020204030204" pitchFamily="34" charset="0"/>
            </a:endParaRPr>
          </a:p>
          <a:p>
            <a:r>
              <a:rPr lang="en-IN" b="1" dirty="0" smtClean="0">
                <a:latin typeface="Calibri" panose="020F0502020204030204" pitchFamily="34" charset="0"/>
              </a:rPr>
              <a:t>Normalization </a:t>
            </a:r>
            <a:r>
              <a:rPr lang="en-IN" b="1" dirty="0">
                <a:latin typeface="Calibri" panose="020F0502020204030204" pitchFamily="34" charset="0"/>
              </a:rPr>
              <a:t>Form</a:t>
            </a:r>
            <a:r>
              <a:rPr lang="en-IN" dirty="0">
                <a:latin typeface="Calibri" panose="020F0502020204030204" pitchFamily="34" charset="0"/>
              </a:rPr>
              <a:t>: - </a:t>
            </a:r>
            <a:r>
              <a:rPr lang="en-IN" dirty="0">
                <a:solidFill>
                  <a:srgbClr val="FFFF00"/>
                </a:solidFill>
                <a:latin typeface="Calibri" panose="020F0502020204030204" pitchFamily="34" charset="0"/>
              </a:rPr>
              <a:t>BCNF</a:t>
            </a:r>
          </a:p>
          <a:p>
            <a:endParaRPr lang="en-IN" sz="1400" dirty="0"/>
          </a:p>
        </p:txBody>
      </p:sp>
    </p:spTree>
    <p:extLst>
      <p:ext uri="{BB962C8B-B14F-4D97-AF65-F5344CB8AC3E}">
        <p14:creationId xmlns:p14="http://schemas.microsoft.com/office/powerpoint/2010/main" xmlns="" val="4071143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361</TotalTime>
  <Words>1447</Words>
  <Application>Microsoft Office PowerPoint</Application>
  <PresentationFormat>Custom</PresentationFormat>
  <Paragraphs>395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Berlin</vt:lpstr>
      <vt:lpstr> Database on Ecommerce Services</vt:lpstr>
      <vt:lpstr>  Introduction </vt:lpstr>
      <vt:lpstr>The backwardness of current Scenario    </vt:lpstr>
      <vt:lpstr>Problem definition</vt:lpstr>
      <vt:lpstr>Slide 5</vt:lpstr>
      <vt:lpstr>FDS with Normalization  </vt:lpstr>
      <vt:lpstr>FDS with Normalization </vt:lpstr>
      <vt:lpstr>FDS with Normalization </vt:lpstr>
      <vt:lpstr>FDS with Normalization </vt:lpstr>
      <vt:lpstr>FDS with Normalization </vt:lpstr>
      <vt:lpstr>FDS with Normalization </vt:lpstr>
      <vt:lpstr>Complex Queries and it’s Output </vt:lpstr>
      <vt:lpstr>Complex Queries and it’s Output </vt:lpstr>
      <vt:lpstr>Complex Queries and it’s Output </vt:lpstr>
      <vt:lpstr>Complex Queries and it’s Output </vt:lpstr>
      <vt:lpstr>Complex Queries and it’s Output </vt:lpstr>
      <vt:lpstr>Complex Queries and it’s Output </vt:lpstr>
      <vt:lpstr>Complex Queries and it’s Output </vt:lpstr>
      <vt:lpstr>Complex Queries and it’s Output </vt:lpstr>
      <vt:lpstr>Complex Queries and it’s Output </vt:lpstr>
      <vt:lpstr>Complex Queries and it’s Output </vt:lpstr>
      <vt:lpstr>Complex Queries and it’s Output </vt:lpstr>
      <vt:lpstr>Complex Queries and it’s Output </vt:lpstr>
      <vt:lpstr>Complex Queries and it’s Output </vt:lpstr>
      <vt:lpstr>Complex Queries and it’s Output </vt:lpstr>
      <vt:lpstr>Complex Queries and it’s Output </vt:lpstr>
      <vt:lpstr>Trigger</vt:lpstr>
      <vt:lpstr>Trigger Output</vt:lpstr>
      <vt:lpstr>Stored Procedure</vt:lpstr>
      <vt:lpstr>Procedure Output</vt:lpstr>
      <vt:lpstr>Done By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MAUNIL VYAS</dc:creator>
  <cp:lastModifiedBy>Ramkabir</cp:lastModifiedBy>
  <cp:revision>271</cp:revision>
  <dcterms:created xsi:type="dcterms:W3CDTF">2016-05-09T13:24:08Z</dcterms:created>
  <dcterms:modified xsi:type="dcterms:W3CDTF">2016-05-10T06:44:56Z</dcterms:modified>
</cp:coreProperties>
</file>