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oboto Slab"/>
      <p:regular r:id="rId16"/>
      <p:bold r:id="rId17"/>
    </p:embeddedFon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Slab-bold.fntdata"/><Relationship Id="rId16" Type="http://schemas.openxmlformats.org/officeDocument/2006/relationships/font" Target="fonts/RobotoSlab-regular.fntdata"/><Relationship Id="rId5" Type="http://schemas.openxmlformats.org/officeDocument/2006/relationships/slideMaster" Target="slideMasters/slideMaster2.xml"/><Relationship Id="rId19" Type="http://schemas.openxmlformats.org/officeDocument/2006/relationships/font" Target="fonts/Roboto-bold.fntdata"/><Relationship Id="rId6" Type="http://schemas.openxmlformats.org/officeDocument/2006/relationships/notesMaster" Target="notesMasters/notesMaster1.xml"/><Relationship Id="rId18"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9adcef9b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9adcef9b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9adcef9b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9adcef9b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9adcef9b2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9adcef9b2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9adcef9b2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9adcef9b2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9adcef9b2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9adcef9b2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9adcef9b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9adcef9b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9adcef9b2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f9adcef9b2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9adcef9b2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9adcef9b2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f9adcef9b2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f9adcef9b2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56" name="Google Shape;56;p14"/>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57" name="Google Shape;57;p14"/>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58" name="Google Shape;58;p14"/>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59" name="Google Shape;59;p14"/>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60" name="Google Shape;60;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1" name="Shape 61"/>
        <p:cNvGrpSpPr/>
        <p:nvPr/>
      </p:nvGrpSpPr>
      <p:grpSpPr>
        <a:xfrm>
          <a:off x="0" y="0"/>
          <a:ext cx="0" cy="0"/>
          <a:chOff x="0" y="0"/>
          <a:chExt cx="0" cy="0"/>
        </a:xfrm>
      </p:grpSpPr>
      <p:cxnSp>
        <p:nvCxnSpPr>
          <p:cNvPr id="62" name="Google Shape;62;p15"/>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63" name="Google Shape;63;p15"/>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64" name="Google Shape;6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cxnSp>
        <p:nvCxnSpPr>
          <p:cNvPr id="66" name="Google Shape;66;p16"/>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67" name="Google Shape;67;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8" name="Google Shape;68;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9" name="Google Shape;6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0" name="Shape 70"/>
        <p:cNvGrpSpPr/>
        <p:nvPr/>
      </p:nvGrpSpPr>
      <p:grpSpPr>
        <a:xfrm>
          <a:off x="0" y="0"/>
          <a:ext cx="0" cy="0"/>
          <a:chOff x="0" y="0"/>
          <a:chExt cx="0" cy="0"/>
        </a:xfrm>
      </p:grpSpPr>
      <p:cxnSp>
        <p:nvCxnSpPr>
          <p:cNvPr id="71" name="Google Shape;71;p17"/>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72" name="Google Shape;72;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3" name="Google Shape;73;p17"/>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4" name="Google Shape;74;p17"/>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5" name="Google Shape;75;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8" name="Google Shape;78;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9" name="Shape 79"/>
        <p:cNvGrpSpPr/>
        <p:nvPr/>
      </p:nvGrpSpPr>
      <p:grpSpPr>
        <a:xfrm>
          <a:off x="0" y="0"/>
          <a:ext cx="0" cy="0"/>
          <a:chOff x="0" y="0"/>
          <a:chExt cx="0" cy="0"/>
        </a:xfrm>
      </p:grpSpPr>
      <p:cxnSp>
        <p:nvCxnSpPr>
          <p:cNvPr id="80" name="Google Shape;80;p19"/>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81" name="Google Shape;81;p19"/>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2" name="Google Shape;82;p19"/>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3" name="Google Shape;8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4" name="Shape 84"/>
        <p:cNvGrpSpPr/>
        <p:nvPr/>
      </p:nvGrpSpPr>
      <p:grpSpPr>
        <a:xfrm>
          <a:off x="0" y="0"/>
          <a:ext cx="0" cy="0"/>
          <a:chOff x="0" y="0"/>
          <a:chExt cx="0" cy="0"/>
        </a:xfrm>
      </p:grpSpPr>
      <p:sp>
        <p:nvSpPr>
          <p:cNvPr id="85" name="Google Shape;85;p20"/>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6" name="Google Shape;8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7" name="Shape 87"/>
        <p:cNvGrpSpPr/>
        <p:nvPr/>
      </p:nvGrpSpPr>
      <p:grpSpPr>
        <a:xfrm>
          <a:off x="0" y="0"/>
          <a:ext cx="0" cy="0"/>
          <a:chOff x="0" y="0"/>
          <a:chExt cx="0" cy="0"/>
        </a:xfrm>
      </p:grpSpPr>
      <p:sp>
        <p:nvSpPr>
          <p:cNvPr id="88" name="Google Shape;88;p21"/>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 name="Google Shape;89;p21"/>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90" name="Google Shape;90;p21"/>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91" name="Google Shape;91;p21"/>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92" name="Google Shape;92;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3" name="Google Shape;9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 name="Shape 94"/>
        <p:cNvGrpSpPr/>
        <p:nvPr/>
      </p:nvGrpSpPr>
      <p:grpSpPr>
        <a:xfrm>
          <a:off x="0" y="0"/>
          <a:ext cx="0" cy="0"/>
          <a:chOff x="0" y="0"/>
          <a:chExt cx="0" cy="0"/>
        </a:xfrm>
      </p:grpSpPr>
      <p:sp>
        <p:nvSpPr>
          <p:cNvPr id="95" name="Google Shape;95;p22"/>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96" name="Google Shape;96;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7" name="Shape 97"/>
        <p:cNvGrpSpPr/>
        <p:nvPr/>
      </p:nvGrpSpPr>
      <p:grpSpPr>
        <a:xfrm>
          <a:off x="0" y="0"/>
          <a:ext cx="0" cy="0"/>
          <a:chOff x="0" y="0"/>
          <a:chExt cx="0" cy="0"/>
        </a:xfrm>
      </p:grpSpPr>
      <p:sp>
        <p:nvSpPr>
          <p:cNvPr id="98" name="Google Shape;98;p23"/>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3"/>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100" name="Google Shape;100;p23"/>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01" name="Google Shape;101;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2" name="Shape 102"/>
        <p:cNvGrpSpPr/>
        <p:nvPr/>
      </p:nvGrpSpPr>
      <p:grpSpPr>
        <a:xfrm>
          <a:off x="0" y="0"/>
          <a:ext cx="0" cy="0"/>
          <a:chOff x="0" y="0"/>
          <a:chExt cx="0" cy="0"/>
        </a:xfrm>
      </p:grpSpPr>
      <p:sp>
        <p:nvSpPr>
          <p:cNvPr id="103" name="Google Shape;103;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52" name="Google Shape;52;p1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hyperlink" Target="https://www.kaggle.com/yamqwe/measuring-belief-in-conspiracy-theories" TargetMode="External"/><Relationship Id="rId4" Type="http://schemas.openxmlformats.org/officeDocument/2006/relationships/hyperlink" Target="https://github.com/karengut97/Conspiracy_Theory_Fina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5"/>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latin typeface="Calibri"/>
                <a:ea typeface="Calibri"/>
                <a:cs typeface="Calibri"/>
                <a:sym typeface="Calibri"/>
              </a:rPr>
              <a:t>A Machine Learning Model on Conspiracy Theories </a:t>
            </a:r>
            <a:endParaRPr>
              <a:latin typeface="Calibri"/>
              <a:ea typeface="Calibri"/>
              <a:cs typeface="Calibri"/>
              <a:sym typeface="Calibri"/>
            </a:endParaRPr>
          </a:p>
        </p:txBody>
      </p:sp>
      <p:sp>
        <p:nvSpPr>
          <p:cNvPr id="109" name="Google Shape;109;p25"/>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Calibri"/>
                <a:ea typeface="Calibri"/>
                <a:cs typeface="Calibri"/>
                <a:sym typeface="Calibri"/>
              </a:rPr>
              <a:t>The Lizard People</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Calibri"/>
                <a:ea typeface="Calibri"/>
                <a:cs typeface="Calibri"/>
                <a:sym typeface="Calibri"/>
              </a:rPr>
              <a:t>Team</a:t>
            </a:r>
            <a:endParaRPr>
              <a:latin typeface="Calibri"/>
              <a:ea typeface="Calibri"/>
              <a:cs typeface="Calibri"/>
              <a:sym typeface="Calibri"/>
            </a:endParaRPr>
          </a:p>
        </p:txBody>
      </p:sp>
      <p:sp>
        <p:nvSpPr>
          <p:cNvPr id="115" name="Google Shape;115;p26"/>
          <p:cNvSpPr txBox="1"/>
          <p:nvPr>
            <p:ph idx="1" type="body"/>
          </p:nvPr>
        </p:nvSpPr>
        <p:spPr>
          <a:xfrm>
            <a:off x="387900" y="1489825"/>
            <a:ext cx="8368200" cy="1782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Calibri"/>
              <a:buChar char="-"/>
            </a:pPr>
            <a:r>
              <a:rPr lang="en">
                <a:latin typeface="Calibri"/>
                <a:ea typeface="Calibri"/>
                <a:cs typeface="Calibri"/>
                <a:sym typeface="Calibri"/>
              </a:rPr>
              <a:t>Karen Gutierrez</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Maureen Bayne</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Emma Gretter</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Nima Motiee</a:t>
            </a:r>
            <a:endParaRPr>
              <a:latin typeface="Calibri"/>
              <a:ea typeface="Calibri"/>
              <a:cs typeface="Calibri"/>
              <a:sym typeface="Calibri"/>
            </a:endParaRPr>
          </a:p>
        </p:txBody>
      </p:sp>
      <p:sp>
        <p:nvSpPr>
          <p:cNvPr id="116" name="Google Shape;116;p26"/>
          <p:cNvSpPr txBox="1"/>
          <p:nvPr>
            <p:ph idx="1" type="body"/>
          </p:nvPr>
        </p:nvSpPr>
        <p:spPr>
          <a:xfrm>
            <a:off x="540300" y="4235825"/>
            <a:ext cx="8368200" cy="48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Calibri"/>
                <a:ea typeface="Calibri"/>
                <a:cs typeface="Calibri"/>
                <a:sym typeface="Calibri"/>
              </a:rPr>
              <a:t>DU Data Science Bootcamp 2021 </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Calibri"/>
                <a:ea typeface="Calibri"/>
                <a:cs typeface="Calibri"/>
                <a:sym typeface="Calibri"/>
              </a:rPr>
              <a:t>Background of Data</a:t>
            </a:r>
            <a:endParaRPr>
              <a:latin typeface="Calibri"/>
              <a:ea typeface="Calibri"/>
              <a:cs typeface="Calibri"/>
              <a:sym typeface="Calibri"/>
            </a:endParaRPr>
          </a:p>
        </p:txBody>
      </p:sp>
      <p:sp>
        <p:nvSpPr>
          <p:cNvPr id="122" name="Google Shape;122;p27"/>
          <p:cNvSpPr txBox="1"/>
          <p:nvPr>
            <p:ph idx="1" type="body"/>
          </p:nvPr>
        </p:nvSpPr>
        <p:spPr>
          <a:xfrm>
            <a:off x="387900" y="1232650"/>
            <a:ext cx="8368200" cy="3336000"/>
          </a:xfrm>
          <a:prstGeom prst="rect">
            <a:avLst/>
          </a:prstGeom>
        </p:spPr>
        <p:txBody>
          <a:bodyPr anchorCtr="0" anchor="t" bIns="91425" lIns="91425" spcFirstLastPara="1" rIns="91425" wrap="square" tIns="91425">
            <a:normAutofit/>
          </a:bodyPr>
          <a:lstStyle/>
          <a:p>
            <a:pPr indent="0" lvl="0" marL="0" rtl="0" algn="l">
              <a:spcBef>
                <a:spcPts val="800"/>
              </a:spcBef>
              <a:spcAft>
                <a:spcPts val="0"/>
              </a:spcAft>
              <a:buNone/>
            </a:pPr>
            <a:r>
              <a:rPr lang="en">
                <a:latin typeface="Calibri"/>
                <a:ea typeface="Calibri"/>
                <a:cs typeface="Calibri"/>
                <a:sym typeface="Calibri"/>
              </a:rPr>
              <a:t>The Generic Conspiracist Beliefs Scale (GCBS) was created for use in researching conspiracy theories. Research had typically measures beliefs in conspiracies by asking questions about specific conspiracy theories. The GCBS attempts to correct problems with this approach by asking broad questions about assumption that are presumed to underlie such beliefs. The GCBS measures an overall score and five facet scores. The scale was developed by Robert Brotherton, Christopher C. French and Alan D. Pickering of Goldsmiths University of London in 2013.</a:t>
            </a:r>
            <a:endParaRPr sz="1050">
              <a:solidFill>
                <a:srgbClr val="000000"/>
              </a:solidFill>
              <a:highlight>
                <a:srgbClr val="FFFFFF"/>
              </a:highlight>
              <a:latin typeface="Calibri"/>
              <a:ea typeface="Calibri"/>
              <a:cs typeface="Calibri"/>
              <a:sym typeface="Calibri"/>
            </a:endParaRPr>
          </a:p>
          <a:p>
            <a:pPr indent="0" lvl="0" marL="0" rtl="0" algn="l">
              <a:spcBef>
                <a:spcPts val="8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sz="3000">
              <a:latin typeface="Roboto Slab"/>
              <a:ea typeface="Roboto Slab"/>
              <a:cs typeface="Roboto Slab"/>
              <a:sym typeface="Roboto Sla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8"/>
          <p:cNvSpPr txBox="1"/>
          <p:nvPr>
            <p:ph type="title"/>
          </p:nvPr>
        </p:nvSpPr>
        <p:spPr>
          <a:xfrm>
            <a:off x="6196850" y="89650"/>
            <a:ext cx="2151600" cy="1591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Questions Asked on the Test</a:t>
            </a:r>
            <a:endParaRPr/>
          </a:p>
        </p:txBody>
      </p:sp>
      <p:pic>
        <p:nvPicPr>
          <p:cNvPr id="128" name="Google Shape;128;p28"/>
          <p:cNvPicPr preferRelativeResize="0"/>
          <p:nvPr/>
        </p:nvPicPr>
        <p:blipFill>
          <a:blip r:embed="rId3">
            <a:alphaModFix/>
          </a:blip>
          <a:stretch>
            <a:fillRect/>
          </a:stretch>
        </p:blipFill>
        <p:spPr>
          <a:xfrm>
            <a:off x="291350" y="89650"/>
            <a:ext cx="5440273" cy="49538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Calibri"/>
                <a:ea typeface="Calibri"/>
                <a:cs typeface="Calibri"/>
                <a:sym typeface="Calibri"/>
              </a:rPr>
              <a:t>Selected Topic</a:t>
            </a:r>
            <a:endParaRPr>
              <a:latin typeface="Calibri"/>
              <a:ea typeface="Calibri"/>
              <a:cs typeface="Calibri"/>
              <a:sym typeface="Calibri"/>
            </a:endParaRPr>
          </a:p>
        </p:txBody>
      </p:sp>
      <p:sp>
        <p:nvSpPr>
          <p:cNvPr id="134" name="Google Shape;134;p29"/>
          <p:cNvSpPr txBox="1"/>
          <p:nvPr>
            <p:ph idx="1" type="body"/>
          </p:nvPr>
        </p:nvSpPr>
        <p:spPr>
          <a:xfrm>
            <a:off x="387900" y="1086975"/>
            <a:ext cx="8368200" cy="348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alibri"/>
                <a:ea typeface="Calibri"/>
                <a:cs typeface="Calibri"/>
                <a:sym typeface="Calibri"/>
              </a:rPr>
              <a:t>The Lizard People identified Conspiracy Theories as the selected topic of choice. </a:t>
            </a:r>
            <a:endParaRPr>
              <a:latin typeface="Calibri"/>
              <a:ea typeface="Calibri"/>
              <a:cs typeface="Calibri"/>
              <a:sym typeface="Calibri"/>
            </a:endParaRPr>
          </a:p>
          <a:p>
            <a:pPr indent="0" lvl="0" marL="0" rtl="0" algn="l">
              <a:spcBef>
                <a:spcPts val="1200"/>
              </a:spcBef>
              <a:spcAft>
                <a:spcPts val="0"/>
              </a:spcAft>
              <a:buNone/>
            </a:pPr>
            <a:r>
              <a:rPr lang="en">
                <a:latin typeface="Calibri"/>
                <a:ea typeface="Calibri"/>
                <a:cs typeface="Calibri"/>
                <a:sym typeface="Calibri"/>
              </a:rPr>
              <a:t>The selected data consists of the following:</a:t>
            </a:r>
            <a:endParaRPr>
              <a:latin typeface="Calibri"/>
              <a:ea typeface="Calibri"/>
              <a:cs typeface="Calibri"/>
              <a:sym typeface="Calibri"/>
            </a:endParaRPr>
          </a:p>
          <a:p>
            <a:pPr indent="-342900" lvl="0" marL="457200" rtl="0" algn="l">
              <a:spcBef>
                <a:spcPts val="1200"/>
              </a:spcBef>
              <a:spcAft>
                <a:spcPts val="0"/>
              </a:spcAft>
              <a:buSzPts val="1800"/>
              <a:buFont typeface="Calibri"/>
              <a:buChar char="●"/>
            </a:pPr>
            <a:r>
              <a:rPr lang="en">
                <a:latin typeface="Calibri"/>
                <a:ea typeface="Calibri"/>
                <a:cs typeface="Calibri"/>
                <a:sym typeface="Calibri"/>
              </a:rPr>
              <a:t>UK Data</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15 Questions (see previous slide)</a:t>
            </a:r>
            <a:endParaRPr>
              <a:latin typeface="Calibri"/>
              <a:ea typeface="Calibri"/>
              <a:cs typeface="Calibri"/>
              <a:sym typeface="Calibri"/>
            </a:endParaRPr>
          </a:p>
          <a:p>
            <a:pPr indent="-317500" lvl="1" marL="1371600" rtl="0" algn="l">
              <a:spcBef>
                <a:spcPts val="0"/>
              </a:spcBef>
              <a:spcAft>
                <a:spcPts val="0"/>
              </a:spcAft>
              <a:buSzPts val="1400"/>
              <a:buFont typeface="Calibri"/>
              <a:buChar char="○"/>
            </a:pPr>
            <a:r>
              <a:rPr lang="en">
                <a:latin typeface="Calibri"/>
                <a:ea typeface="Calibri"/>
                <a:cs typeface="Calibri"/>
                <a:sym typeface="Calibri"/>
              </a:rPr>
              <a:t>Taker must rate on scale of 1=Disagree, 3=Neutral, and 5=Agree given statement</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Contains 2,495 questionnaire answers</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Spans the year 2013</a:t>
            </a:r>
            <a:endParaRPr>
              <a:latin typeface="Calibri"/>
              <a:ea typeface="Calibri"/>
              <a:cs typeface="Calibri"/>
              <a:sym typeface="Calibri"/>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Questions we would like to answer:</a:t>
            </a:r>
            <a:endParaRPr/>
          </a:p>
        </p:txBody>
      </p:sp>
      <p:sp>
        <p:nvSpPr>
          <p:cNvPr id="140" name="Google Shape;140;p3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answers to certain questions lead to a higher or lower score?</a:t>
            </a:r>
            <a:endParaRPr/>
          </a:p>
          <a:p>
            <a:pPr indent="-342900" lvl="0" marL="457200" rtl="0" algn="l">
              <a:spcBef>
                <a:spcPts val="0"/>
              </a:spcBef>
              <a:spcAft>
                <a:spcPts val="0"/>
              </a:spcAft>
              <a:buSzPts val="1800"/>
              <a:buChar char="●"/>
            </a:pPr>
            <a:r>
              <a:rPr lang="en"/>
              <a:t>Is there a </a:t>
            </a:r>
            <a:r>
              <a:rPr lang="en"/>
              <a:t>pattern</a:t>
            </a:r>
            <a:r>
              <a:rPr lang="en"/>
              <a:t> of </a:t>
            </a:r>
            <a:r>
              <a:rPr lang="en"/>
              <a:t>specific</a:t>
            </a:r>
            <a:r>
              <a:rPr lang="en"/>
              <a:t> types of answers that lead to a Higher or Lower score?</a:t>
            </a:r>
            <a:endParaRPr/>
          </a:p>
          <a:p>
            <a:pPr indent="-342900" lvl="0" marL="457200" rtl="0" algn="l">
              <a:spcBef>
                <a:spcPts val="0"/>
              </a:spcBef>
              <a:spcAft>
                <a:spcPts val="0"/>
              </a:spcAft>
              <a:buSzPts val="1800"/>
              <a:buChar char="●"/>
            </a:pPr>
            <a:r>
              <a:rPr lang="en"/>
              <a:t>Are </a:t>
            </a:r>
            <a:r>
              <a:rPr lang="en"/>
              <a:t>there</a:t>
            </a:r>
            <a:r>
              <a:rPr lang="en"/>
              <a:t> certain characteristics of a conspiracy theorist? (i.e. Educated vs Uneducated)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Reasons</a:t>
            </a:r>
            <a:endParaRPr/>
          </a:p>
        </p:txBody>
      </p:sp>
      <p:sp>
        <p:nvSpPr>
          <p:cNvPr id="146" name="Google Shape;146;p3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group </a:t>
            </a:r>
            <a:r>
              <a:rPr lang="en"/>
              <a:t>were</a:t>
            </a:r>
            <a:r>
              <a:rPr lang="en"/>
              <a:t> intrigued by </a:t>
            </a:r>
            <a:r>
              <a:rPr lang="en"/>
              <a:t>conspiracy theories given the rise of conspiracies across the mainstream over the past 5 years. The group decided it would be interesting to dive into data concerning conspiracy theories to gauge and quantify the types of characteristics of a conspiracy theorist.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Technologies, Languages, and Tools</a:t>
            </a:r>
            <a:endParaRPr/>
          </a:p>
        </p:txBody>
      </p:sp>
      <p:sp>
        <p:nvSpPr>
          <p:cNvPr id="152" name="Google Shape;152;p3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Python</a:t>
            </a:r>
            <a:endParaRPr/>
          </a:p>
          <a:p>
            <a:pPr indent="-342900" lvl="0" marL="457200" rtl="0" algn="l">
              <a:spcBef>
                <a:spcPts val="0"/>
              </a:spcBef>
              <a:spcAft>
                <a:spcPts val="0"/>
              </a:spcAft>
              <a:buSzPts val="1800"/>
              <a:buChar char="●"/>
            </a:pPr>
            <a:r>
              <a:rPr lang="en"/>
              <a:t>HTML</a:t>
            </a:r>
            <a:endParaRPr/>
          </a:p>
          <a:p>
            <a:pPr indent="-342900" lvl="0" marL="457200" rtl="0" algn="l">
              <a:spcBef>
                <a:spcPts val="0"/>
              </a:spcBef>
              <a:spcAft>
                <a:spcPts val="0"/>
              </a:spcAft>
              <a:buSzPts val="1800"/>
              <a:buChar char="●"/>
            </a:pPr>
            <a:r>
              <a:rPr lang="en"/>
              <a:t>JavaScript</a:t>
            </a:r>
            <a:endParaRPr/>
          </a:p>
          <a:p>
            <a:pPr indent="-342900" lvl="0" marL="457200" rtl="0" algn="l">
              <a:spcBef>
                <a:spcPts val="0"/>
              </a:spcBef>
              <a:spcAft>
                <a:spcPts val="0"/>
              </a:spcAft>
              <a:buSzPts val="1800"/>
              <a:buChar char="●"/>
            </a:pPr>
            <a:r>
              <a:rPr lang="en"/>
              <a:t>SQL</a:t>
            </a:r>
            <a:endParaRPr/>
          </a:p>
          <a:p>
            <a:pPr indent="-342900" lvl="0" marL="457200" rtl="0" algn="l">
              <a:spcBef>
                <a:spcPts val="0"/>
              </a:spcBef>
              <a:spcAft>
                <a:spcPts val="0"/>
              </a:spcAft>
              <a:buSzPts val="1800"/>
              <a:buChar char="●"/>
            </a:pPr>
            <a:r>
              <a:rPr lang="en"/>
              <a:t>Jupyter Notebook</a:t>
            </a:r>
            <a:endParaRPr/>
          </a:p>
          <a:p>
            <a:pPr indent="-342900" lvl="0" marL="457200" rtl="0" algn="l">
              <a:spcBef>
                <a:spcPts val="0"/>
              </a:spcBef>
              <a:spcAft>
                <a:spcPts val="0"/>
              </a:spcAft>
              <a:buSzPts val="1800"/>
              <a:buChar char="●"/>
            </a:pPr>
            <a:r>
              <a:rPr lang="en"/>
              <a:t>CSS</a:t>
            </a:r>
            <a:endParaRPr/>
          </a:p>
          <a:p>
            <a:pPr indent="-342900" lvl="0" marL="457200" rtl="0" algn="l">
              <a:spcBef>
                <a:spcPts val="0"/>
              </a:spcBef>
              <a:spcAft>
                <a:spcPts val="0"/>
              </a:spcAft>
              <a:buSzPts val="1800"/>
              <a:buChar char="●"/>
            </a:pPr>
            <a:r>
              <a:rPr lang="en"/>
              <a:t>VS Code</a:t>
            </a:r>
            <a:endParaRPr/>
          </a:p>
          <a:p>
            <a:pPr indent="-342900" lvl="0" marL="457200" rtl="0" algn="l">
              <a:spcBef>
                <a:spcPts val="0"/>
              </a:spcBef>
              <a:spcAft>
                <a:spcPts val="0"/>
              </a:spcAft>
              <a:buSzPts val="1800"/>
              <a:buChar char="●"/>
            </a:pPr>
            <a:r>
              <a:rPr lang="en"/>
              <a:t>PgAdmin</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Calibri"/>
                <a:ea typeface="Calibri"/>
                <a:cs typeface="Calibri"/>
                <a:sym typeface="Calibri"/>
              </a:rPr>
              <a:t>Data Source and Citations</a:t>
            </a:r>
            <a:endParaRPr>
              <a:latin typeface="Calibri"/>
              <a:ea typeface="Calibri"/>
              <a:cs typeface="Calibri"/>
              <a:sym typeface="Calibri"/>
            </a:endParaRPr>
          </a:p>
        </p:txBody>
      </p:sp>
      <p:sp>
        <p:nvSpPr>
          <p:cNvPr id="158" name="Google Shape;158;p3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1200"/>
              </a:spcBef>
              <a:spcAft>
                <a:spcPts val="0"/>
              </a:spcAft>
              <a:buNone/>
            </a:pPr>
            <a:r>
              <a:rPr lang="en">
                <a:latin typeface="Calibri"/>
                <a:ea typeface="Calibri"/>
                <a:cs typeface="Calibri"/>
                <a:sym typeface="Calibri"/>
              </a:rPr>
              <a:t>Web Data Source: </a:t>
            </a:r>
            <a:r>
              <a:rPr lang="en" u="sng">
                <a:solidFill>
                  <a:schemeClr val="hlink"/>
                </a:solidFill>
                <a:latin typeface="Calibri"/>
                <a:ea typeface="Calibri"/>
                <a:cs typeface="Calibri"/>
                <a:sym typeface="Calibri"/>
                <a:hlinkClick r:id="rId3"/>
              </a:rPr>
              <a:t>https://www.kaggle.com/yamqwe/measuring-belief-in-conspiracy-theories</a:t>
            </a:r>
            <a:endParaRPr>
              <a:latin typeface="Calibri"/>
              <a:ea typeface="Calibri"/>
              <a:cs typeface="Calibri"/>
              <a:sym typeface="Calibri"/>
            </a:endParaRPr>
          </a:p>
          <a:p>
            <a:pPr indent="0" lvl="0" marL="0" rtl="0" algn="l">
              <a:spcBef>
                <a:spcPts val="1200"/>
              </a:spcBef>
              <a:spcAft>
                <a:spcPts val="0"/>
              </a:spcAft>
              <a:buNone/>
            </a:pPr>
            <a:r>
              <a:rPr lang="en">
                <a:latin typeface="Calibri"/>
                <a:ea typeface="Calibri"/>
                <a:cs typeface="Calibri"/>
                <a:sym typeface="Calibri"/>
              </a:rPr>
              <a:t>Github Repo:</a:t>
            </a:r>
            <a:endParaRPr>
              <a:latin typeface="Calibri"/>
              <a:ea typeface="Calibri"/>
              <a:cs typeface="Calibri"/>
              <a:sym typeface="Calibri"/>
            </a:endParaRPr>
          </a:p>
          <a:p>
            <a:pPr indent="0" lvl="0" marL="0" rtl="0" algn="l">
              <a:spcBef>
                <a:spcPts val="1200"/>
              </a:spcBef>
              <a:spcAft>
                <a:spcPts val="0"/>
              </a:spcAft>
              <a:buNone/>
            </a:pPr>
            <a:r>
              <a:rPr lang="en" u="sng">
                <a:solidFill>
                  <a:schemeClr val="hlink"/>
                </a:solidFill>
                <a:latin typeface="Calibri"/>
                <a:ea typeface="Calibri"/>
                <a:cs typeface="Calibri"/>
                <a:sym typeface="Calibri"/>
                <a:hlinkClick r:id="rId4"/>
              </a:rPr>
              <a:t>https://github.com/karengut97/Conspiracy_Theory_Final</a:t>
            </a:r>
            <a:endParaRPr>
              <a:latin typeface="Calibri"/>
              <a:ea typeface="Calibri"/>
              <a:cs typeface="Calibri"/>
              <a:sym typeface="Calibri"/>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