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3/13/2023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3/13/2023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3/13/2023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3/13/2023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3/13/2023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3/13/2023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3/13/2023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3/13/2023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aureen.anduuru@student.moringaschool.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Phase 1 Project</a:t>
            </a:r>
            <a:br>
              <a:rPr lang="en-US" sz="5400" dirty="0"/>
            </a:br>
            <a:br>
              <a:rPr lang="en-US" sz="5400" dirty="0"/>
            </a:br>
            <a:r>
              <a:rPr lang="en-US" sz="3200" dirty="0"/>
              <a:t>A Microsoft  Movie analysis</a:t>
            </a:r>
            <a:r>
              <a:rPr lang="en-US" sz="5400" dirty="0"/>
              <a:t> </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By Maureen </a:t>
            </a:r>
            <a:r>
              <a:rPr lang="en-US" dirty="0" err="1"/>
              <a:t>Anduuru</a:t>
            </a:r>
            <a:br>
              <a:rPr lang="en-US" dirty="0"/>
            </a:br>
            <a:br>
              <a:rPr lang="en-US" dirty="0"/>
            </a:br>
            <a:endParaRPr lang="en-US"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extBox 1">
            <a:extLst>
              <a:ext uri="{FF2B5EF4-FFF2-40B4-BE49-F238E27FC236}">
                <a16:creationId xmlns:a16="http://schemas.microsoft.com/office/drawing/2014/main" id="{9B647571-9209-350F-26EA-136E37D89B99}"/>
              </a:ext>
            </a:extLst>
          </p:cNvPr>
          <p:cNvSpPr txBox="1"/>
          <p:nvPr/>
        </p:nvSpPr>
        <p:spPr>
          <a:xfrm>
            <a:off x="4022478" y="1427480"/>
            <a:ext cx="540004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E943476B-4DBF-44DF-3150-895FED7848A0}"/>
              </a:ext>
            </a:extLst>
          </p:cNvPr>
          <p:cNvSpPr txBox="1"/>
          <p:nvPr/>
        </p:nvSpPr>
        <p:spPr>
          <a:xfrm>
            <a:off x="3830320" y="3830320"/>
            <a:ext cx="8097520" cy="1508105"/>
          </a:xfrm>
          <a:prstGeom prst="rect">
            <a:avLst/>
          </a:prstGeom>
          <a:noFill/>
        </p:spPr>
        <p:txBody>
          <a:bodyPr wrap="square" rtlCol="0">
            <a:spAutoFit/>
          </a:bodyPr>
          <a:lstStyle/>
          <a:p>
            <a:r>
              <a:rPr lang="en-US" dirty="0"/>
              <a:t>By: </a:t>
            </a:r>
            <a:r>
              <a:rPr lang="en-US" sz="2000" b="1" i="1" dirty="0"/>
              <a:t>Maureen </a:t>
            </a:r>
            <a:r>
              <a:rPr lang="en-US" sz="2000" b="1" i="1" dirty="0" err="1"/>
              <a:t>Anduuru</a:t>
            </a:r>
            <a:br>
              <a:rPr lang="en-US" dirty="0"/>
            </a:br>
            <a:br>
              <a:rPr lang="en-US" dirty="0"/>
            </a:br>
            <a:r>
              <a:rPr lang="en-US" dirty="0">
                <a:hlinkClick r:id="rId3"/>
              </a:rPr>
              <a:t>Maureen.anduuru@student.moringaschool.com</a:t>
            </a:r>
            <a:br>
              <a:rPr lang="en-US" dirty="0"/>
            </a:br>
            <a:br>
              <a:rPr lang="en-US" dirty="0"/>
            </a:br>
            <a:r>
              <a:rPr lang="en-US" dirty="0"/>
              <a:t>https://www.linkedin.com/in/maureen-saitia/</a:t>
            </a:r>
          </a:p>
        </p:txBody>
      </p:sp>
    </p:spTree>
    <p:extLst>
      <p:ext uri="{BB962C8B-B14F-4D97-AF65-F5344CB8AC3E}">
        <p14:creationId xmlns:p14="http://schemas.microsoft.com/office/powerpoint/2010/main" val="86655613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err="1"/>
              <a:t>bACKGROUND</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Microsoft want to know if its viable to enter in to the movies industry and if they invest in it will get back there return on investment and what movies to produce. The main objective of the project is to give unbiased findings and the action to take.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2000" dirty="0"/>
          </a:p>
        </p:txBody>
      </p:sp>
    </p:spTree>
    <p:extLst>
      <p:ext uri="{BB962C8B-B14F-4D97-AF65-F5344CB8AC3E}">
        <p14:creationId xmlns:p14="http://schemas.microsoft.com/office/powerpoint/2010/main" val="26940478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BUSINESS UNDERSTANDING</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fontScale="92500" lnSpcReduction="10000"/>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Microsoft wants to know which movies to produce that will give them high yields, and keep then on top of the list  by providing the most popular movies.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be able to get to meet there expectations we need to find the Return on investment (ROI) for several genres across the years, we would need to gather data on box office revenues and production budgets for movies in each genre, as well as other relevant data such as marketing costs and distribution expenses.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could then calculate the ROI for each movie by subtracting the production budget and other costs from the box office revenue, and dividing the result by the production budget. By aggregating these ROI values for each genre across the years, we could then identify which genres have historically provided the highest ROI and which have underperformed. Knowing these it will enable the management make informed decision on what to invest in.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2000" dirty="0"/>
          </a:p>
        </p:txBody>
      </p:sp>
    </p:spTree>
    <p:extLst>
      <p:ext uri="{BB962C8B-B14F-4D97-AF65-F5344CB8AC3E}">
        <p14:creationId xmlns:p14="http://schemas.microsoft.com/office/powerpoint/2010/main" val="26548596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SUPPORTING DATA</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marL="0" indent="0">
              <a:lnSpc>
                <a:spcPct val="100000"/>
              </a:lnSpc>
              <a:buNone/>
            </a:pPr>
            <a:r>
              <a:rPr lang="en-US" sz="2000" dirty="0"/>
              <a:t>The data was provided by Microsoft and sourced from various websites on the internet. They came in different formats some were CSV files and others were </a:t>
            </a:r>
            <a:r>
              <a:rPr lang="en-US" sz="2000" dirty="0" err="1"/>
              <a:t>Tsv</a:t>
            </a:r>
            <a:r>
              <a:rPr lang="en-US" sz="2000" dirty="0"/>
              <a:t> files. They are as follows </a:t>
            </a:r>
          </a:p>
          <a:p>
            <a:pPr>
              <a:lnSpc>
                <a:spcPct val="100000"/>
              </a:lnSpc>
            </a:pPr>
            <a:endParaRPr lang="en-US" sz="2000" dirty="0"/>
          </a:p>
          <a:p>
            <a:pPr>
              <a:lnSpc>
                <a:spcPct val="100000"/>
              </a:lnSpc>
            </a:pPr>
            <a:r>
              <a:rPr lang="en-US" sz="2000" dirty="0"/>
              <a:t>Box Office Mojo </a:t>
            </a:r>
          </a:p>
          <a:p>
            <a:pPr>
              <a:lnSpc>
                <a:spcPct val="100000"/>
              </a:lnSpc>
            </a:pPr>
            <a:r>
              <a:rPr lang="en-US" sz="2000" dirty="0"/>
              <a:t>IMDB</a:t>
            </a:r>
          </a:p>
          <a:p>
            <a:pPr>
              <a:lnSpc>
                <a:spcPct val="100000"/>
              </a:lnSpc>
            </a:pPr>
            <a:r>
              <a:rPr lang="en-US" sz="2000" dirty="0"/>
              <a:t>Rotten Tomatoes</a:t>
            </a:r>
          </a:p>
          <a:p>
            <a:pPr>
              <a:lnSpc>
                <a:spcPct val="100000"/>
              </a:lnSpc>
            </a:pPr>
            <a:r>
              <a:rPr lang="en-US" sz="2000" dirty="0" err="1"/>
              <a:t>TheMovieDB</a:t>
            </a:r>
            <a:endParaRPr lang="en-US" sz="2000" dirty="0"/>
          </a:p>
        </p:txBody>
      </p:sp>
    </p:spTree>
    <p:extLst>
      <p:ext uri="{BB962C8B-B14F-4D97-AF65-F5344CB8AC3E}">
        <p14:creationId xmlns:p14="http://schemas.microsoft.com/office/powerpoint/2010/main" val="370814551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DATA ANALYSIS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marL="0" indent="0">
              <a:lnSpc>
                <a:spcPct val="100000"/>
              </a:lnSpc>
              <a:buNone/>
            </a:pPr>
            <a:r>
              <a:rPr lang="en-US" sz="2000" dirty="0"/>
              <a:t>Various data sets were used to deduce the most appropriate course of action for Microsoft.</a:t>
            </a:r>
          </a:p>
        </p:txBody>
      </p:sp>
      <p:sp>
        <p:nvSpPr>
          <p:cNvPr id="4" name="TextBox 3">
            <a:extLst>
              <a:ext uri="{FF2B5EF4-FFF2-40B4-BE49-F238E27FC236}">
                <a16:creationId xmlns:a16="http://schemas.microsoft.com/office/drawing/2014/main" id="{5B06182D-736A-8789-D51D-59282B401885}"/>
              </a:ext>
            </a:extLst>
          </p:cNvPr>
          <p:cNvSpPr txBox="1"/>
          <p:nvPr/>
        </p:nvSpPr>
        <p:spPr>
          <a:xfrm>
            <a:off x="4090507" y="44805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550038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pic>
        <p:nvPicPr>
          <p:cNvPr id="4" name="Content Placeholder 3">
            <a:extLst>
              <a:ext uri="{FF2B5EF4-FFF2-40B4-BE49-F238E27FC236}">
                <a16:creationId xmlns:a16="http://schemas.microsoft.com/office/drawing/2014/main" id="{9BF3958F-CDDB-EE8D-6428-9A3D00ED0C9E}"/>
              </a:ext>
            </a:extLst>
          </p:cNvPr>
          <p:cNvPicPr>
            <a:picLocks noGrp="1" noChangeAspect="1"/>
          </p:cNvPicPr>
          <p:nvPr>
            <p:ph idx="1"/>
          </p:nvPr>
        </p:nvPicPr>
        <p:blipFill>
          <a:blip r:embed="rId3"/>
          <a:stretch>
            <a:fillRect/>
          </a:stretch>
        </p:blipFill>
        <p:spPr>
          <a:xfrm>
            <a:off x="4296224" y="751840"/>
            <a:ext cx="7290955" cy="5014754"/>
          </a:xfrm>
          <a:prstGeom prst="rect">
            <a:avLst/>
          </a:prstGeom>
        </p:spPr>
      </p:pic>
      <p:sp>
        <p:nvSpPr>
          <p:cNvPr id="7" name="TextBox 6">
            <a:extLst>
              <a:ext uri="{FF2B5EF4-FFF2-40B4-BE49-F238E27FC236}">
                <a16:creationId xmlns:a16="http://schemas.microsoft.com/office/drawing/2014/main" id="{0DD9B90E-CAE9-4BAA-EAE6-A80EDAFA84FE}"/>
              </a:ext>
            </a:extLst>
          </p:cNvPr>
          <p:cNvSpPr txBox="1"/>
          <p:nvPr/>
        </p:nvSpPr>
        <p:spPr>
          <a:xfrm>
            <a:off x="4490719" y="6035040"/>
            <a:ext cx="709645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means we recommend movies to be no longer than 180 minutes</a:t>
            </a:r>
          </a:p>
        </p:txBody>
      </p:sp>
    </p:spTree>
    <p:extLst>
      <p:ext uri="{BB962C8B-B14F-4D97-AF65-F5344CB8AC3E}">
        <p14:creationId xmlns:p14="http://schemas.microsoft.com/office/powerpoint/2010/main" val="226354019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7" name="TextBox 6">
            <a:extLst>
              <a:ext uri="{FF2B5EF4-FFF2-40B4-BE49-F238E27FC236}">
                <a16:creationId xmlns:a16="http://schemas.microsoft.com/office/drawing/2014/main" id="{0DD9B90E-CAE9-4BAA-EAE6-A80EDAFA84FE}"/>
              </a:ext>
            </a:extLst>
          </p:cNvPr>
          <p:cNvSpPr txBox="1"/>
          <p:nvPr/>
        </p:nvSpPr>
        <p:spPr>
          <a:xfrm>
            <a:off x="4490719" y="6035040"/>
            <a:ext cx="709645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means we recommend investment into movie production so as to get a corresponding increase in worldwide Gross revenue.</a:t>
            </a:r>
          </a:p>
        </p:txBody>
      </p:sp>
      <p:pic>
        <p:nvPicPr>
          <p:cNvPr id="2" name="Picture 1">
            <a:extLst>
              <a:ext uri="{FF2B5EF4-FFF2-40B4-BE49-F238E27FC236}">
                <a16:creationId xmlns:a16="http://schemas.microsoft.com/office/drawing/2014/main" id="{72083F7A-72A5-9594-F138-0F49B06F2E84}"/>
              </a:ext>
            </a:extLst>
          </p:cNvPr>
          <p:cNvPicPr>
            <a:picLocks noChangeAspect="1"/>
          </p:cNvPicPr>
          <p:nvPr/>
        </p:nvPicPr>
        <p:blipFill>
          <a:blip r:embed="rId3"/>
          <a:stretch>
            <a:fillRect/>
          </a:stretch>
        </p:blipFill>
        <p:spPr>
          <a:xfrm>
            <a:off x="3505200" y="453628"/>
            <a:ext cx="8209280" cy="5320746"/>
          </a:xfrm>
          <a:prstGeom prst="rect">
            <a:avLst/>
          </a:prstGeom>
        </p:spPr>
      </p:pic>
    </p:spTree>
    <p:extLst>
      <p:ext uri="{BB962C8B-B14F-4D97-AF65-F5344CB8AC3E}">
        <p14:creationId xmlns:p14="http://schemas.microsoft.com/office/powerpoint/2010/main" val="381786909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7" name="TextBox 6">
            <a:extLst>
              <a:ext uri="{FF2B5EF4-FFF2-40B4-BE49-F238E27FC236}">
                <a16:creationId xmlns:a16="http://schemas.microsoft.com/office/drawing/2014/main" id="{0DD9B90E-CAE9-4BAA-EAE6-A80EDAFA84FE}"/>
              </a:ext>
            </a:extLst>
          </p:cNvPr>
          <p:cNvSpPr txBox="1"/>
          <p:nvPr/>
        </p:nvSpPr>
        <p:spPr>
          <a:xfrm>
            <a:off x="4490719" y="6035040"/>
            <a:ext cx="709645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return on investment across the years is not dependent on the specific genre.</a:t>
            </a:r>
          </a:p>
        </p:txBody>
      </p:sp>
      <p:pic>
        <p:nvPicPr>
          <p:cNvPr id="3" name="Picture 2">
            <a:extLst>
              <a:ext uri="{FF2B5EF4-FFF2-40B4-BE49-F238E27FC236}">
                <a16:creationId xmlns:a16="http://schemas.microsoft.com/office/drawing/2014/main" id="{8BAFA5D5-C218-A6D6-E89E-6B8EAD8753EC}"/>
              </a:ext>
            </a:extLst>
          </p:cNvPr>
          <p:cNvPicPr>
            <a:picLocks noChangeAspect="1"/>
          </p:cNvPicPr>
          <p:nvPr/>
        </p:nvPicPr>
        <p:blipFill>
          <a:blip r:embed="rId3"/>
          <a:stretch>
            <a:fillRect/>
          </a:stretch>
        </p:blipFill>
        <p:spPr>
          <a:xfrm>
            <a:off x="3720464" y="1241424"/>
            <a:ext cx="8220279" cy="4143375"/>
          </a:xfrm>
          <a:prstGeom prst="rect">
            <a:avLst/>
          </a:prstGeom>
        </p:spPr>
      </p:pic>
      <p:sp>
        <p:nvSpPr>
          <p:cNvPr id="5" name="TextBox 4">
            <a:extLst>
              <a:ext uri="{FF2B5EF4-FFF2-40B4-BE49-F238E27FC236}">
                <a16:creationId xmlns:a16="http://schemas.microsoft.com/office/drawing/2014/main" id="{C3E9202E-6254-B528-C395-C7CA88810FB1}"/>
              </a:ext>
            </a:extLst>
          </p:cNvPr>
          <p:cNvSpPr txBox="1"/>
          <p:nvPr/>
        </p:nvSpPr>
        <p:spPr>
          <a:xfrm>
            <a:off x="4409440" y="518160"/>
            <a:ext cx="6949440" cy="369332"/>
          </a:xfrm>
          <a:prstGeom prst="rect">
            <a:avLst/>
          </a:prstGeom>
          <a:noFill/>
        </p:spPr>
        <p:txBody>
          <a:bodyPr wrap="square" rtlCol="0">
            <a:spAutoFit/>
          </a:bodyPr>
          <a:lstStyle/>
          <a:p>
            <a:r>
              <a:rPr lang="en-US" dirty="0"/>
              <a:t>Graph showing Return On Investment  against The year</a:t>
            </a:r>
          </a:p>
        </p:txBody>
      </p:sp>
    </p:spTree>
    <p:extLst>
      <p:ext uri="{BB962C8B-B14F-4D97-AF65-F5344CB8AC3E}">
        <p14:creationId xmlns:p14="http://schemas.microsoft.com/office/powerpoint/2010/main" val="139002017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5" name="TextBox 4">
            <a:extLst>
              <a:ext uri="{FF2B5EF4-FFF2-40B4-BE49-F238E27FC236}">
                <a16:creationId xmlns:a16="http://schemas.microsoft.com/office/drawing/2014/main" id="{C3E9202E-6254-B528-C395-C7CA88810FB1}"/>
              </a:ext>
            </a:extLst>
          </p:cNvPr>
          <p:cNvSpPr txBox="1"/>
          <p:nvPr/>
        </p:nvSpPr>
        <p:spPr>
          <a:xfrm>
            <a:off x="5434204" y="668892"/>
            <a:ext cx="6949440" cy="369332"/>
          </a:xfrm>
          <a:prstGeom prst="rect">
            <a:avLst/>
          </a:prstGeom>
          <a:noFill/>
        </p:spPr>
        <p:txBody>
          <a:bodyPr wrap="square" rtlCol="0">
            <a:spAutoFit/>
          </a:bodyPr>
          <a:lstStyle/>
          <a:p>
            <a:r>
              <a:rPr lang="en-US" b="1" dirty="0"/>
              <a:t>Recommendations</a:t>
            </a:r>
          </a:p>
        </p:txBody>
      </p:sp>
      <p:sp>
        <p:nvSpPr>
          <p:cNvPr id="4" name="TextBox 3">
            <a:extLst>
              <a:ext uri="{FF2B5EF4-FFF2-40B4-BE49-F238E27FC236}">
                <a16:creationId xmlns:a16="http://schemas.microsoft.com/office/drawing/2014/main" id="{C0F78548-3112-B1D2-8122-4EF37A9AEAA8}"/>
              </a:ext>
            </a:extLst>
          </p:cNvPr>
          <p:cNvSpPr txBox="1"/>
          <p:nvPr/>
        </p:nvSpPr>
        <p:spPr>
          <a:xfrm>
            <a:off x="3789680" y="1463276"/>
            <a:ext cx="7480464" cy="2862322"/>
          </a:xfrm>
          <a:prstGeom prst="rect">
            <a:avLst/>
          </a:prstGeom>
          <a:noFill/>
        </p:spPr>
        <p:txBody>
          <a:bodyPr wrap="square">
            <a:spAutoFit/>
          </a:bodyPr>
          <a:lstStyle/>
          <a:p>
            <a:pPr marL="285750" indent="-285750">
              <a:buFont typeface="Arial" panose="020B0604020202020204" pitchFamily="34" charset="0"/>
              <a:buChar char="•"/>
            </a:pPr>
            <a:r>
              <a:rPr lang="en-US" dirty="0"/>
              <a:t>According to my findings its very viable for Microsoft to enter into the movie industry and they should invest more on marketing so as to become more popular which leads to increased  sales hence more return on investment. </a:t>
            </a:r>
            <a:br>
              <a:rPr lang="en-US" dirty="0"/>
            </a:br>
            <a:endParaRPr lang="en-US" dirty="0"/>
          </a:p>
          <a:p>
            <a:pPr marL="285750" indent="-285750">
              <a:buFont typeface="Arial" panose="020B0604020202020204" pitchFamily="34" charset="0"/>
              <a:buChar char="•"/>
            </a:pPr>
            <a:r>
              <a:rPr lang="en-US" dirty="0"/>
              <a:t>This recommendation is based on the high worldwide gross sales of movies in these genres as evidenced by our analysis.</a:t>
            </a:r>
            <a:br>
              <a:rPr lang="en-US" dirty="0"/>
            </a:br>
            <a:endParaRPr lang="en-US" dirty="0"/>
          </a:p>
          <a:p>
            <a:pPr marL="285750" indent="-285750">
              <a:buFont typeface="Arial" panose="020B0604020202020204" pitchFamily="34" charset="0"/>
              <a:buChar char="•"/>
            </a:pPr>
            <a:r>
              <a:rPr lang="en-US" dirty="0"/>
              <a:t>Overall, this dataset provides valuable information for anyone interested in the movie industry or data analysis.</a:t>
            </a:r>
          </a:p>
        </p:txBody>
      </p:sp>
    </p:spTree>
    <p:extLst>
      <p:ext uri="{BB962C8B-B14F-4D97-AF65-F5344CB8AC3E}">
        <p14:creationId xmlns:p14="http://schemas.microsoft.com/office/powerpoint/2010/main" val="216540820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49</TotalTime>
  <Words>462</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Times New Roman</vt:lpstr>
      <vt:lpstr>Vapor Trail</vt:lpstr>
      <vt:lpstr>Phase 1 Project  A Microsoft  Movie analysis </vt:lpstr>
      <vt:lpstr>bACKGROUND</vt:lpstr>
      <vt:lpstr>BUSINESS UNDERSTANDING</vt:lpstr>
      <vt:lpstr>SUPPORTING DATA</vt:lpstr>
      <vt:lpstr>DATA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Project  A Microsoft  Movie analysis</dc:title>
  <dc:creator>Hp</dc:creator>
  <cp:lastModifiedBy>Hp</cp:lastModifiedBy>
  <cp:revision>3</cp:revision>
  <dcterms:created xsi:type="dcterms:W3CDTF">2023-03-13T01:28:29Z</dcterms:created>
  <dcterms:modified xsi:type="dcterms:W3CDTF">2023-03-13T02:19:04Z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