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RDmm/JRcCq3TOXoQzeG7NzM0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556a96e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a9556a96e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556a96e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9556a96e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9556a96e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9556a96e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556a96e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a9556a96e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64086575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64086575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b64086575e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718457" y="1122363"/>
            <a:ext cx="672737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136473" y="3602038"/>
            <a:ext cx="596972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 rot="5400000">
            <a:off x="3726770" y="-1450067"/>
            <a:ext cx="473846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8200" y="1438503"/>
            <a:ext cx="10515600" cy="473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3892731" y="0"/>
            <a:ext cx="8203475" cy="6858000"/>
          </a:xfrm>
          <a:prstGeom prst="rect">
            <a:avLst/>
          </a:prstGeom>
          <a:solidFill>
            <a:srgbClr val="F0F6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6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-23949" y="0"/>
            <a:ext cx="5366664" cy="6858000"/>
          </a:xfrm>
          <a:prstGeom prst="rect">
            <a:avLst/>
          </a:prstGeom>
          <a:solidFill>
            <a:srgbClr val="F0F6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ployee attrition has a “quick fix” – The Context Of Things" id="11" name="Google Shape;11;p33"/>
          <p:cNvPicPr preferRelativeResize="0"/>
          <p:nvPr/>
        </p:nvPicPr>
        <p:blipFill rotWithShape="1">
          <a:blip r:embed="rId1">
            <a:alphaModFix amt="22000"/>
          </a:blip>
          <a:srcRect b="0" l="0" r="0" t="0"/>
          <a:stretch/>
        </p:blipFill>
        <p:spPr>
          <a:xfrm>
            <a:off x="5342714" y="0"/>
            <a:ext cx="68492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3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mpact"/>
              <a:buNone/>
              <a:defRPr i="0" sz="4400" u="none" cap="none" strike="noStrike"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838200" y="1438503"/>
            <a:ext cx="10515600" cy="473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718450" y="489150"/>
            <a:ext cx="56526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haroni"/>
              <a:buNone/>
            </a:pPr>
            <a:r>
              <a:rPr lang="en-US"/>
              <a:t>Attrition ...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haroni"/>
              <a:buNone/>
            </a:pPr>
            <a:r>
              <a:rPr lang="en-US"/>
              <a:t>Why and When!?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136475" y="3602050"/>
            <a:ext cx="4341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Marty Fromuth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GW Bootcamp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Jun 2020– Jan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haroni"/>
              <a:buNone/>
            </a:pPr>
            <a:r>
              <a:rPr lang="en-US" sz="4000"/>
              <a:t>The How: How are we storing the data?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7239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pgAdmin 4.24 with Postgres 12.4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 tables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IBMEmployeeAttrition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Rating and/or Satisfaction score explanation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New tables created from ETL </a:t>
            </a:r>
            <a:br>
              <a:rPr lang="en-US" sz="2400"/>
            </a:br>
            <a:r>
              <a:rPr lang="en-US" sz="2400"/>
              <a:t>process in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Added ‘JobCategory’ field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Incorporated text fields from satisfaction/rating tables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Created 3x sub-tables for each JobCategory type</a:t>
            </a:r>
            <a:endParaRPr/>
          </a:p>
        </p:txBody>
      </p:sp>
      <p:sp>
        <p:nvSpPr>
          <p:cNvPr id="153" name="Google Shape;153;p10"/>
          <p:cNvSpPr txBox="1"/>
          <p:nvPr>
            <p:ph idx="2" type="body"/>
          </p:nvPr>
        </p:nvSpPr>
        <p:spPr>
          <a:xfrm>
            <a:off x="6502399" y="1825625"/>
            <a:ext cx="52704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Python w/ Jupyter Notebook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SQLAlchemy to upload original table from Postgres; used for ETL process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Export new attrition dataframe to Postgres via SQLalchemy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Maintained encoded dataframes for data exploration, model build &amp; training, and inference assessments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54" name="Google Shape;154;p10"/>
          <p:cNvCxnSpPr/>
          <p:nvPr/>
        </p:nvCxnSpPr>
        <p:spPr>
          <a:xfrm>
            <a:off x="6108700" y="1676400"/>
            <a:ext cx="0" cy="487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haroni"/>
              <a:buNone/>
            </a:pPr>
            <a:r>
              <a:rPr lang="en-US" sz="3900"/>
              <a:t>The How: How are we conducting data exploration?</a:t>
            </a:r>
            <a:endParaRPr sz="5300"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838200" y="1841499"/>
            <a:ext cx="10515600" cy="4335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imbalance in the target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correlation between features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distribution of the features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distribution of features to one another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4000"/>
              <a:t>The How: How are we analyzing the data?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838200" y="1650875"/>
            <a:ext cx="9949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Want to predict if someone will attrit or not = classifier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Highly imbalanced target dataset = sampling technique need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Highly variable feature results = needs normalization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 data is not evenly distributed = potential weak learners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Large number of variables/features = Random Forest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Rank the importance of features/variables =  Random Forest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IDEAL ALGORITHM:  Balanced Random Forest Ensemble</a:t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TARGET: Attrition (‘Yes’, ‘No’)</a:t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9556a96e0_0_16"/>
          <p:cNvSpPr txBox="1"/>
          <p:nvPr>
            <p:ph type="title"/>
          </p:nvPr>
        </p:nvSpPr>
        <p:spPr>
          <a:xfrm>
            <a:off x="838200" y="293915"/>
            <a:ext cx="10515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4000"/>
              <a:t>The How: How are we analyzing the data?</a:t>
            </a:r>
            <a:endParaRPr/>
          </a:p>
        </p:txBody>
      </p:sp>
      <p:sp>
        <p:nvSpPr>
          <p:cNvPr id="172" name="Google Shape;172;ga9556a96e0_0_16"/>
          <p:cNvSpPr txBox="1"/>
          <p:nvPr>
            <p:ph idx="1" type="body"/>
          </p:nvPr>
        </p:nvSpPr>
        <p:spPr>
          <a:xfrm>
            <a:off x="838200" y="1650875"/>
            <a:ext cx="9949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Strengths of Balanced Random Forest Classifier</a:t>
            </a:r>
            <a:endParaRPr sz="26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Based on bagging ensemble technique for machine learning; helps improve accuracy and robustness of ‘weak learners’</a:t>
            </a:r>
            <a:endParaRPr sz="22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Good for categorical as well as well as continuous variables</a:t>
            </a:r>
            <a:endParaRPr sz="22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Does not require feature scaling; robust to outliers</a:t>
            </a:r>
            <a:endParaRPr sz="22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Incorporates techniques to balance an unbalanced target feature</a:t>
            </a:r>
            <a:endParaRPr sz="22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Robust against overfitting; weak learners trained on different data</a:t>
            </a:r>
            <a:endParaRPr sz="22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Good to rank importance of features in prediction of outcome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/>
          </a:p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Weaknesses of Balanced Random Forest Classifier</a:t>
            </a:r>
            <a:endParaRPr sz="26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Complexity makes it challenging for explainability</a:t>
            </a:r>
            <a:endParaRPr sz="2200"/>
          </a:p>
          <a:p>
            <a:pPr indent="-215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Generally requires longer training time</a:t>
            </a:r>
            <a:endParaRPr sz="22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9556a96e0_0_21"/>
          <p:cNvSpPr txBox="1"/>
          <p:nvPr>
            <p:ph type="title"/>
          </p:nvPr>
        </p:nvSpPr>
        <p:spPr>
          <a:xfrm>
            <a:off x="838200" y="293915"/>
            <a:ext cx="10515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4000"/>
              <a:t>The How: How are we analyzing the data?</a:t>
            </a:r>
            <a:endParaRPr/>
          </a:p>
        </p:txBody>
      </p:sp>
      <p:sp>
        <p:nvSpPr>
          <p:cNvPr id="178" name="Google Shape;178;ga9556a96e0_0_21"/>
          <p:cNvSpPr txBox="1"/>
          <p:nvPr>
            <p:ph idx="1" type="body"/>
          </p:nvPr>
        </p:nvSpPr>
        <p:spPr>
          <a:xfrm>
            <a:off x="838200" y="1650875"/>
            <a:ext cx="9949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Train/Test Split: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70 train // 30 test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Sklearn.model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haroni"/>
              <a:buNone/>
            </a:pPr>
            <a:r>
              <a:rPr lang="en-US" sz="3600"/>
              <a:t>The How: How are we displaying our work?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38200" y="1935125"/>
            <a:ext cx="10515600" cy="424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tool: JavaScript + HTML + CSS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haroni"/>
              <a:buNone/>
            </a:pPr>
            <a:r>
              <a:rPr lang="en-US" sz="3600"/>
              <a:t>The How: How are we displaying our work?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478475" y="5634750"/>
            <a:ext cx="11111100" cy="1025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Drop-down &amp; update with different dataframes (combo, tech, non-tech, leadership)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78465" y="1144588"/>
            <a:ext cx="11111023" cy="928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Bye, Bye, Bye!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Attrition: Why and When?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478465" y="2151322"/>
            <a:ext cx="11111023" cy="343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Bar:  </a:t>
            </a:r>
            <a:r>
              <a:rPr b="1" i="1"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// Data Analysis // Machine Learning Model Assessments // Feature Analysis // Conclusions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478475" y="2591775"/>
            <a:ext cx="11111100" cy="83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project: The Why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478475" y="3502601"/>
            <a:ext cx="11111100" cy="83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project: The How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478475" y="4413427"/>
            <a:ext cx="11111100" cy="1141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project: The Overall Results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haroni"/>
              <a:buNone/>
            </a:pPr>
            <a:r>
              <a:rPr lang="en-US" sz="3600"/>
              <a:t>The How: How are we displaying our work?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478465" y="1144588"/>
            <a:ext cx="11111023" cy="928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Bye, Bye, Bye!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Attrition: Why and When?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78444" y="4993313"/>
            <a:ext cx="11111100" cy="850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Distribution Display: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isualization w/ drop-downs for each feature AND buttons different analysis based on JobCategory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489394" y="5929850"/>
            <a:ext cx="11089200" cy="776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Feature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Display: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isualization w/ Comparison of Features 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500300" y="2573075"/>
            <a:ext cx="11111100" cy="682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Assessments of Data Analysis: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78465" y="2151322"/>
            <a:ext cx="11111023" cy="343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Bar:  Overview // </a:t>
            </a:r>
            <a:r>
              <a:rPr b="1" i="1"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r>
              <a:rPr b="1"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Machine Learning Model Assessments // Feature Analysis // Conclusions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478444" y="4130875"/>
            <a:ext cx="11111100" cy="776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Display: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of Feature correlation to one another; highlight positive, negatives, and ‘surprises’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78444" y="3362638"/>
            <a:ext cx="11111100" cy="682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Imbalance Display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and discussion of imbalance in target in dataframes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haroni"/>
              <a:buNone/>
            </a:pPr>
            <a:r>
              <a:rPr lang="en-US" sz="3600"/>
              <a:t>The How: How are we displaying our work?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478465" y="1144588"/>
            <a:ext cx="11111023" cy="928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Bye, Bye, Bye!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Attrition: Why and When?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478350" y="4861500"/>
            <a:ext cx="11111100" cy="1608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 Display: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Confusion Matrix, Accuracy, &amp; Imbalance Report w/ buttons for the model used AND the sub-category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78425" y="2573075"/>
            <a:ext cx="11111100" cy="928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Assessments of the ML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78465" y="2151322"/>
            <a:ext cx="11111023" cy="343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Bar:  Overview // Data Analysis // </a:t>
            </a:r>
            <a:r>
              <a:rPr b="1" i="1"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Model Assessments</a:t>
            </a:r>
            <a:r>
              <a:rPr b="1"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Feature Analysis // Conclusions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40450" y="3717288"/>
            <a:ext cx="11111100" cy="928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Assessment Approach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haroni"/>
              <a:buNone/>
            </a:pPr>
            <a:r>
              <a:rPr lang="en-US" sz="3600"/>
              <a:t>The How: How are we displaying our work?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478465" y="1144588"/>
            <a:ext cx="11111023" cy="928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Bye, Bye, Bye!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Attrition: Why and When?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78425" y="4671150"/>
            <a:ext cx="11111100" cy="1708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 Display: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of each of the features importance from the classifier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78475" y="2585475"/>
            <a:ext cx="11111100" cy="1784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Assessments of the Feature Analysis &amp; Comparison: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478465" y="2151322"/>
            <a:ext cx="11111023" cy="343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Bar:  Overview // Data Analysis // Machine Learning Model Assessments // </a:t>
            </a:r>
            <a:r>
              <a:rPr b="1" i="1"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Analysis</a:t>
            </a:r>
            <a:r>
              <a:rPr b="1"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Conclusions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772900" y="293925"/>
            <a:ext cx="10581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72888" y="1587500"/>
            <a:ext cx="4992912" cy="4721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What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topic?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trying to learn?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data?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Why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did we choose this topic?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did we choose this data?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How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How are we conducting data exploration? 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How are we analyzing the data?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How are we storing the data?</a:t>
            </a:r>
            <a:endParaRPr/>
          </a:p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How are we displaying our work?</a:t>
            </a:r>
            <a:endParaRPr/>
          </a:p>
          <a:p>
            <a:pPr indent="0" lvl="1" marL="4572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Results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haroni"/>
              <a:buNone/>
            </a:pPr>
            <a:r>
              <a:rPr lang="en-US" sz="3600"/>
              <a:t>The How: How are we displaying our work?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478465" y="1144588"/>
            <a:ext cx="11111023" cy="928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Bye, Bye, Bye!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Attrition: Why and When?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78441" y="2573075"/>
            <a:ext cx="11111100" cy="20202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Conclusions on Our Questions: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78465" y="2151322"/>
            <a:ext cx="11111023" cy="343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Bar:  Overview // Data Analysis // Machine Learning Model Assessments // Feature Analysis // </a:t>
            </a:r>
            <a:r>
              <a:rPr b="1" i="1"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200"/>
              <a:t>The Results: Data Exploration - Overall Findings</a:t>
            </a:r>
            <a:endParaRPr sz="4200"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838199" y="1438503"/>
            <a:ext cx="10515599" cy="473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Highly imbalanced dataset, especially within leadership dataframe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Target features imbalanced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distribution is highly variable; leadership often older &amp; paid more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correlation is relatively even; most correlations expected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Positive: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Age → TotalWorkingYears / MonthlyIncome / JobLevel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MonthlyIncome → YearsAtCompany / TotalWorkingyears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PerformanceRating → PercentSalaryHike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JobLevel → YearsAtCompany / TotalWorkingYears / MonthlyIncome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Nevative: JobCategory → JobLevel / MonthlyIncome / TotalWorkingYears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Unexpected: MaritialStatus / StockOptionLevel (negative)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/>
          <p:nvPr/>
        </p:nvSpPr>
        <p:spPr>
          <a:xfrm>
            <a:off x="-25400" y="-697"/>
            <a:ext cx="5715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>
            <p:ph type="title"/>
          </p:nvPr>
        </p:nvSpPr>
        <p:spPr>
          <a:xfrm>
            <a:off x="6083300" y="293925"/>
            <a:ext cx="60354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100"/>
              <a:t>The Results: Data</a:t>
            </a:r>
            <a:endParaRPr sz="4100"/>
          </a:p>
        </p:txBody>
      </p:sp>
      <p:sp>
        <p:nvSpPr>
          <p:cNvPr id="247" name="Google Shape;247;p12"/>
          <p:cNvSpPr txBox="1"/>
          <p:nvPr>
            <p:ph idx="1" type="body"/>
          </p:nvPr>
        </p:nvSpPr>
        <p:spPr>
          <a:xfrm>
            <a:off x="6083300" y="2463800"/>
            <a:ext cx="5181600" cy="371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Target data for combined and three sub-categories are all imbalanced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Leadership most imbalanced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Non-tech least imbalanced</a:t>
            </a:r>
            <a:endParaRPr/>
          </a:p>
          <a:p>
            <a:pPr indent="-101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Will require sampling technique to correct for imbalance in target data</a:t>
            </a:r>
            <a:endParaRPr/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1650530"/>
            <a:ext cx="4127500" cy="421594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339449" y="505802"/>
            <a:ext cx="49378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imbalance in the target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/>
          <p:nvPr/>
        </p:nvSpPr>
        <p:spPr>
          <a:xfrm>
            <a:off x="5715001" y="0"/>
            <a:ext cx="6477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5285" r="0" t="0"/>
          <a:stretch/>
        </p:blipFill>
        <p:spPr>
          <a:xfrm>
            <a:off x="5905500" y="1028700"/>
            <a:ext cx="6176486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 txBox="1"/>
          <p:nvPr>
            <p:ph type="title"/>
          </p:nvPr>
        </p:nvSpPr>
        <p:spPr>
          <a:xfrm>
            <a:off x="419100" y="293925"/>
            <a:ext cx="56769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3600"/>
              <a:t>The Results: Data</a:t>
            </a:r>
            <a:endParaRPr sz="3600"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419101" y="1825625"/>
            <a:ext cx="5149208" cy="473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Multiple positive correlations: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Age: MonthlyIncome / JobLevel / TotalWorkingYears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JobLevel: YearsAtCompany / TotalWorkingYears / MonthlyIncome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MonthlyIncome: YearsAtCompany / TotalWorkingYears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PercentSalaryHike: PerformanceRating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TotalWorkingYears: YearsAtCompany</a:t>
            </a:r>
            <a:endParaRPr sz="1200"/>
          </a:p>
          <a:p>
            <a:pPr indent="-1524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Multiple negative correlations: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JobLevel: JobCategory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00"/>
              <a:buChar char="•"/>
            </a:pPr>
            <a:r>
              <a:rPr i="1" lang="en-US" sz="1200" u="sng">
                <a:solidFill>
                  <a:srgbClr val="FF0000"/>
                </a:solidFill>
              </a:rPr>
              <a:t>MaritialStatus: StockOptionLevel</a:t>
            </a:r>
            <a:endParaRPr i="1" sz="1200" u="sng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MonthlyIncome: JobCategory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TotalWorkingYears: JobCategory</a:t>
            </a:r>
            <a:endParaRPr sz="1200"/>
          </a:p>
          <a:p>
            <a:pPr indent="-1524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Features representing similar/same information: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HourlyRate / DailyRate / MonthlyRate / MonthlyIncome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Age / TotalWorkingYears</a:t>
            </a:r>
            <a:endParaRPr sz="1200"/>
          </a:p>
          <a:p>
            <a:pPr indent="-1524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258" name="Google Shape;258;p13"/>
          <p:cNvSpPr/>
          <p:nvPr/>
        </p:nvSpPr>
        <p:spPr>
          <a:xfrm>
            <a:off x="8115300" y="30988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6616700" y="25019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6629400" y="42926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8115300" y="42926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8714112" y="42926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9908541" y="47244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716652" y="5332911"/>
            <a:ext cx="274320" cy="27432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8115300" y="5339442"/>
            <a:ext cx="274320" cy="27432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8567420" y="4132896"/>
            <a:ext cx="274320" cy="27432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9913620" y="5339396"/>
            <a:ext cx="274320" cy="27432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10302870" y="4658360"/>
            <a:ext cx="1050930" cy="828356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9336810" y="3845876"/>
            <a:ext cx="249382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6629400" y="30988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8714741" y="47498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8117841" y="4737100"/>
            <a:ext cx="274320" cy="27432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/>
          <p:nvPr/>
        </p:nvSpPr>
        <p:spPr>
          <a:xfrm>
            <a:off x="-17066" y="0"/>
            <a:ext cx="5715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 txBox="1"/>
          <p:nvPr>
            <p:ph type="title"/>
          </p:nvPr>
        </p:nvSpPr>
        <p:spPr>
          <a:xfrm>
            <a:off x="6083300" y="293925"/>
            <a:ext cx="60231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100"/>
              <a:t>The Results: Data</a:t>
            </a:r>
            <a:endParaRPr sz="4100"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6083299" y="1968500"/>
            <a:ext cx="5714999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Four features provide the same info; built new dataframe to assess similarity between data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Assessed distribution to determine which feature would remain, included in model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MonthlyIncome – least normally distributed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HourlyRate, DailyRate – normally distributed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MonthlyRate – most normally distributed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Dropping HourlyRate, DailyRate; MonthlyRate &amp; MonthlyIncome used in model development</a:t>
            </a:r>
            <a:endParaRPr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10085" t="0"/>
          <a:stretch/>
        </p:blipFill>
        <p:spPr>
          <a:xfrm>
            <a:off x="171450" y="374106"/>
            <a:ext cx="2660650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4">
            <a:alphaModFix/>
          </a:blip>
          <a:srcRect b="0" l="0" r="4772" t="0"/>
          <a:stretch/>
        </p:blipFill>
        <p:spPr>
          <a:xfrm>
            <a:off x="2893218" y="1714500"/>
            <a:ext cx="2660650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50" y="3136900"/>
            <a:ext cx="2660650" cy="185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4"/>
          <p:cNvPicPr preferRelativeResize="0"/>
          <p:nvPr/>
        </p:nvPicPr>
        <p:blipFill rotWithShape="1">
          <a:blip r:embed="rId6">
            <a:alphaModFix/>
          </a:blip>
          <a:srcRect b="0" l="0" r="8113" t="0"/>
          <a:stretch/>
        </p:blipFill>
        <p:spPr>
          <a:xfrm>
            <a:off x="2880518" y="4737100"/>
            <a:ext cx="26606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/>
        </p:nvSpPr>
        <p:spPr>
          <a:xfrm>
            <a:off x="6477000" y="0"/>
            <a:ext cx="5715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>
            <p:ph type="title"/>
          </p:nvPr>
        </p:nvSpPr>
        <p:spPr>
          <a:xfrm>
            <a:off x="522450" y="293925"/>
            <a:ext cx="57999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000"/>
              <a:t>The Results: Data</a:t>
            </a:r>
            <a:endParaRPr sz="4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22453" y="2488018"/>
            <a:ext cx="5715000" cy="3688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Age and TotalWorkingYears appear to highlight similar info, but not the same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Used describe and distribution analysis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Both skewed left, but still independent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Maintain both features for the model development and inference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551" y="2689109"/>
            <a:ext cx="3941898" cy="382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2209" y="256688"/>
            <a:ext cx="3004583" cy="217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9556a96e0_0_41"/>
          <p:cNvSpPr/>
          <p:nvPr/>
        </p:nvSpPr>
        <p:spPr>
          <a:xfrm>
            <a:off x="-17066" y="0"/>
            <a:ext cx="5715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a9556a96e0_0_41"/>
          <p:cNvSpPr txBox="1"/>
          <p:nvPr>
            <p:ph type="title"/>
          </p:nvPr>
        </p:nvSpPr>
        <p:spPr>
          <a:xfrm>
            <a:off x="6083300" y="293925"/>
            <a:ext cx="60231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100"/>
              <a:t>The Results: Data</a:t>
            </a:r>
            <a:endParaRPr sz="4100"/>
          </a:p>
        </p:txBody>
      </p:sp>
      <p:sp>
        <p:nvSpPr>
          <p:cNvPr id="299" name="Google Shape;299;ga9556a96e0_0_41"/>
          <p:cNvSpPr txBox="1"/>
          <p:nvPr>
            <p:ph idx="1" type="body"/>
          </p:nvPr>
        </p:nvSpPr>
        <p:spPr>
          <a:xfrm>
            <a:off x="6083300" y="2629175"/>
            <a:ext cx="57150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Single employees tend to have lower stock levels</a:t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Married employees appear to have higher levels</a:t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Divorced employees fall between the two above</a:t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Younger employees are often single vs. married employees; some employees who are divorced get remarried later in life</a:t>
            </a:r>
            <a:r>
              <a:rPr lang="en-US" sz="2000"/>
              <a:t> </a:t>
            </a:r>
            <a:endParaRPr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00" name="Google Shape;300;ga9556a96e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0" y="1853575"/>
            <a:ext cx="5390625" cy="3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9556a96e0_0_11"/>
          <p:cNvSpPr txBox="1"/>
          <p:nvPr>
            <p:ph type="title"/>
          </p:nvPr>
        </p:nvSpPr>
        <p:spPr>
          <a:xfrm>
            <a:off x="838200" y="293915"/>
            <a:ext cx="10515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/>
              <a:t>The Results: Analysis - Overall Findings </a:t>
            </a:r>
            <a:endParaRPr/>
          </a:p>
        </p:txBody>
      </p:sp>
      <p:sp>
        <p:nvSpPr>
          <p:cNvPr id="306" name="Google Shape;306;ga9556a96e0_0_11"/>
          <p:cNvSpPr txBox="1"/>
          <p:nvPr>
            <p:ph idx="1" type="body"/>
          </p:nvPr>
        </p:nvSpPr>
        <p:spPr>
          <a:xfrm>
            <a:off x="838200" y="1438500"/>
            <a:ext cx="94461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Ideal model use is to predict employees who do NOT attrit (‘no’)</a:t>
            </a:r>
            <a:endParaRPr sz="2200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Model prediction of employees who attrition (‘yes’) is not robust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F1 scores for categories and overall employees no higher than .51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Largest deficiency in ‘yes’ for attrition is precisions; no higher than .39</a:t>
            </a:r>
            <a:endParaRPr sz="18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Leadership imbalance too large; not able to accurately predict</a:t>
            </a:r>
            <a:endParaRPr sz="2200"/>
          </a:p>
          <a:p>
            <a:pPr indent="-190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Poor ability to predict employees who attrit/leave the company</a:t>
            </a:r>
            <a:endParaRPr sz="1800"/>
          </a:p>
          <a:p>
            <a:pPr indent="-190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F1 scores no higher than .06 for ‘yes’ to attrition target feature</a:t>
            </a:r>
            <a:endParaRPr sz="1800"/>
          </a:p>
          <a:p>
            <a:pPr indent="-190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Model appears to be overfitting for predicting ‘no’ for attrition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Feature importance in attrition does vary based on job category</a:t>
            </a:r>
            <a:endParaRPr sz="2200"/>
          </a:p>
          <a:p>
            <a:pPr indent="-190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Tech more sensitive to age, TotalWorkingYears,YearsInCurrentRole; less to YearsWithCurrManager, JobRole</a:t>
            </a:r>
            <a:endParaRPr sz="1800"/>
          </a:p>
          <a:p>
            <a:pPr indent="-190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Non-tech more sensitive to StockOptionLevel, NumberofCompaniesWorked, DistanceFromHome; less to YearsWithCurrManager</a:t>
            </a:r>
            <a:endParaRPr sz="1800"/>
          </a:p>
          <a:p>
            <a:pPr indent="-190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Leadership more sensitive to YearsSinceLastPromotion, Education, JobLevel, RelationshipSatisfaction, PerformanceRating; less to Age, MonthlyIncome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3500"/>
              <a:t>The Results: Analysis - Combo</a:t>
            </a:r>
            <a:endParaRPr sz="3500"/>
          </a:p>
        </p:txBody>
      </p:sp>
      <p:sp>
        <p:nvSpPr>
          <p:cNvPr id="314" name="Google Shape;314;p24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</a:t>
            </a:r>
            <a:r>
              <a:rPr lang="en-US" sz="2300"/>
              <a:t>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Worse than a coin toss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</a:t>
            </a:r>
            <a:r>
              <a:rPr lang="en-US" sz="2300"/>
              <a:t>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Fairly accurate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Potentially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Not likely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no better than a coin toss at predicting employees who left, but far better at predicting those who stayed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957" y="1435394"/>
            <a:ext cx="5801756" cy="43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3500"/>
              <a:t>The Results: Analysis - Tech</a:t>
            </a:r>
            <a:endParaRPr sz="3500"/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672" y="1267398"/>
            <a:ext cx="5796656" cy="432320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Worse than a coin toss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Fairly accurate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</a:t>
            </a:r>
            <a:r>
              <a:rPr lang="en-US" sz="1900"/>
              <a:t>Potentially</a:t>
            </a:r>
            <a:r>
              <a:rPr lang="en-US" sz="1900"/>
              <a:t>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Not likely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worse than a coin toss at predicting employees who left, but far better at predicting those who stayed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/>
              <a:t>The What: What is the topic?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1" y="1689099"/>
            <a:ext cx="10718799" cy="448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Primary Topic: Attrition, aka people leaving a company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Companies want to know when and why employees decide to leave a company, or ’attrit’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Employers maintain information on job performance and compensation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Companies also put out anonymous surveys on satisfaction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company’s attrition ‘cycle’ can manifest in waves, a consistent trickle, or unpredictable cliffs</a:t>
            </a:r>
            <a:endParaRPr sz="18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Secondary Topic: Attrition in different types or categories of jobs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Most companies have smaller ‘communities’ based on job type or category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STEM, soft-skills and/or HR, and leadership positions may have different priorities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Like overall employees, attrition can manifest in different ways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3200"/>
              <a:t>The Results: Analysis - Non-Tech</a:t>
            </a:r>
            <a:endParaRPr sz="3200"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912" y="1345240"/>
            <a:ext cx="5868297" cy="436444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Worse than a coin toss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Fairly accurate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</a:t>
            </a:r>
            <a:r>
              <a:rPr lang="en-US" sz="1900"/>
              <a:t>Potentially</a:t>
            </a:r>
            <a:r>
              <a:rPr lang="en-US" sz="1900"/>
              <a:t>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Not likely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worse than a coin toss at predicting employees who left, but far better at predicting those who stayed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7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3200">
                <a:solidFill>
                  <a:schemeClr val="dk1"/>
                </a:solidFill>
              </a:rPr>
              <a:t>The Results: Analysis - Non-Tech</a:t>
            </a:r>
            <a:endParaRPr sz="4800"/>
          </a:p>
        </p:txBody>
      </p:sp>
      <p:pic>
        <p:nvPicPr>
          <p:cNvPr id="341" name="Google Shape;3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707" y="1123215"/>
            <a:ext cx="5837241" cy="43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Worse than a coin toss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Fairly accurate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Worse than a coin toss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Potentially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Not likely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although accuracy is better, the F1 score is no better than a coin toss at predicting people who leave; ability to predict those who stay is less accurate than the BRFC model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3400">
                <a:solidFill>
                  <a:schemeClr val="dk1"/>
                </a:solidFill>
              </a:rPr>
              <a:t>The Results: Analysis - Ldrshp</a:t>
            </a:r>
            <a:endParaRPr sz="4600"/>
          </a:p>
        </p:txBody>
      </p:sp>
      <p:pic>
        <p:nvPicPr>
          <p:cNvPr id="350" name="Google Shape;3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325" y="1057347"/>
            <a:ext cx="5920908" cy="4407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Completely unreliable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Only right ¼ of the time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</a:t>
            </a:r>
            <a:r>
              <a:rPr lang="en-US" sz="1900"/>
              <a:t>Slightly better than a coin toss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Likely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Possibly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completely unable to predict employees who left, but far better at predicting those who stayed, aka did not attrit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9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3400">
                <a:solidFill>
                  <a:schemeClr val="dk1"/>
                </a:solidFill>
              </a:rPr>
              <a:t>The Results: Analysis - Ldrshp</a:t>
            </a: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692" y="1142412"/>
            <a:ext cx="5920908" cy="4407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Completely unreliable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</a:t>
            </a:r>
            <a:r>
              <a:rPr lang="en-US" sz="1900"/>
              <a:t>Completely unreliable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reliable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Likely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Unlikely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far less able to predict employees who left as opposed to BRFC; although predicted employees who stayed better, it is still an unreliable model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 txBox="1"/>
          <p:nvPr>
            <p:ph type="title"/>
          </p:nvPr>
        </p:nvSpPr>
        <p:spPr>
          <a:xfrm>
            <a:off x="419101" y="176953"/>
            <a:ext cx="5676899" cy="104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n-US" sz="3400">
                <a:solidFill>
                  <a:schemeClr val="dk1"/>
                </a:solidFill>
              </a:rPr>
              <a:t>The Results: Analysis - Ldrshp</a:t>
            </a:r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b="0" l="0" r="26936" t="0"/>
          <a:stretch/>
        </p:blipFill>
        <p:spPr>
          <a:xfrm>
            <a:off x="6290807" y="1414148"/>
            <a:ext cx="5785325" cy="402970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419100" y="1528575"/>
            <a:ext cx="53652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Precision – Where all the ‘yes/no’s right?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Completely unreliable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accurate</a:t>
            </a:r>
            <a:endParaRPr sz="19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Recall – Did we get all the ‘yes/no’s?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Completely unreliable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Fairly reliable</a:t>
            </a:r>
            <a:endParaRPr sz="2300"/>
          </a:p>
          <a:p>
            <a:pPr indent="-22225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Overfitting –</a:t>
            </a:r>
            <a:endParaRPr sz="23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‘Yes’: Likely overfit</a:t>
            </a:r>
            <a:endParaRPr sz="1900"/>
          </a:p>
          <a:p>
            <a:pPr indent="-2349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‘No’: Unlikely overfit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Overall, far less able to predict employees who left as opposed to BRFC; although predicted employees who stayed better, it is still an unreliable model</a:t>
            </a:r>
            <a:endParaRPr i="1" sz="19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  <a:p>
            <a:pPr indent="-114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/>
              <a:t>The Results: Analysis - Feature Comparison</a:t>
            </a:r>
            <a:endParaRPr/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92" y="1247737"/>
            <a:ext cx="10761216" cy="51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2"/>
          <p:cNvSpPr/>
          <p:nvPr/>
        </p:nvSpPr>
        <p:spPr>
          <a:xfrm>
            <a:off x="10239155" y="1701207"/>
            <a:ext cx="350875" cy="435934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3841900" y="1683480"/>
            <a:ext cx="350875" cy="403683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9166506" y="2945215"/>
            <a:ext cx="350875" cy="227536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9531560" y="2853061"/>
            <a:ext cx="350875" cy="227536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1706262" y="1346783"/>
            <a:ext cx="350875" cy="344850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5611157" y="2291315"/>
            <a:ext cx="350875" cy="331894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2067148" y="2206611"/>
            <a:ext cx="350875" cy="291118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1349725" y="1499174"/>
            <a:ext cx="351000" cy="40368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2780225" y="2044797"/>
            <a:ext cx="351000" cy="37884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6332043" y="2753316"/>
            <a:ext cx="351000" cy="3370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10958620" y="3478615"/>
            <a:ext cx="351000" cy="2275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64086575e_0_3"/>
          <p:cNvSpPr txBox="1"/>
          <p:nvPr>
            <p:ph type="title"/>
          </p:nvPr>
        </p:nvSpPr>
        <p:spPr>
          <a:xfrm>
            <a:off x="838200" y="293915"/>
            <a:ext cx="10515600" cy="8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Conclusions</a:t>
            </a:r>
            <a:endParaRPr/>
          </a:p>
        </p:txBody>
      </p:sp>
      <p:sp>
        <p:nvSpPr>
          <p:cNvPr id="393" name="Google Shape;393;gb64086575e_0_3"/>
          <p:cNvSpPr txBox="1"/>
          <p:nvPr>
            <p:ph idx="1" type="body"/>
          </p:nvPr>
        </p:nvSpPr>
        <p:spPr>
          <a:xfrm>
            <a:off x="838200" y="1438503"/>
            <a:ext cx="10515600" cy="47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Imbalanced targetset, creates problems for predicting attrition 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This is especially for the Leadership JobCategory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Much more accurate and appropriate to predict who stays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Feature importance in predicting attrition does vary and therefore can be used to build out targeted mechanisms for retention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Tech roles - more sensitive to time (age, working years, years in role)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Non-Tech roles - more sensitive to stock, experience, and distance from home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Leadership roles - more sensitive to promotion, job level, environment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We saw unique correlations: 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Time based features have positive correlation to JobLevel &amp; Income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Positive correlation between job performance and salary hike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Negative correlation between job category, monthly income and working years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haroni"/>
              <a:buNone/>
            </a:pPr>
            <a:r>
              <a:rPr lang="en-US" sz="4200"/>
              <a:t>The What: What are we trying to learn?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917701"/>
            <a:ext cx="10515600" cy="425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Primary questions: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they key features that predict attrition?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and how many employees do we predict will leave?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those answers change based on the job category?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Additional insights: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What, if any, correlation is there between different features?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any major differences in features between the job categories?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/>
              <a:t>The What: What is the data?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438503"/>
            <a:ext cx="10515600" cy="473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Synthetic, anonymous HR data representing a tech firm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fields/features in key areas: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Anonymized employee information (no personal identifiable information)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history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Education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role and department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Salary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Satisfaction scores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primary table with eight reference tables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6936377" y="0"/>
            <a:ext cx="525562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293925"/>
            <a:ext cx="5948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3700"/>
              <a:t>The What: What is the data?</a:t>
            </a:r>
            <a:endParaRPr sz="37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825625"/>
            <a:ext cx="55843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1470 rows / unique employees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= ‘EmployeeNumber’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Dropped = ‘EmployeeCount’, ‘StandardHours’, ‘Over18’, ‘MonthlyIncome’, ‘HourlyRate, ‘DailyRate’, ‘Department’, ‘TotalWorkingYears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Created new column = ‘JobCategory’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Leadership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Non-Tech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Tech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Left join main table w/ satisfaction ratings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2707"/>
          <a:stretch/>
        </p:blipFill>
        <p:spPr>
          <a:xfrm>
            <a:off x="7471955" y="69614"/>
            <a:ext cx="4206239" cy="67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-25400" y="-697"/>
            <a:ext cx="5715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6083300" y="293925"/>
            <a:ext cx="60108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000"/>
              <a:t>The What: What is the data?</a:t>
            </a:r>
            <a:endParaRPr sz="4000"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6083300" y="1968500"/>
            <a:ext cx="5181600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Created two main dataframes</a:t>
            </a:r>
            <a:endParaRPr sz="24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Encoded dataframe – used for machine learning model building and inference, and feature analysis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Visualization dataframe – used for the dashboard and to visualize data for the end user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Created tables in Postgres using SQL join &amp; ‘INTO’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Stored these in new Postgres database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Created three sub-dataframes for each of the main dataframes</a:t>
            </a:r>
            <a:endParaRPr sz="24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Leadership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Tech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Non-tech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Build &amp; stored 8 dataframes in total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736600" y="1428043"/>
            <a:ext cx="46482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Combined: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attrition_combined_text </a:t>
            </a: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(Postgres)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df_attrition_encoded (Python)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Non-Tech: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attrition_nontech_text</a:t>
            </a: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  (Postgres)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df_attrition_nontech_encoded (Python)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Tech: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attrition_tech_text</a:t>
            </a: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  (Postgres)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df_attrition_tech_encoded (Python)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Leadership: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attrition_ldrshp_text</a:t>
            </a: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 (Postgres)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df_attrition_ldrshp_encoded (Python)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haroni"/>
              <a:buNone/>
            </a:pPr>
            <a:r>
              <a:rPr lang="en-US" sz="4200"/>
              <a:t>The Why: Why did we choose this topic? 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612899"/>
            <a:ext cx="7518400" cy="456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Companies invest a lot in their employees …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Companies want to build programs to keep employees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Which feature is most common among those who leave → build a program for all employees related to that feature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 those features change based on the job role → build programs tailored for job roles or job categories</a:t>
            </a:r>
            <a:endParaRPr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Companies understand attrition is part of life but want to be able to minimize risk of shortage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will they leave → time recruiting efforts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many can we expect to leave → drive size of recruiting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Which roles will they leave from → focus recruiting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293915"/>
            <a:ext cx="10515600" cy="850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haroni"/>
              <a:buNone/>
            </a:pPr>
            <a:r>
              <a:rPr lang="en-US" sz="4200"/>
              <a:t>The Why: Why did we choose this data?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838200" y="1587501"/>
            <a:ext cx="10515600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Mixture of attrition results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People who stayed 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People who left …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Includes multiple features in critical categories: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Personal background and information (not Personally Identifiable Info)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History and current employment information and performance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Survey results measuring an employees’ relative satisfaction at a given time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Missing additional features that could be helpful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Time/date of survey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Date of resignation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Multiple survey results to create models for prediction over time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2020-12-01T01:30:17Z</dcterms:created>
  <dc:creator>Maureen Fromuth</dc:creator>
</cp:coreProperties>
</file>