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3" autoAdjust="0"/>
    <p:restoredTop sz="94660"/>
  </p:normalViewPr>
  <p:slideViewPr>
    <p:cSldViewPr snapToGrid="0">
      <p:cViewPr varScale="1">
        <p:scale>
          <a:sx n="61" d="100"/>
          <a:sy n="61"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09/09/2024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33410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21857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61576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AEB05B02-10E0-4828-88DE-B62B5B1C2BFA}"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4425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468056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210F26-B19F-4373-84D9-CF8AF3C45A6A}" type="datetimeFigureOut">
              <a:rPr lang="en-GB" smtClean="0"/>
              <a:t>09/09/2024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12918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210F26-B19F-4373-84D9-CF8AF3C45A6A}" type="datetimeFigureOut">
              <a:rPr lang="en-GB" smtClean="0"/>
              <a:t>09/09/2024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33200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09/09/2024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03188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F210F26-B19F-4373-84D9-CF8AF3C45A6A}" type="datetimeFigureOut">
              <a:rPr lang="en-GB" smtClean="0"/>
              <a:t>09/09/2024</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EB05B02-10E0-4828-88DE-B62B5B1C2BFA}" type="slidenum">
              <a:rPr lang="en-GB" smtClean="0"/>
              <a:t>‹#›</a:t>
            </a:fld>
            <a:endParaRPr lang="en-GB"/>
          </a:p>
        </p:txBody>
      </p:sp>
    </p:spTree>
    <p:extLst>
      <p:ext uri="{BB962C8B-B14F-4D97-AF65-F5344CB8AC3E}">
        <p14:creationId xmlns:p14="http://schemas.microsoft.com/office/powerpoint/2010/main" val="18036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09/09/2024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54154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210F26-B19F-4373-84D9-CF8AF3C45A6A}" type="datetimeFigureOut">
              <a:rPr lang="en-GB" smtClean="0"/>
              <a:t>09/09/2024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9704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96363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210F26-B19F-4373-84D9-CF8AF3C45A6A}" type="datetimeFigureOut">
              <a:rPr lang="en-GB" smtClean="0"/>
              <a:t>09/09/2024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99178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210F26-B19F-4373-84D9-CF8AF3C45A6A}" type="datetimeFigureOut">
              <a:rPr lang="en-GB" smtClean="0"/>
              <a:t>09/09/2024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13614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F210F26-B19F-4373-84D9-CF8AF3C45A6A}" type="datetimeFigureOut">
              <a:rPr lang="en-GB" smtClean="0"/>
              <a:t>09/09/2024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429494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0528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09/09/2024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43860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210F26-B19F-4373-84D9-CF8AF3C45A6A}" type="datetimeFigureOut">
              <a:rPr lang="en-GB" smtClean="0"/>
              <a:t>09/09/2024</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EB05B02-10E0-4828-88DE-B62B5B1C2BFA}" type="slidenum">
              <a:rPr lang="en-GB" smtClean="0"/>
              <a:t>‹#›</a:t>
            </a:fld>
            <a:endParaRPr lang="en-GB"/>
          </a:p>
        </p:txBody>
      </p:sp>
    </p:spTree>
    <p:extLst>
      <p:ext uri="{BB962C8B-B14F-4D97-AF65-F5344CB8AC3E}">
        <p14:creationId xmlns:p14="http://schemas.microsoft.com/office/powerpoint/2010/main" val="38105176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87083"/>
            <a:ext cx="8824456" cy="1519695"/>
          </a:xfrm>
        </p:spPr>
        <p:txBody>
          <a:bodyPr/>
          <a:lstStyle/>
          <a:p>
            <a:r>
              <a:rPr lang="en-US" dirty="0" smtClean="0"/>
              <a:t>ADIDAS SALES ANALYSIS PROJECTS</a:t>
            </a:r>
            <a:endParaRPr lang="en-GB" dirty="0"/>
          </a:p>
        </p:txBody>
      </p:sp>
      <p:sp>
        <p:nvSpPr>
          <p:cNvPr id="3" name="Subtitle 2"/>
          <p:cNvSpPr>
            <a:spLocks noGrp="1"/>
          </p:cNvSpPr>
          <p:nvPr>
            <p:ph type="subTitle" idx="1"/>
          </p:nvPr>
        </p:nvSpPr>
        <p:spPr>
          <a:xfrm>
            <a:off x="9166302" y="2765501"/>
            <a:ext cx="3025698" cy="1341277"/>
          </a:xfrm>
        </p:spPr>
        <p:txBody>
          <a:bodyPr/>
          <a:lstStyle/>
          <a:p>
            <a:r>
              <a:rPr lang="en-US" b="1" dirty="0" smtClean="0">
                <a:solidFill>
                  <a:schemeClr val="bg1"/>
                </a:solidFill>
              </a:rPr>
              <a:t>OVERVIEW REPORTS</a:t>
            </a:r>
          </a:p>
          <a:p>
            <a:r>
              <a:rPr lang="en-US" b="1" dirty="0" smtClean="0">
                <a:solidFill>
                  <a:schemeClr val="bg1"/>
                </a:solidFill>
              </a:rPr>
              <a:t>KAMORE MAUREEN</a:t>
            </a:r>
            <a:endParaRPr lang="en-GB" b="1" dirty="0">
              <a:solidFill>
                <a:schemeClr val="bg1"/>
              </a:solidFill>
            </a:endParaRPr>
          </a:p>
        </p:txBody>
      </p:sp>
    </p:spTree>
    <p:extLst>
      <p:ext uri="{BB962C8B-B14F-4D97-AF65-F5344CB8AC3E}">
        <p14:creationId xmlns:p14="http://schemas.microsoft.com/office/powerpoint/2010/main" val="41254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RECOMMENDATIONS</a:t>
            </a:r>
            <a:endParaRPr lang="en-GB" dirty="0"/>
          </a:p>
        </p:txBody>
      </p:sp>
      <p:sp>
        <p:nvSpPr>
          <p:cNvPr id="13" name="Text Placeholder 12"/>
          <p:cNvSpPr>
            <a:spLocks noGrp="1"/>
          </p:cNvSpPr>
          <p:nvPr>
            <p:ph sz="half" idx="1"/>
          </p:nvPr>
        </p:nvSpPr>
        <p:spPr>
          <a:xfrm>
            <a:off x="286181" y="2423961"/>
            <a:ext cx="11632550" cy="3488108"/>
          </a:xfrm>
        </p:spPr>
        <p:txBody>
          <a:bodyPr>
            <a:normAutofit/>
          </a:bodyPr>
          <a:lstStyle/>
          <a:p>
            <a:pPr marL="0" indent="0">
              <a:buNone/>
            </a:pPr>
            <a:endParaRPr lang="en-US" sz="1600" b="1" dirty="0"/>
          </a:p>
          <a:p>
            <a:pPr marL="342900" indent="-342900">
              <a:buFont typeface="+mj-lt"/>
              <a:buAutoNum type="arabicPeriod"/>
            </a:pPr>
            <a:r>
              <a:rPr lang="en-US" sz="1600" b="1" dirty="0"/>
              <a:t>Expand in the West and Northeast Regions:</a:t>
            </a:r>
            <a:r>
              <a:rPr lang="en-US" sz="1600" dirty="0"/>
              <a:t> Given the high sales in these regions, increasing advertising and product availability here could sustain </a:t>
            </a:r>
            <a:r>
              <a:rPr lang="en-US" sz="1600" dirty="0" smtClean="0"/>
              <a:t>the growth.</a:t>
            </a:r>
          </a:p>
          <a:p>
            <a:pPr marL="342900" indent="-342900">
              <a:buFont typeface="+mj-lt"/>
              <a:buAutoNum type="arabicPeriod"/>
            </a:pPr>
            <a:r>
              <a:rPr lang="en-US" sz="1600" b="1" dirty="0" smtClean="0"/>
              <a:t>Capitalize </a:t>
            </a:r>
            <a:r>
              <a:rPr lang="en-US" sz="1600" b="1" dirty="0"/>
              <a:t>on Seasonality:</a:t>
            </a:r>
            <a:r>
              <a:rPr lang="en-US" sz="1600" dirty="0"/>
              <a:t> To maximize on seasonal trends, Adidas could launch targeted promotions or new product lines around </a:t>
            </a:r>
            <a:r>
              <a:rPr lang="en-US" sz="1600" b="1" dirty="0" smtClean="0"/>
              <a:t>July </a:t>
            </a:r>
            <a:r>
              <a:rPr lang="en-US" sz="1600" dirty="0" smtClean="0"/>
              <a:t>and </a:t>
            </a:r>
            <a:r>
              <a:rPr lang="en-US" sz="1600" b="1" dirty="0" smtClean="0"/>
              <a:t>August as well as the holiday season in December. While also </a:t>
            </a:r>
            <a:r>
              <a:rPr lang="en-US" sz="1600" dirty="0" smtClean="0"/>
              <a:t>devising </a:t>
            </a:r>
            <a:r>
              <a:rPr lang="en-US" sz="1600" dirty="0"/>
              <a:t>strategies to mitigate the slow periods (e.g., January–March</a:t>
            </a:r>
            <a:r>
              <a:rPr lang="en-US" sz="1600" dirty="0" smtClean="0"/>
              <a:t>).</a:t>
            </a:r>
          </a:p>
          <a:p>
            <a:pPr marL="342900" indent="-342900">
              <a:buFont typeface="+mj-lt"/>
              <a:buAutoNum type="arabicPeriod"/>
            </a:pPr>
            <a:r>
              <a:rPr lang="en-US" sz="1600" b="1" dirty="0" smtClean="0"/>
              <a:t>Focus </a:t>
            </a:r>
            <a:r>
              <a:rPr lang="en-US" sz="1600" b="1" dirty="0"/>
              <a:t>on Brick-and-Mortar Retailers:</a:t>
            </a:r>
            <a:r>
              <a:rPr lang="en-US" sz="1600" dirty="0"/>
              <a:t> </a:t>
            </a:r>
            <a:r>
              <a:rPr lang="en-US" sz="1600" b="1" dirty="0"/>
              <a:t>West Gear</a:t>
            </a:r>
            <a:r>
              <a:rPr lang="en-US" sz="1600" dirty="0"/>
              <a:t>, </a:t>
            </a:r>
            <a:r>
              <a:rPr lang="en-US" sz="1600" b="1" dirty="0"/>
              <a:t>Foot Locker</a:t>
            </a:r>
            <a:r>
              <a:rPr lang="en-US" sz="1600" dirty="0"/>
              <a:t>, and </a:t>
            </a:r>
            <a:r>
              <a:rPr lang="en-US" sz="1600" b="1" dirty="0"/>
              <a:t>Sports Direct</a:t>
            </a:r>
            <a:r>
              <a:rPr lang="en-US" sz="1600" dirty="0"/>
              <a:t> are strong sales channels. Strengthening partnerships with these retailers, possibly through exclusive product lines or collaborations, could further boost sales. However, Adidas might also explore ways to improve its online presence, especially with </a:t>
            </a:r>
            <a:r>
              <a:rPr lang="en-US" sz="1600" b="1" dirty="0" smtClean="0"/>
              <a:t>Amazon</a:t>
            </a:r>
            <a:r>
              <a:rPr lang="en-US" sz="1600" dirty="0" smtClean="0"/>
              <a:t>.</a:t>
            </a:r>
          </a:p>
          <a:p>
            <a:pPr marL="342900" indent="-342900">
              <a:buFont typeface="+mj-lt"/>
              <a:buAutoNum type="arabicPeriod"/>
            </a:pPr>
            <a:r>
              <a:rPr lang="en-US" sz="1600" b="1" dirty="0" smtClean="0"/>
              <a:t>Product </a:t>
            </a:r>
            <a:r>
              <a:rPr lang="en-US" sz="1600" b="1" dirty="0"/>
              <a:t>Focus:</a:t>
            </a:r>
            <a:r>
              <a:rPr lang="en-US" sz="1600" dirty="0"/>
              <a:t> While footwear dominates, women's categories, especially in footwear, have room for growth. Marketing campaigns targeting women and expanding the product variety for </a:t>
            </a:r>
            <a:r>
              <a:rPr lang="en-US" sz="1600" b="1" dirty="0"/>
              <a:t>Women's Footwear</a:t>
            </a:r>
            <a:r>
              <a:rPr lang="en-US" sz="1600" dirty="0"/>
              <a:t> could close the gap.</a:t>
            </a:r>
          </a:p>
          <a:p>
            <a:pPr marL="0" indent="0">
              <a:buNone/>
            </a:pPr>
            <a:endParaRPr lang="en-US" sz="1400" dirty="0"/>
          </a:p>
          <a:p>
            <a:endParaRPr lang="en-US" sz="1500" dirty="0"/>
          </a:p>
          <a:p>
            <a:pPr marL="0" indent="0">
              <a:buNone/>
            </a:pPr>
            <a:endParaRPr lang="en-US" dirty="0"/>
          </a:p>
          <a:p>
            <a:endParaRPr lang="en-GB" dirty="0"/>
          </a:p>
          <a:p>
            <a:endParaRPr lang="en-GB" dirty="0"/>
          </a:p>
        </p:txBody>
      </p:sp>
    </p:spTree>
    <p:extLst>
      <p:ext uri="{BB962C8B-B14F-4D97-AF65-F5344CB8AC3E}">
        <p14:creationId xmlns:p14="http://schemas.microsoft.com/office/powerpoint/2010/main" val="256521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BUSINESS REQUIREMENT</a:t>
            </a:r>
            <a:endParaRPr lang="en-GB" dirty="0"/>
          </a:p>
        </p:txBody>
      </p:sp>
      <p:sp>
        <p:nvSpPr>
          <p:cNvPr id="2" name="Content Placeholder 1"/>
          <p:cNvSpPr>
            <a:spLocks noGrp="1"/>
          </p:cNvSpPr>
          <p:nvPr>
            <p:ph sz="half" idx="1"/>
          </p:nvPr>
        </p:nvSpPr>
        <p:spPr>
          <a:xfrm>
            <a:off x="220717" y="2336873"/>
            <a:ext cx="11824137" cy="3599316"/>
          </a:xfrm>
        </p:spPr>
        <p:txBody>
          <a:bodyPr>
            <a:normAutofit/>
          </a:bodyPr>
          <a:lstStyle/>
          <a:p>
            <a:pPr marL="0" indent="0">
              <a:buNone/>
            </a:pPr>
            <a:r>
              <a:rPr lang="en-US" sz="2000" dirty="0" smtClean="0"/>
              <a:t>The aim is to empower Adidas’s decision makers with data driven insights fostering strategic growth and competitiveness in dynamic sports and athletic industry.</a:t>
            </a:r>
          </a:p>
          <a:p>
            <a:r>
              <a:rPr lang="en-US" sz="2000" dirty="0" smtClean="0"/>
              <a:t>The goal is to enhance understanding of sales dynamics and performance drivers.</a:t>
            </a:r>
          </a:p>
          <a:p>
            <a:r>
              <a:rPr lang="en-US" sz="2000" dirty="0" smtClean="0"/>
              <a:t>Identify geographical areas with high and low sales.</a:t>
            </a:r>
          </a:p>
          <a:p>
            <a:r>
              <a:rPr lang="en-US" sz="2000" dirty="0" smtClean="0"/>
              <a:t>Insights into product performance, aiding in inventory and marketing decisions.</a:t>
            </a:r>
          </a:p>
          <a:p>
            <a:r>
              <a:rPr lang="en-US" sz="2000" dirty="0" smtClean="0"/>
              <a:t>Informed Pricing and margin strategies for improved profitability.</a:t>
            </a:r>
          </a:p>
          <a:p>
            <a:r>
              <a:rPr lang="en-US" sz="2000" dirty="0" smtClean="0"/>
              <a:t>Actionable recommendation for optimizing sales and profit across various dimensions</a:t>
            </a:r>
            <a:endParaRPr lang="en-GB" sz="2000" dirty="0"/>
          </a:p>
        </p:txBody>
      </p:sp>
    </p:spTree>
    <p:extLst>
      <p:ext uri="{BB962C8B-B14F-4D97-AF65-F5344CB8AC3E}">
        <p14:creationId xmlns:p14="http://schemas.microsoft.com/office/powerpoint/2010/main" val="334421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9165" y="316079"/>
            <a:ext cx="11508059" cy="6155474"/>
          </a:xfrm>
        </p:spPr>
      </p:pic>
    </p:spTree>
    <p:extLst>
      <p:ext uri="{BB962C8B-B14F-4D97-AF65-F5344CB8AC3E}">
        <p14:creationId xmlns:p14="http://schemas.microsoft.com/office/powerpoint/2010/main" val="283401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194219" y="784758"/>
            <a:ext cx="3119169" cy="1080940"/>
          </a:xfrm>
        </p:spPr>
        <p:txBody>
          <a:bodyPr/>
          <a:lstStyle/>
          <a:p>
            <a:r>
              <a:rPr lang="en-US" dirty="0" smtClean="0"/>
              <a:t>OVERVIEW KPIs</a:t>
            </a:r>
            <a:endParaRPr lang="en-GB"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862" y="2750590"/>
            <a:ext cx="8014138" cy="1822761"/>
          </a:xfrm>
        </p:spPr>
      </p:pic>
      <p:sp>
        <p:nvSpPr>
          <p:cNvPr id="13" name="Text Placeholder 12"/>
          <p:cNvSpPr>
            <a:spLocks noGrp="1"/>
          </p:cNvSpPr>
          <p:nvPr>
            <p:ph type="body" sz="half" idx="2"/>
          </p:nvPr>
        </p:nvSpPr>
        <p:spPr>
          <a:xfrm>
            <a:off x="194219" y="2403749"/>
            <a:ext cx="3702491" cy="3674350"/>
          </a:xfrm>
        </p:spPr>
        <p:txBody>
          <a:bodyPr/>
          <a:lstStyle/>
          <a:p>
            <a:r>
              <a:rPr lang="en-US" dirty="0" smtClean="0"/>
              <a:t>To conduct a comprehensive analysis of the Adidas Sales we need to identity the </a:t>
            </a:r>
            <a:r>
              <a:rPr lang="en-US" dirty="0" smtClean="0"/>
              <a:t>KPIs</a:t>
            </a:r>
          </a:p>
          <a:p>
            <a:endParaRPr lang="en-US" dirty="0" smtClean="0"/>
          </a:p>
          <a:p>
            <a:pPr marL="285750" indent="-285750">
              <a:buFont typeface="Arial" panose="020B0604020202020204" pitchFamily="34" charset="0"/>
              <a:buChar char="•"/>
            </a:pPr>
            <a:r>
              <a:rPr lang="en-US" dirty="0" smtClean="0"/>
              <a:t>TOTAL SALES; $120.16M</a:t>
            </a:r>
            <a:endParaRPr lang="en-GB" dirty="0"/>
          </a:p>
          <a:p>
            <a:pPr marL="285750" indent="-285750">
              <a:buFont typeface="Arial" panose="020B0604020202020204" pitchFamily="34" charset="0"/>
              <a:buChar char="•"/>
            </a:pPr>
            <a:r>
              <a:rPr lang="en-US" dirty="0"/>
              <a:t>TOTAL </a:t>
            </a:r>
            <a:r>
              <a:rPr lang="en-US" dirty="0" smtClean="0"/>
              <a:t>PROFITS; $47.22M</a:t>
            </a:r>
            <a:endParaRPr lang="en-GB" dirty="0"/>
          </a:p>
          <a:p>
            <a:pPr marL="285750" indent="-285750">
              <a:buFont typeface="Arial" panose="020B0604020202020204" pitchFamily="34" charset="0"/>
              <a:buChar char="•"/>
            </a:pPr>
            <a:r>
              <a:rPr lang="en-US" dirty="0"/>
              <a:t>TOTAL </a:t>
            </a:r>
            <a:r>
              <a:rPr lang="en-US" dirty="0" smtClean="0"/>
              <a:t>UNITS SOLD; 2.48M</a:t>
            </a:r>
            <a:endParaRPr lang="en-GB" dirty="0"/>
          </a:p>
          <a:p>
            <a:pPr marL="285750" indent="-285750">
              <a:buFont typeface="Arial" panose="020B0604020202020204" pitchFamily="34" charset="0"/>
              <a:buChar char="•"/>
            </a:pPr>
            <a:r>
              <a:rPr lang="en-US" dirty="0" smtClean="0"/>
              <a:t>AVERAGE PRICE PER UNIT; $45.22</a:t>
            </a:r>
          </a:p>
          <a:p>
            <a:pPr marL="285750" indent="-285750">
              <a:buFont typeface="Arial" panose="020B0604020202020204" pitchFamily="34" charset="0"/>
              <a:buChar char="•"/>
            </a:pPr>
            <a:r>
              <a:rPr lang="en-US" dirty="0" smtClean="0"/>
              <a:t>AVERAGE PROFIT MARGIN; 42.30%</a:t>
            </a:r>
          </a:p>
          <a:p>
            <a:endParaRPr lang="en-GB" dirty="0"/>
          </a:p>
          <a:p>
            <a:endParaRPr lang="en-GB" dirty="0"/>
          </a:p>
        </p:txBody>
      </p:sp>
    </p:spTree>
    <p:extLst>
      <p:ext uri="{BB962C8B-B14F-4D97-AF65-F5344CB8AC3E}">
        <p14:creationId xmlns:p14="http://schemas.microsoft.com/office/powerpoint/2010/main" val="41686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OVERVIEW</a:t>
            </a:r>
            <a:endParaRPr lang="en-GB" dirty="0"/>
          </a:p>
        </p:txBody>
      </p:sp>
      <p:sp>
        <p:nvSpPr>
          <p:cNvPr id="13" name="Text Placeholder 12"/>
          <p:cNvSpPr>
            <a:spLocks noGrp="1"/>
          </p:cNvSpPr>
          <p:nvPr>
            <p:ph type="body" sz="half" idx="2"/>
          </p:nvPr>
        </p:nvSpPr>
        <p:spPr>
          <a:xfrm>
            <a:off x="415194" y="2113418"/>
            <a:ext cx="4287008" cy="2207172"/>
          </a:xfrm>
        </p:spPr>
        <p:txBody>
          <a:bodyPr>
            <a:normAutofit fontScale="62500" lnSpcReduction="20000"/>
          </a:bodyPr>
          <a:lstStyle/>
          <a:p>
            <a:endParaRPr lang="en-US" sz="2300" dirty="0" smtClean="0"/>
          </a:p>
          <a:p>
            <a:r>
              <a:rPr lang="en-US" sz="2600" dirty="0" smtClean="0"/>
              <a:t>Total Sales By Month:</a:t>
            </a:r>
          </a:p>
          <a:p>
            <a:pPr marL="285750" indent="-285750">
              <a:buFont typeface="Arial" panose="020B0604020202020204" pitchFamily="34" charset="0"/>
              <a:buChar char="•"/>
            </a:pPr>
            <a:r>
              <a:rPr lang="en-US" sz="2600" dirty="0" smtClean="0"/>
              <a:t>The Line Chart shows the total  sales performance with July ($12.6M) and August ($12.3M) being the peak months.</a:t>
            </a:r>
          </a:p>
          <a:p>
            <a:pPr marL="285750" indent="-285750">
              <a:buFont typeface="Arial" panose="020B0604020202020204" pitchFamily="34" charset="0"/>
              <a:buChar char="•"/>
            </a:pPr>
            <a:r>
              <a:rPr lang="en-US" sz="2600" dirty="0" smtClean="0"/>
              <a:t>We also get to see the sales peak up in December ($11.4M) after a huge drop in the other months. This could be because it is a holiday season.</a:t>
            </a:r>
            <a:endParaRPr lang="en-US" sz="2600" dirty="0" smtClean="0"/>
          </a:p>
          <a:p>
            <a:endParaRPr lang="en-GB" dirty="0"/>
          </a:p>
          <a:p>
            <a:endParaRPr lang="en-GB"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543" y="2113418"/>
            <a:ext cx="5591976" cy="2207172"/>
          </a:xfrm>
        </p:spPr>
      </p:pic>
      <p:sp>
        <p:nvSpPr>
          <p:cNvPr id="8" name="Text Placeholder 12"/>
          <p:cNvSpPr txBox="1">
            <a:spLocks/>
          </p:cNvSpPr>
          <p:nvPr/>
        </p:nvSpPr>
        <p:spPr>
          <a:xfrm>
            <a:off x="415193" y="4599840"/>
            <a:ext cx="4287009" cy="195547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t>Total Sales By State:</a:t>
            </a:r>
          </a:p>
          <a:p>
            <a:pPr marL="285750" indent="-285750">
              <a:buFont typeface="Arial" panose="020B0604020202020204" pitchFamily="34" charset="0"/>
              <a:buChar char="•"/>
            </a:pPr>
            <a:r>
              <a:rPr lang="en-US" dirty="0"/>
              <a:t>A </a:t>
            </a:r>
            <a:r>
              <a:rPr lang="en-US" dirty="0" smtClean="0"/>
              <a:t>heat map </a:t>
            </a:r>
            <a:r>
              <a:rPr lang="en-US" dirty="0"/>
              <a:t>of the United States indicates high sales concentration in regions colored in darker shades</a:t>
            </a:r>
            <a:r>
              <a:rPr lang="en-US" dirty="0" smtClean="0"/>
              <a:t>.</a:t>
            </a:r>
          </a:p>
          <a:p>
            <a:pPr marL="285750" indent="-285750">
              <a:buFont typeface="Arial" panose="020B0604020202020204" pitchFamily="34" charset="0"/>
              <a:buChar char="•"/>
            </a:pPr>
            <a:r>
              <a:rPr lang="en-US" dirty="0" smtClean="0"/>
              <a:t>New </a:t>
            </a:r>
            <a:r>
              <a:rPr lang="en-US" dirty="0"/>
              <a:t>Y</a:t>
            </a:r>
            <a:r>
              <a:rPr lang="en-US" dirty="0" smtClean="0"/>
              <a:t>ork and California taking the lead with($8.7M &amp; $8.6M) respectively.</a:t>
            </a:r>
            <a:endParaRPr lang="en-GB"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43" y="4423625"/>
            <a:ext cx="5019637" cy="2056219"/>
          </a:xfrm>
          <a:prstGeom prst="rect">
            <a:avLst/>
          </a:prstGeom>
        </p:spPr>
      </p:pic>
    </p:spTree>
    <p:extLst>
      <p:ext uri="{BB962C8B-B14F-4D97-AF65-F5344CB8AC3E}">
        <p14:creationId xmlns:p14="http://schemas.microsoft.com/office/powerpoint/2010/main" val="120926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OVERVIEW</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400" y="2623738"/>
            <a:ext cx="5823780" cy="2969667"/>
          </a:xfrm>
        </p:spPr>
      </p:pic>
      <p:sp>
        <p:nvSpPr>
          <p:cNvPr id="13" name="Text Placeholder 12"/>
          <p:cNvSpPr>
            <a:spLocks noGrp="1"/>
          </p:cNvSpPr>
          <p:nvPr>
            <p:ph type="body" sz="half" idx="2"/>
          </p:nvPr>
        </p:nvSpPr>
        <p:spPr>
          <a:xfrm>
            <a:off x="207357" y="2308914"/>
            <a:ext cx="4080864" cy="3599317"/>
          </a:xfrm>
        </p:spPr>
        <p:txBody>
          <a:bodyPr>
            <a:normAutofit/>
          </a:bodyPr>
          <a:lstStyle/>
          <a:p>
            <a:endParaRPr lang="en-US" b="1" dirty="0" smtClean="0"/>
          </a:p>
          <a:p>
            <a:r>
              <a:rPr lang="en-US" b="1" dirty="0" smtClean="0"/>
              <a:t>Total </a:t>
            </a:r>
            <a:r>
              <a:rPr lang="en-US" b="1" dirty="0"/>
              <a:t>Sales by Region</a:t>
            </a:r>
            <a:r>
              <a:rPr lang="en-US" b="1" dirty="0" smtClean="0"/>
              <a:t>:</a:t>
            </a:r>
            <a:endParaRPr lang="en-US" dirty="0" smtClean="0"/>
          </a:p>
          <a:p>
            <a:pPr marL="285750" indent="-285750">
              <a:buFont typeface="Arial" panose="020B0604020202020204" pitchFamily="34" charset="0"/>
              <a:buChar char="•"/>
            </a:pPr>
            <a:r>
              <a:rPr lang="en-US" dirty="0"/>
              <a:t>West: $36.64M (30.32%) (highlighted as the leading region)</a:t>
            </a:r>
          </a:p>
          <a:p>
            <a:pPr marL="285750" indent="-285750">
              <a:buFont typeface="Arial" panose="020B0604020202020204" pitchFamily="34" charset="0"/>
              <a:buChar char="•"/>
            </a:pPr>
            <a:r>
              <a:rPr lang="en-US" dirty="0"/>
              <a:t>Northeast: $25.07M (20.87</a:t>
            </a:r>
            <a:r>
              <a:rPr lang="en-US" dirty="0" smtClean="0"/>
              <a:t>%) </a:t>
            </a:r>
          </a:p>
          <a:p>
            <a:pPr marL="285750" indent="-285750">
              <a:buFont typeface="Arial" panose="020B0604020202020204" pitchFamily="34" charset="0"/>
              <a:buChar char="•"/>
            </a:pPr>
            <a:r>
              <a:rPr lang="en-US" dirty="0" smtClean="0"/>
              <a:t>Southeast</a:t>
            </a:r>
            <a:r>
              <a:rPr lang="en-US" dirty="0"/>
              <a:t>: $21.37M (17.79%)</a:t>
            </a:r>
          </a:p>
          <a:p>
            <a:pPr marL="285750" indent="-285750">
              <a:buFont typeface="Arial" panose="020B0604020202020204" pitchFamily="34" charset="0"/>
              <a:buChar char="•"/>
            </a:pPr>
            <a:r>
              <a:rPr lang="en-US" dirty="0"/>
              <a:t>South: $20.60M (17.15%)</a:t>
            </a:r>
          </a:p>
          <a:p>
            <a:pPr marL="285750" indent="-285750">
              <a:buFont typeface="Arial" panose="020B0604020202020204" pitchFamily="34" charset="0"/>
              <a:buChar char="•"/>
            </a:pPr>
            <a:r>
              <a:rPr lang="en-US" dirty="0" smtClean="0"/>
              <a:t>Midwest</a:t>
            </a:r>
            <a:r>
              <a:rPr lang="en-US" dirty="0"/>
              <a:t>: $16.67M (13.88%)</a:t>
            </a:r>
          </a:p>
          <a:p>
            <a:endParaRPr lang="en-GB" dirty="0"/>
          </a:p>
          <a:p>
            <a:endParaRPr lang="en-GB" dirty="0"/>
          </a:p>
        </p:txBody>
      </p:sp>
    </p:spTree>
    <p:extLst>
      <p:ext uri="{BB962C8B-B14F-4D97-AF65-F5344CB8AC3E}">
        <p14:creationId xmlns:p14="http://schemas.microsoft.com/office/powerpoint/2010/main" val="291925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OVERVIEW</a:t>
            </a:r>
            <a:endParaRPr lang="en-GB" dirty="0"/>
          </a:p>
        </p:txBody>
      </p:sp>
      <p:sp>
        <p:nvSpPr>
          <p:cNvPr id="13" name="Text Placeholder 12"/>
          <p:cNvSpPr>
            <a:spLocks noGrp="1"/>
          </p:cNvSpPr>
          <p:nvPr>
            <p:ph sz="half" idx="1"/>
          </p:nvPr>
        </p:nvSpPr>
        <p:spPr>
          <a:xfrm>
            <a:off x="412305" y="1998292"/>
            <a:ext cx="4159695" cy="2309377"/>
          </a:xfrm>
        </p:spPr>
        <p:txBody>
          <a:bodyPr>
            <a:normAutofit fontScale="92500" lnSpcReduction="10000"/>
          </a:bodyPr>
          <a:lstStyle/>
          <a:p>
            <a:pPr marL="0" indent="0">
              <a:buNone/>
            </a:pPr>
            <a:r>
              <a:rPr lang="en-US" sz="1700" b="1" dirty="0" smtClean="0"/>
              <a:t>Total </a:t>
            </a:r>
            <a:r>
              <a:rPr lang="en-US" sz="1700" b="1" dirty="0"/>
              <a:t>Sales by Product:</a:t>
            </a:r>
            <a:endParaRPr lang="en-US" sz="1700" dirty="0"/>
          </a:p>
          <a:p>
            <a:r>
              <a:rPr lang="en-US" sz="1700" dirty="0"/>
              <a:t>Men's Street Footwear: $28M</a:t>
            </a:r>
          </a:p>
          <a:p>
            <a:r>
              <a:rPr lang="en-US" sz="1700" dirty="0"/>
              <a:t>Women's Apparel: $</a:t>
            </a:r>
            <a:r>
              <a:rPr lang="en-US" sz="1700" dirty="0" smtClean="0"/>
              <a:t>24M</a:t>
            </a:r>
            <a:endParaRPr lang="en-US" sz="1700" dirty="0"/>
          </a:p>
          <a:p>
            <a:r>
              <a:rPr lang="en-US" sz="1700" dirty="0"/>
              <a:t>Men's Athletic Footwear: $21M</a:t>
            </a:r>
          </a:p>
          <a:p>
            <a:r>
              <a:rPr lang="en-US" sz="1700" dirty="0"/>
              <a:t>Women's Street Footwear: $</a:t>
            </a:r>
            <a:r>
              <a:rPr lang="en-US" sz="1700" dirty="0" smtClean="0"/>
              <a:t>17M</a:t>
            </a:r>
          </a:p>
          <a:p>
            <a:r>
              <a:rPr lang="en-US" sz="1700" dirty="0"/>
              <a:t>Men's Apparel: $</a:t>
            </a:r>
            <a:r>
              <a:rPr lang="en-US" sz="1700" dirty="0" smtClean="0"/>
              <a:t>17M</a:t>
            </a:r>
            <a:endParaRPr lang="en-US" sz="1700" dirty="0"/>
          </a:p>
          <a:p>
            <a:r>
              <a:rPr lang="en-US" sz="1700" dirty="0"/>
              <a:t>Women's Athletic Footwear: $</a:t>
            </a:r>
            <a:r>
              <a:rPr lang="en-US" sz="1700" dirty="0" smtClean="0"/>
              <a:t>14M</a:t>
            </a:r>
            <a:endParaRPr lang="en-US" sz="1700" dirty="0"/>
          </a:p>
          <a:p>
            <a:endParaRPr lang="en-GB" dirty="0"/>
          </a:p>
          <a:p>
            <a:endParaRPr lang="en-GB"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60276" y="1998292"/>
            <a:ext cx="4256689" cy="230937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275" y="4389039"/>
            <a:ext cx="4256689" cy="2200701"/>
          </a:xfrm>
          <a:prstGeom prst="rect">
            <a:avLst/>
          </a:prstGeom>
        </p:spPr>
      </p:pic>
      <p:sp>
        <p:nvSpPr>
          <p:cNvPr id="12" name="Text Placeholder 12"/>
          <p:cNvSpPr txBox="1">
            <a:spLocks/>
          </p:cNvSpPr>
          <p:nvPr/>
        </p:nvSpPr>
        <p:spPr>
          <a:xfrm>
            <a:off x="412306" y="4389039"/>
            <a:ext cx="4159694" cy="215365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100" b="1" dirty="0" smtClean="0"/>
              <a:t>Total </a:t>
            </a:r>
            <a:r>
              <a:rPr lang="en-US" sz="2100" b="1" dirty="0"/>
              <a:t>Sales by Retailer:</a:t>
            </a:r>
            <a:endParaRPr lang="en-US" sz="2100" dirty="0"/>
          </a:p>
          <a:p>
            <a:r>
              <a:rPr lang="en-US" sz="2100" dirty="0"/>
              <a:t>West Gear: $32M</a:t>
            </a:r>
          </a:p>
          <a:p>
            <a:r>
              <a:rPr lang="en-US" sz="2100" dirty="0"/>
              <a:t>Foot Locker: $29M</a:t>
            </a:r>
          </a:p>
          <a:p>
            <a:r>
              <a:rPr lang="en-US" sz="2100" dirty="0"/>
              <a:t>Sports Direct: $25M</a:t>
            </a:r>
          </a:p>
          <a:p>
            <a:r>
              <a:rPr lang="en-US" sz="2100" dirty="0"/>
              <a:t>Kohl's: $14M</a:t>
            </a:r>
          </a:p>
          <a:p>
            <a:r>
              <a:rPr lang="en-US" sz="2100" dirty="0"/>
              <a:t>Walmart: $</a:t>
            </a:r>
            <a:r>
              <a:rPr lang="en-US" sz="2100" dirty="0" smtClean="0"/>
              <a:t>11M</a:t>
            </a:r>
            <a:endParaRPr lang="en-US" sz="2100" dirty="0"/>
          </a:p>
          <a:p>
            <a:r>
              <a:rPr lang="en-US" sz="2100" dirty="0"/>
              <a:t>Amazon: $10M</a:t>
            </a:r>
          </a:p>
          <a:p>
            <a:endParaRPr lang="en-GB" dirty="0" smtClean="0"/>
          </a:p>
          <a:p>
            <a:endParaRPr lang="en-GB" dirty="0"/>
          </a:p>
        </p:txBody>
      </p:sp>
    </p:spTree>
    <p:extLst>
      <p:ext uri="{BB962C8B-B14F-4D97-AF65-F5344CB8AC3E}">
        <p14:creationId xmlns:p14="http://schemas.microsoft.com/office/powerpoint/2010/main" val="102655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KEY INSIGHTS</a:t>
            </a:r>
            <a:endParaRPr lang="en-GB" dirty="0"/>
          </a:p>
        </p:txBody>
      </p:sp>
      <p:sp>
        <p:nvSpPr>
          <p:cNvPr id="13" name="Text Placeholder 12"/>
          <p:cNvSpPr>
            <a:spLocks noGrp="1"/>
          </p:cNvSpPr>
          <p:nvPr>
            <p:ph sz="half" idx="1"/>
          </p:nvPr>
        </p:nvSpPr>
        <p:spPr>
          <a:xfrm>
            <a:off x="128525" y="2049517"/>
            <a:ext cx="11937351" cy="4572000"/>
          </a:xfrm>
        </p:spPr>
        <p:txBody>
          <a:bodyPr>
            <a:normAutofit fontScale="92500" lnSpcReduction="10000"/>
          </a:bodyPr>
          <a:lstStyle/>
          <a:p>
            <a:pPr marL="0" indent="0">
              <a:buNone/>
            </a:pPr>
            <a:endParaRPr lang="en-US" sz="1500" dirty="0" smtClean="0"/>
          </a:p>
          <a:p>
            <a:pPr marL="342900" indent="-342900">
              <a:buFont typeface="+mj-lt"/>
              <a:buAutoNum type="arabicPeriod"/>
            </a:pPr>
            <a:r>
              <a:rPr lang="en-US" sz="1500" b="1" dirty="0" smtClean="0"/>
              <a:t>Top-Performing Region</a:t>
            </a:r>
          </a:p>
          <a:p>
            <a:r>
              <a:rPr lang="en-US" sz="1500" b="1" dirty="0" smtClean="0"/>
              <a:t>West </a:t>
            </a:r>
            <a:r>
              <a:rPr lang="en-US" sz="1500" b="1" dirty="0"/>
              <a:t>Region</a:t>
            </a:r>
            <a:r>
              <a:rPr lang="en-US" sz="1500" dirty="0"/>
              <a:t> is the top-performing region, contributing </a:t>
            </a:r>
            <a:r>
              <a:rPr lang="en-US" sz="1500" b="1" dirty="0"/>
              <a:t>30.32%</a:t>
            </a:r>
            <a:r>
              <a:rPr lang="en-US" sz="1500" dirty="0"/>
              <a:t> of total sales, amounting to </a:t>
            </a:r>
            <a:r>
              <a:rPr lang="en-US" sz="1500" b="1" dirty="0"/>
              <a:t>$36.64M</a:t>
            </a:r>
            <a:r>
              <a:rPr lang="en-US" sz="1500" dirty="0"/>
              <a:t>. This indicates a strong market presence in the western United States, and efforts in marketing or distribution here are yielding excellent results</a:t>
            </a:r>
            <a:r>
              <a:rPr lang="en-US" sz="1500" dirty="0" smtClean="0"/>
              <a:t>.</a:t>
            </a:r>
          </a:p>
          <a:p>
            <a:pPr marL="342900" indent="-342900">
              <a:buAutoNum type="arabicPeriod" startAt="2"/>
            </a:pPr>
            <a:r>
              <a:rPr lang="en-US" sz="1500" b="1" dirty="0" smtClean="0"/>
              <a:t>Sales Seasonality</a:t>
            </a:r>
          </a:p>
          <a:p>
            <a:r>
              <a:rPr lang="en-US" sz="1500" dirty="0" smtClean="0"/>
              <a:t>There </a:t>
            </a:r>
            <a:r>
              <a:rPr lang="en-US" sz="1500" dirty="0"/>
              <a:t>is a </a:t>
            </a:r>
            <a:r>
              <a:rPr lang="en-US" sz="1500" b="1" dirty="0"/>
              <a:t>clear seasonal trend</a:t>
            </a:r>
            <a:r>
              <a:rPr lang="en-US" sz="1500" dirty="0"/>
              <a:t> in sales, with </a:t>
            </a:r>
            <a:r>
              <a:rPr lang="en-US" sz="1500" b="1" dirty="0" smtClean="0"/>
              <a:t>July</a:t>
            </a:r>
            <a:r>
              <a:rPr lang="en-US" sz="1500" dirty="0" smtClean="0"/>
              <a:t> </a:t>
            </a:r>
            <a:r>
              <a:rPr lang="en-US" sz="1500" dirty="0"/>
              <a:t>($</a:t>
            </a:r>
            <a:r>
              <a:rPr lang="en-US" sz="1500" dirty="0" smtClean="0"/>
              <a:t>12.4M</a:t>
            </a:r>
            <a:r>
              <a:rPr lang="en-US" sz="1500" dirty="0"/>
              <a:t>) and </a:t>
            </a:r>
            <a:r>
              <a:rPr lang="en-US" sz="1500" b="1" dirty="0" smtClean="0"/>
              <a:t>August</a:t>
            </a:r>
            <a:r>
              <a:rPr lang="en-US" sz="1500" dirty="0" smtClean="0"/>
              <a:t> </a:t>
            </a:r>
            <a:r>
              <a:rPr lang="en-US" sz="1500" dirty="0"/>
              <a:t>($</a:t>
            </a:r>
            <a:r>
              <a:rPr lang="en-US" sz="1500" dirty="0" smtClean="0"/>
              <a:t>12.3M</a:t>
            </a:r>
            <a:r>
              <a:rPr lang="en-US" sz="1500" dirty="0"/>
              <a:t>) being the top-performing months. This could be due to </a:t>
            </a:r>
            <a:r>
              <a:rPr lang="en-US" sz="1500" dirty="0" smtClean="0"/>
              <a:t>potential </a:t>
            </a:r>
            <a:r>
              <a:rPr lang="en-US" sz="1500" dirty="0"/>
              <a:t>promotions or new product releases in </a:t>
            </a:r>
            <a:r>
              <a:rPr lang="en-US" sz="1500" dirty="0" smtClean="0"/>
              <a:t>July and August. During the </a:t>
            </a:r>
            <a:r>
              <a:rPr lang="en-US" sz="1500" dirty="0"/>
              <a:t>December </a:t>
            </a:r>
            <a:r>
              <a:rPr lang="en-US" sz="1500" dirty="0" smtClean="0"/>
              <a:t>holiday sales do up to ($11.4M). On </a:t>
            </a:r>
            <a:r>
              <a:rPr lang="en-US" sz="1500" dirty="0"/>
              <a:t>the contrary, the beginning of the year (January-March) shows lower sales, implying possible slow seasons</a:t>
            </a:r>
            <a:r>
              <a:rPr lang="en-US" sz="1500" dirty="0" smtClean="0"/>
              <a:t>.</a:t>
            </a:r>
          </a:p>
          <a:p>
            <a:pPr marL="0" indent="0">
              <a:buNone/>
            </a:pPr>
            <a:r>
              <a:rPr lang="en-US" sz="1400" b="1" dirty="0" smtClean="0"/>
              <a:t>3</a:t>
            </a:r>
            <a:r>
              <a:rPr lang="en-US" sz="1400" b="1" dirty="0"/>
              <a:t>. </a:t>
            </a:r>
            <a:r>
              <a:rPr lang="en-US" sz="1500" b="1" dirty="0"/>
              <a:t>High Sales Concentration in Specific Product </a:t>
            </a:r>
            <a:r>
              <a:rPr lang="en-US" sz="1500" b="1" dirty="0" smtClean="0"/>
              <a:t>Categories</a:t>
            </a:r>
            <a:endParaRPr lang="en-US" sz="1500" b="1" dirty="0"/>
          </a:p>
          <a:p>
            <a:r>
              <a:rPr lang="en-US" sz="1500" b="1" dirty="0"/>
              <a:t>Men’s Street Footwear</a:t>
            </a:r>
            <a:r>
              <a:rPr lang="en-US" sz="1500" dirty="0"/>
              <a:t> ($28M) is the best-selling product, followed by </a:t>
            </a:r>
            <a:r>
              <a:rPr lang="en-US" sz="1500" b="1" dirty="0"/>
              <a:t>Women’s </a:t>
            </a:r>
            <a:r>
              <a:rPr lang="en-US" sz="1500" b="1" dirty="0" smtClean="0"/>
              <a:t>Apparel ($24M)</a:t>
            </a:r>
            <a:r>
              <a:rPr lang="en-US" sz="1500" dirty="0" smtClean="0"/>
              <a:t> </a:t>
            </a:r>
            <a:r>
              <a:rPr lang="en-US" sz="1500" dirty="0"/>
              <a:t>and </a:t>
            </a:r>
            <a:r>
              <a:rPr lang="en-US" sz="1500" b="1" dirty="0"/>
              <a:t>Men’s Athletic Footwear</a:t>
            </a:r>
            <a:r>
              <a:rPr lang="en-US" sz="1500" dirty="0"/>
              <a:t> </a:t>
            </a:r>
            <a:r>
              <a:rPr lang="en-US" sz="1500" dirty="0" smtClean="0"/>
              <a:t>(21M</a:t>
            </a:r>
            <a:r>
              <a:rPr lang="en-US" sz="1500" dirty="0"/>
              <a:t>). Footwear, in general, dominates sales, indicating its importance in Adidas' product </a:t>
            </a:r>
            <a:r>
              <a:rPr lang="en-US" sz="1500" dirty="0" smtClean="0"/>
              <a:t>lineup. </a:t>
            </a:r>
          </a:p>
          <a:p>
            <a:r>
              <a:rPr lang="en-US" sz="1500" dirty="0" smtClean="0"/>
              <a:t>This </a:t>
            </a:r>
            <a:r>
              <a:rPr lang="en-US" sz="1500" dirty="0"/>
              <a:t>suggests that Adidas' core market is heavily reliant on footwear products, and further innovation or marketing in this category could continue driving growth</a:t>
            </a:r>
            <a:r>
              <a:rPr lang="en-US" sz="1500" dirty="0" smtClean="0"/>
              <a:t>.</a:t>
            </a:r>
          </a:p>
          <a:p>
            <a:pPr marL="0" indent="0">
              <a:buNone/>
            </a:pPr>
            <a:r>
              <a:rPr lang="en-US" sz="1400" dirty="0" smtClean="0"/>
              <a:t>4. </a:t>
            </a:r>
            <a:r>
              <a:rPr lang="en-US" sz="1400" b="1" dirty="0" smtClean="0"/>
              <a:t> </a:t>
            </a:r>
            <a:r>
              <a:rPr lang="en-US" sz="1500" b="1" dirty="0"/>
              <a:t>Retailer </a:t>
            </a:r>
            <a:r>
              <a:rPr lang="en-US" sz="1500" b="1" dirty="0" smtClean="0"/>
              <a:t>Performance</a:t>
            </a:r>
            <a:endParaRPr lang="en-US" sz="1500" b="1" dirty="0"/>
          </a:p>
          <a:p>
            <a:r>
              <a:rPr lang="en-US" sz="1500" b="1" dirty="0"/>
              <a:t>West </a:t>
            </a:r>
            <a:r>
              <a:rPr lang="en-US" sz="1500" b="1" dirty="0" smtClean="0"/>
              <a:t>Gear Retailer</a:t>
            </a:r>
            <a:r>
              <a:rPr lang="en-US" sz="1500" dirty="0" smtClean="0"/>
              <a:t> </a:t>
            </a:r>
            <a:r>
              <a:rPr lang="en-US" sz="1500" dirty="0"/>
              <a:t>leads sales among retailers, generating </a:t>
            </a:r>
            <a:r>
              <a:rPr lang="en-US" sz="1500" dirty="0" smtClean="0"/>
              <a:t>(</a:t>
            </a:r>
            <a:r>
              <a:rPr lang="en-US" sz="1500" b="1" dirty="0" smtClean="0"/>
              <a:t>$32M)</a:t>
            </a:r>
            <a:r>
              <a:rPr lang="en-US" sz="1500" dirty="0" smtClean="0"/>
              <a:t>, </a:t>
            </a:r>
            <a:r>
              <a:rPr lang="en-US" sz="1500" dirty="0"/>
              <a:t>followed by </a:t>
            </a:r>
            <a:r>
              <a:rPr lang="en-US" sz="1500" b="1" dirty="0"/>
              <a:t>Foot Locker</a:t>
            </a:r>
            <a:r>
              <a:rPr lang="en-US" sz="1500" dirty="0"/>
              <a:t> ($29M) and </a:t>
            </a:r>
            <a:r>
              <a:rPr lang="en-US" sz="1500" b="1" dirty="0"/>
              <a:t>Sports Direct</a:t>
            </a:r>
            <a:r>
              <a:rPr lang="en-US" sz="1500" dirty="0"/>
              <a:t> ($25M). Adidas seems to have strong partnerships with these retailers, and they are responsible for a significant share of sales.</a:t>
            </a:r>
          </a:p>
          <a:p>
            <a:r>
              <a:rPr lang="en-US" sz="1500" dirty="0"/>
              <a:t>There is a sharp drop-off in sales for Walmart and Amazon, with </a:t>
            </a:r>
            <a:r>
              <a:rPr lang="en-US" sz="1500" b="1" dirty="0"/>
              <a:t>$</a:t>
            </a:r>
            <a:r>
              <a:rPr lang="en-US" sz="1500" b="1" dirty="0" smtClean="0"/>
              <a:t>11M</a:t>
            </a:r>
            <a:r>
              <a:rPr lang="en-US" sz="1500" dirty="0" smtClean="0"/>
              <a:t> </a:t>
            </a:r>
            <a:r>
              <a:rPr lang="en-US" sz="1500" dirty="0"/>
              <a:t>and </a:t>
            </a:r>
            <a:r>
              <a:rPr lang="en-US" sz="1500" b="1" dirty="0"/>
              <a:t>$10M</a:t>
            </a:r>
            <a:r>
              <a:rPr lang="en-US" sz="1500" dirty="0"/>
              <a:t> respectively, which suggests that traditional brick-and-mortar or sports-specific retailers are more successful sales channels compared to online or general retail platforms.</a:t>
            </a:r>
          </a:p>
          <a:p>
            <a:pPr marL="0" indent="0">
              <a:buNone/>
            </a:pPr>
            <a:endParaRPr lang="en-US" sz="1400" dirty="0"/>
          </a:p>
          <a:p>
            <a:endParaRPr lang="en-US" sz="1500" dirty="0"/>
          </a:p>
          <a:p>
            <a:pPr marL="0" indent="0">
              <a:buNone/>
            </a:pPr>
            <a:endParaRPr lang="en-US" dirty="0"/>
          </a:p>
          <a:p>
            <a:endParaRPr lang="en-GB" dirty="0"/>
          </a:p>
          <a:p>
            <a:endParaRPr lang="en-GB" dirty="0"/>
          </a:p>
        </p:txBody>
      </p:sp>
    </p:spTree>
    <p:extLst>
      <p:ext uri="{BB962C8B-B14F-4D97-AF65-F5344CB8AC3E}">
        <p14:creationId xmlns:p14="http://schemas.microsoft.com/office/powerpoint/2010/main" val="270343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KEY INSIGHTS</a:t>
            </a:r>
            <a:endParaRPr lang="en-GB" dirty="0"/>
          </a:p>
        </p:txBody>
      </p:sp>
      <p:sp>
        <p:nvSpPr>
          <p:cNvPr id="13" name="Text Placeholder 12"/>
          <p:cNvSpPr>
            <a:spLocks noGrp="1"/>
          </p:cNvSpPr>
          <p:nvPr>
            <p:ph sz="half" idx="1"/>
          </p:nvPr>
        </p:nvSpPr>
        <p:spPr>
          <a:xfrm>
            <a:off x="144291" y="1998292"/>
            <a:ext cx="11853268" cy="4733584"/>
          </a:xfrm>
        </p:spPr>
        <p:txBody>
          <a:bodyPr>
            <a:normAutofit/>
          </a:bodyPr>
          <a:lstStyle/>
          <a:p>
            <a:pPr marL="0" indent="0">
              <a:buNone/>
            </a:pPr>
            <a:endParaRPr lang="en-US" sz="1500" dirty="0" smtClean="0"/>
          </a:p>
          <a:p>
            <a:pPr marL="0" indent="0">
              <a:buNone/>
            </a:pPr>
            <a:r>
              <a:rPr lang="en-US" sz="1600" b="1" dirty="0"/>
              <a:t>5</a:t>
            </a:r>
            <a:r>
              <a:rPr lang="en-US" sz="1400" b="1" dirty="0"/>
              <a:t>. </a:t>
            </a:r>
            <a:r>
              <a:rPr lang="en-US" sz="1400" b="1" dirty="0" smtClean="0"/>
              <a:t>Profitability</a:t>
            </a:r>
            <a:endParaRPr lang="en-US" sz="1400" b="1" dirty="0"/>
          </a:p>
          <a:p>
            <a:r>
              <a:rPr lang="en-US" sz="1400" dirty="0"/>
              <a:t>The </a:t>
            </a:r>
            <a:r>
              <a:rPr lang="en-US" sz="1400" b="1" dirty="0"/>
              <a:t>Average Profit Margin</a:t>
            </a:r>
            <a:r>
              <a:rPr lang="en-US" sz="1400" dirty="0"/>
              <a:t> is </a:t>
            </a:r>
            <a:r>
              <a:rPr lang="en-US" sz="1400" b="1" dirty="0"/>
              <a:t>42.30%</a:t>
            </a:r>
            <a:r>
              <a:rPr lang="en-US" sz="1400" dirty="0"/>
              <a:t>, which is relatively high for the retail sector. This indicates that Adidas is maintaining healthy profit margins across its product lines, which could be attributed to premium pricing or efficient cost control.</a:t>
            </a:r>
          </a:p>
          <a:p>
            <a:r>
              <a:rPr lang="en-US" sz="1400" dirty="0"/>
              <a:t>However, analyzing margin trends across different product lines or regions could reveal further opportunities for optimization.</a:t>
            </a:r>
          </a:p>
          <a:p>
            <a:pPr marL="0" indent="0">
              <a:buNone/>
            </a:pPr>
            <a:r>
              <a:rPr lang="en-US" sz="1400" b="1" dirty="0"/>
              <a:t>6. Geographic Sales </a:t>
            </a:r>
            <a:r>
              <a:rPr lang="en-US" sz="1400" b="1" dirty="0" smtClean="0"/>
              <a:t>Distribution</a:t>
            </a:r>
            <a:endParaRPr lang="en-US" sz="1400" b="1" dirty="0"/>
          </a:p>
          <a:p>
            <a:r>
              <a:rPr lang="en-US" sz="1400" b="1" dirty="0"/>
              <a:t>West</a:t>
            </a:r>
            <a:r>
              <a:rPr lang="en-US" sz="1400" dirty="0"/>
              <a:t> and </a:t>
            </a:r>
            <a:r>
              <a:rPr lang="en-US" sz="1400" b="1" dirty="0"/>
              <a:t>Northeast</a:t>
            </a:r>
            <a:r>
              <a:rPr lang="en-US" sz="1400" dirty="0"/>
              <a:t> regions combined account for over 50% of total sales (West: 30.32%, Northeast: 20.87%). These regions should remain a priority for marketing and distribution strategies, while </a:t>
            </a:r>
            <a:r>
              <a:rPr lang="en-US" sz="1400" dirty="0" smtClean="0"/>
              <a:t>the </a:t>
            </a:r>
            <a:r>
              <a:rPr lang="en-US" sz="1400" b="1" dirty="0" smtClean="0"/>
              <a:t>Midwest</a:t>
            </a:r>
            <a:r>
              <a:rPr lang="en-US" sz="1400" dirty="0" smtClean="0"/>
              <a:t> </a:t>
            </a:r>
            <a:r>
              <a:rPr lang="en-US" sz="1400" dirty="0"/>
              <a:t>($16.67M, 13.88%) could potentially offer untapped growth opportunities if further efforts are directed towards improving sales in that region.</a:t>
            </a:r>
          </a:p>
          <a:p>
            <a:pPr marL="0" indent="0">
              <a:buNone/>
            </a:pPr>
            <a:r>
              <a:rPr lang="en-US" sz="1400" b="1" dirty="0"/>
              <a:t>7. Sales by Product Type Reflects Strong Gendered </a:t>
            </a:r>
            <a:r>
              <a:rPr lang="en-US" sz="1400" b="1" dirty="0" smtClean="0"/>
              <a:t>Demand</a:t>
            </a:r>
            <a:endParaRPr lang="en-US" sz="1400" b="1" dirty="0"/>
          </a:p>
          <a:p>
            <a:r>
              <a:rPr lang="en-US" sz="1400" b="1" dirty="0"/>
              <a:t>Men’s footwear</a:t>
            </a:r>
            <a:r>
              <a:rPr lang="en-US" sz="1400" dirty="0"/>
              <a:t> (both street and athletic) significantly outsells </a:t>
            </a:r>
            <a:r>
              <a:rPr lang="en-US" sz="1400" b="1" dirty="0"/>
              <a:t>women’s footwear</a:t>
            </a:r>
            <a:r>
              <a:rPr lang="en-US" sz="1400" dirty="0"/>
              <a:t> ($28M + $21M vs. </a:t>
            </a:r>
            <a:r>
              <a:rPr lang="en-US" sz="1400" dirty="0" smtClean="0"/>
              <a:t>$17M </a:t>
            </a:r>
            <a:r>
              <a:rPr lang="en-US" sz="1400" dirty="0"/>
              <a:t>+ $</a:t>
            </a:r>
            <a:r>
              <a:rPr lang="en-US" sz="1400" dirty="0" smtClean="0"/>
              <a:t>14M</a:t>
            </a:r>
            <a:r>
              <a:rPr lang="en-US" sz="1400" dirty="0"/>
              <a:t>). This suggests that Adidas may have a stronger customer base among men, particularly in the footwear category. Expanding women's </a:t>
            </a:r>
            <a:r>
              <a:rPr lang="en-US" sz="1400" dirty="0" smtClean="0"/>
              <a:t>street </a:t>
            </a:r>
            <a:r>
              <a:rPr lang="en-US" sz="1400" dirty="0"/>
              <a:t>footwear and </a:t>
            </a:r>
            <a:r>
              <a:rPr lang="en-US" sz="1400" dirty="0" smtClean="0"/>
              <a:t>Athletic  </a:t>
            </a:r>
            <a:r>
              <a:rPr lang="en-US" sz="1400" dirty="0"/>
              <a:t>footwear lines could provide opportunities for growth.</a:t>
            </a:r>
          </a:p>
          <a:p>
            <a:pPr marL="0" indent="0">
              <a:buNone/>
            </a:pPr>
            <a:endParaRPr lang="en-US" sz="1400" dirty="0"/>
          </a:p>
          <a:p>
            <a:endParaRPr lang="en-US" sz="1500" dirty="0"/>
          </a:p>
          <a:p>
            <a:pPr marL="0" indent="0">
              <a:buNone/>
            </a:pPr>
            <a:endParaRPr lang="en-US" dirty="0"/>
          </a:p>
          <a:p>
            <a:endParaRPr lang="en-GB" dirty="0"/>
          </a:p>
          <a:p>
            <a:endParaRPr lang="en-GB" dirty="0"/>
          </a:p>
        </p:txBody>
      </p:sp>
    </p:spTree>
    <p:extLst>
      <p:ext uri="{BB962C8B-B14F-4D97-AF65-F5344CB8AC3E}">
        <p14:creationId xmlns:p14="http://schemas.microsoft.com/office/powerpoint/2010/main" val="23644862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715</TotalTime>
  <Words>1006</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ADIDAS SALES ANALYSIS PROJECTS</vt:lpstr>
      <vt:lpstr>BUSINESS REQUIREMENT</vt:lpstr>
      <vt:lpstr>PowerPoint Presentation</vt:lpstr>
      <vt:lpstr>OVERVIEW KPIs</vt:lpstr>
      <vt:lpstr>OVERVIEW</vt:lpstr>
      <vt:lpstr>OVERVIEW</vt:lpstr>
      <vt:lpstr>OVERVIEW</vt:lpstr>
      <vt:lpstr>KEY INSIGHTS</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Kamore</dc:creator>
  <cp:lastModifiedBy>Maureen Kamore</cp:lastModifiedBy>
  <cp:revision>27</cp:revision>
  <dcterms:created xsi:type="dcterms:W3CDTF">2024-09-05T10:51:12Z</dcterms:created>
  <dcterms:modified xsi:type="dcterms:W3CDTF">2024-09-09T10:55:04Z</dcterms:modified>
</cp:coreProperties>
</file>