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58" r:id="rId5"/>
    <p:sldId id="259" r:id="rId6"/>
    <p:sldId id="260" r:id="rId7"/>
    <p:sldId id="261" r:id="rId8"/>
    <p:sldId id="267"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3"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F210F26-B19F-4373-84D9-CF8AF3C45A6A}"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3334108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218571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161576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AEB05B02-10E0-4828-88DE-B62B5B1C2BFA}"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944254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468056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F210F26-B19F-4373-84D9-CF8AF3C45A6A}"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1291870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F210F26-B19F-4373-84D9-CF8AF3C45A6A}"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3332004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210F26-B19F-4373-84D9-CF8AF3C45A6A}"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031883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F210F26-B19F-4373-84D9-CF8AF3C45A6A}" type="datetimeFigureOut">
              <a:rPr lang="en-GB" smtClean="0"/>
              <a:t>17/10/2024</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EB05B02-10E0-4828-88DE-B62B5B1C2BFA}" type="slidenum">
              <a:rPr lang="en-GB" smtClean="0"/>
              <a:t>‹#›</a:t>
            </a:fld>
            <a:endParaRPr lang="en-GB"/>
          </a:p>
        </p:txBody>
      </p:sp>
    </p:spTree>
    <p:extLst>
      <p:ext uri="{BB962C8B-B14F-4D97-AF65-F5344CB8AC3E}">
        <p14:creationId xmlns:p14="http://schemas.microsoft.com/office/powerpoint/2010/main" val="18036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210F26-B19F-4373-84D9-CF8AF3C45A6A}"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54154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210F26-B19F-4373-84D9-CF8AF3C45A6A}" type="datetimeFigureOut">
              <a:rPr lang="en-GB" smtClean="0"/>
              <a:t>17/10/2024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9704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2963637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F210F26-B19F-4373-84D9-CF8AF3C45A6A}" type="datetimeFigureOut">
              <a:rPr lang="en-GB" smtClean="0"/>
              <a:t>17/10/2024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991788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F210F26-B19F-4373-84D9-CF8AF3C45A6A}" type="datetimeFigureOut">
              <a:rPr lang="en-GB" smtClean="0"/>
              <a:t>17/10/2024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113614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F210F26-B19F-4373-84D9-CF8AF3C45A6A}" type="datetimeFigureOut">
              <a:rPr lang="en-GB" smtClean="0"/>
              <a:t>17/10/2024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429494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30528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210F26-B19F-4373-84D9-CF8AF3C45A6A}" type="datetimeFigureOut">
              <a:rPr lang="en-GB" smtClean="0"/>
              <a:t>17/10/2024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EB05B02-10E0-4828-88DE-B62B5B1C2BFA}" type="slidenum">
              <a:rPr lang="en-GB" smtClean="0"/>
              <a:t>‹#›</a:t>
            </a:fld>
            <a:endParaRPr lang="en-GB"/>
          </a:p>
        </p:txBody>
      </p:sp>
    </p:spTree>
    <p:extLst>
      <p:ext uri="{BB962C8B-B14F-4D97-AF65-F5344CB8AC3E}">
        <p14:creationId xmlns:p14="http://schemas.microsoft.com/office/powerpoint/2010/main" val="143860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F210F26-B19F-4373-84D9-CF8AF3C45A6A}" type="datetimeFigureOut">
              <a:rPr lang="en-GB" smtClean="0"/>
              <a:t>17/10/2024</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EB05B02-10E0-4828-88DE-B62B5B1C2BFA}" type="slidenum">
              <a:rPr lang="en-GB" smtClean="0"/>
              <a:t>‹#›</a:t>
            </a:fld>
            <a:endParaRPr lang="en-GB"/>
          </a:p>
        </p:txBody>
      </p:sp>
    </p:spTree>
    <p:extLst>
      <p:ext uri="{BB962C8B-B14F-4D97-AF65-F5344CB8AC3E}">
        <p14:creationId xmlns:p14="http://schemas.microsoft.com/office/powerpoint/2010/main" val="38105176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587083"/>
            <a:ext cx="8824456" cy="1519695"/>
          </a:xfrm>
        </p:spPr>
        <p:txBody>
          <a:bodyPr/>
          <a:lstStyle/>
          <a:p>
            <a:r>
              <a:rPr lang="en-US" dirty="0" smtClean="0"/>
              <a:t>ADIDAS SALES ANALYSIS PROJECTS</a:t>
            </a:r>
            <a:endParaRPr lang="en-GB" dirty="0"/>
          </a:p>
        </p:txBody>
      </p:sp>
      <p:sp>
        <p:nvSpPr>
          <p:cNvPr id="3" name="Subtitle 2"/>
          <p:cNvSpPr>
            <a:spLocks noGrp="1"/>
          </p:cNvSpPr>
          <p:nvPr>
            <p:ph type="subTitle" idx="1"/>
          </p:nvPr>
        </p:nvSpPr>
        <p:spPr>
          <a:xfrm>
            <a:off x="9166302" y="2765501"/>
            <a:ext cx="3025698" cy="1341277"/>
          </a:xfrm>
        </p:spPr>
        <p:txBody>
          <a:bodyPr/>
          <a:lstStyle/>
          <a:p>
            <a:endParaRPr lang="en-US" b="1" dirty="0" smtClean="0">
              <a:solidFill>
                <a:schemeClr val="bg1"/>
              </a:solidFill>
            </a:endParaRPr>
          </a:p>
          <a:p>
            <a:r>
              <a:rPr lang="en-US" b="1" dirty="0" smtClean="0">
                <a:solidFill>
                  <a:schemeClr val="bg1"/>
                </a:solidFill>
              </a:rPr>
              <a:t>KAMORE MAUREEN</a:t>
            </a:r>
            <a:endParaRPr lang="en-GB" b="1" dirty="0">
              <a:solidFill>
                <a:schemeClr val="bg1"/>
              </a:solidFill>
            </a:endParaRPr>
          </a:p>
        </p:txBody>
      </p:sp>
    </p:spTree>
    <p:extLst>
      <p:ext uri="{BB962C8B-B14F-4D97-AF65-F5344CB8AC3E}">
        <p14:creationId xmlns:p14="http://schemas.microsoft.com/office/powerpoint/2010/main" val="412549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smtClean="0"/>
              <a:t>BUSINESS REQUIREMENT</a:t>
            </a:r>
            <a:endParaRPr lang="en-GB" b="1" dirty="0"/>
          </a:p>
        </p:txBody>
      </p:sp>
      <p:sp>
        <p:nvSpPr>
          <p:cNvPr id="2" name="Content Placeholder 1"/>
          <p:cNvSpPr>
            <a:spLocks noGrp="1"/>
          </p:cNvSpPr>
          <p:nvPr>
            <p:ph sz="half" idx="1"/>
          </p:nvPr>
        </p:nvSpPr>
        <p:spPr>
          <a:xfrm>
            <a:off x="220717" y="2336873"/>
            <a:ext cx="11824137" cy="3599316"/>
          </a:xfrm>
        </p:spPr>
        <p:txBody>
          <a:bodyPr>
            <a:normAutofit/>
          </a:bodyPr>
          <a:lstStyle/>
          <a:p>
            <a:pPr marL="0" indent="0">
              <a:buNone/>
            </a:pPr>
            <a:r>
              <a:rPr lang="en-US" dirty="0" smtClean="0">
                <a:ea typeface="Calibri" panose="020F0502020204030204" pitchFamily="34" charset="0"/>
                <a:cs typeface="Calibri" panose="020F0502020204030204" pitchFamily="34" charset="0"/>
              </a:rPr>
              <a:t>The aim is to empower Adidas’s decision makers with data driven insights fostering strategic growth and competitiveness in dynamic sports and athletic industry.</a:t>
            </a:r>
          </a:p>
          <a:p>
            <a:r>
              <a:rPr lang="en-US" dirty="0" smtClean="0">
                <a:ea typeface="Calibri" panose="020F0502020204030204" pitchFamily="34" charset="0"/>
                <a:cs typeface="Calibri" panose="020F0502020204030204" pitchFamily="34" charset="0"/>
              </a:rPr>
              <a:t>The goal is to enhance understanding of sales dynamics and performance drivers.</a:t>
            </a:r>
          </a:p>
          <a:p>
            <a:r>
              <a:rPr lang="en-US" dirty="0" smtClean="0">
                <a:ea typeface="Calibri" panose="020F0502020204030204" pitchFamily="34" charset="0"/>
                <a:cs typeface="Calibri" panose="020F0502020204030204" pitchFamily="34" charset="0"/>
              </a:rPr>
              <a:t>Identify geographical areas with high and low sales.</a:t>
            </a:r>
          </a:p>
          <a:p>
            <a:r>
              <a:rPr lang="en-US" dirty="0" smtClean="0">
                <a:ea typeface="Calibri" panose="020F0502020204030204" pitchFamily="34" charset="0"/>
                <a:cs typeface="Calibri" panose="020F0502020204030204" pitchFamily="34" charset="0"/>
              </a:rPr>
              <a:t>Insights into product performance, aiding in inventory and marketing decisions.</a:t>
            </a:r>
          </a:p>
          <a:p>
            <a:r>
              <a:rPr lang="en-US" dirty="0" smtClean="0">
                <a:ea typeface="Calibri" panose="020F0502020204030204" pitchFamily="34" charset="0"/>
                <a:cs typeface="Calibri" panose="020F0502020204030204" pitchFamily="34" charset="0"/>
              </a:rPr>
              <a:t>Informed Pricing and margin strategies for improved profitability.</a:t>
            </a:r>
          </a:p>
          <a:p>
            <a:r>
              <a:rPr lang="en-US" dirty="0" smtClean="0">
                <a:ea typeface="Calibri" panose="020F0502020204030204" pitchFamily="34" charset="0"/>
                <a:cs typeface="Calibri" panose="020F0502020204030204" pitchFamily="34" charset="0"/>
              </a:rPr>
              <a:t>Actionable recommendation for optimizing sales and profit across various dimensions</a:t>
            </a:r>
            <a:endParaRPr lang="en-GB"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4218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smtClean="0">
                <a:ea typeface="Calibri" panose="020F0502020204030204" pitchFamily="34" charset="0"/>
                <a:cs typeface="Calibri" panose="020F0502020204030204" pitchFamily="34" charset="0"/>
              </a:rPr>
              <a:t>DATA CLEANING AND PROCESSING</a:t>
            </a:r>
            <a:endParaRPr lang="en-GB" b="1" dirty="0">
              <a:ea typeface="Calibri" panose="020F0502020204030204" pitchFamily="34" charset="0"/>
              <a:cs typeface="Calibri" panose="020F0502020204030204" pitchFamily="34" charset="0"/>
            </a:endParaRPr>
          </a:p>
        </p:txBody>
      </p:sp>
      <p:sp>
        <p:nvSpPr>
          <p:cNvPr id="2" name="Content Placeholder 1"/>
          <p:cNvSpPr>
            <a:spLocks noGrp="1"/>
          </p:cNvSpPr>
          <p:nvPr>
            <p:ph sz="half" idx="1"/>
          </p:nvPr>
        </p:nvSpPr>
        <p:spPr>
          <a:xfrm>
            <a:off x="220717" y="2336873"/>
            <a:ext cx="11824137" cy="3599316"/>
          </a:xfrm>
        </p:spPr>
        <p:txBody>
          <a:bodyPr>
            <a:normAutofit/>
          </a:bodyPr>
          <a:lstStyle/>
          <a:p>
            <a:pPr lvl="0"/>
            <a:r>
              <a:rPr lang="en-GB" dirty="0">
                <a:latin typeface="Calibri" panose="020F0502020204030204" pitchFamily="34" charset="0"/>
                <a:ea typeface="Calibri" panose="020F0502020204030204" pitchFamily="34" charset="0"/>
                <a:cs typeface="Calibri" panose="020F0502020204030204" pitchFamily="34" charset="0"/>
              </a:rPr>
              <a:t>Added a calculated total sales column, this column helps us to understanding total revenue generated throughout the years. Analysing overall sales performance over time.</a:t>
            </a:r>
          </a:p>
          <a:p>
            <a:pPr lvl="0"/>
            <a:r>
              <a:rPr lang="en-GB" dirty="0">
                <a:latin typeface="Calibri" panose="020F0502020204030204" pitchFamily="34" charset="0"/>
                <a:ea typeface="Calibri" panose="020F0502020204030204" pitchFamily="34" charset="0"/>
                <a:cs typeface="Calibri" panose="020F0502020204030204" pitchFamily="34" charset="0"/>
              </a:rPr>
              <a:t>Added a calculated % operating margins column, this column helps us evaluate % profit generated by Adidas across different dimensions</a:t>
            </a:r>
          </a:p>
          <a:p>
            <a:pPr lvl="0"/>
            <a:r>
              <a:rPr lang="en-GB" dirty="0">
                <a:latin typeface="Calibri" panose="020F0502020204030204" pitchFamily="34" charset="0"/>
                <a:ea typeface="Calibri" panose="020F0502020204030204" pitchFamily="34" charset="0"/>
                <a:cs typeface="Calibri" panose="020F0502020204030204" pitchFamily="34" charset="0"/>
              </a:rPr>
              <a:t>Changed the Invoice date to the correct date format.</a:t>
            </a:r>
          </a:p>
          <a:p>
            <a:pPr lvl="0"/>
            <a:r>
              <a:rPr lang="en-GB" dirty="0">
                <a:latin typeface="Calibri" panose="020F0502020204030204" pitchFamily="34" charset="0"/>
                <a:ea typeface="Calibri" panose="020F0502020204030204" pitchFamily="34" charset="0"/>
                <a:cs typeface="Calibri" panose="020F0502020204030204" pitchFamily="34" charset="0"/>
              </a:rPr>
              <a:t>Checked the dataset for duplicates to ensure high data quality.</a:t>
            </a:r>
          </a:p>
        </p:txBody>
      </p:sp>
    </p:spTree>
    <p:extLst>
      <p:ext uri="{BB962C8B-B14F-4D97-AF65-F5344CB8AC3E}">
        <p14:creationId xmlns:p14="http://schemas.microsoft.com/office/powerpoint/2010/main" val="190142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680320" y="753228"/>
            <a:ext cx="6400800" cy="914400"/>
          </a:xfrm>
        </p:spPr>
        <p:txBody>
          <a:bodyPr/>
          <a:lstStyle/>
          <a:p>
            <a:r>
              <a:rPr lang="en-US" b="1" dirty="0" smtClean="0"/>
              <a:t>OVERVIEW KPIs</a:t>
            </a:r>
            <a:endParaRPr lang="en-GB" b="1" dirty="0"/>
          </a:p>
        </p:txBody>
      </p:sp>
      <p:sp>
        <p:nvSpPr>
          <p:cNvPr id="13" name="Text Placeholder 12"/>
          <p:cNvSpPr>
            <a:spLocks noGrp="1"/>
          </p:cNvSpPr>
          <p:nvPr>
            <p:ph idx="1"/>
          </p:nvPr>
        </p:nvSpPr>
        <p:spPr>
          <a:xfrm>
            <a:off x="243903" y="2108272"/>
            <a:ext cx="11511679" cy="4541909"/>
          </a:xfrm>
        </p:spPr>
        <p:txBody>
          <a:bodyPr>
            <a:normAutofit lnSpcReduction="10000"/>
          </a:bodyPr>
          <a:lstStyle/>
          <a:p>
            <a:endParaRPr lang="en-GB" dirty="0"/>
          </a:p>
          <a:p>
            <a:r>
              <a:rPr lang="en-US" b="1" dirty="0"/>
              <a:t>Total Sales: $</a:t>
            </a:r>
            <a:r>
              <a:rPr lang="en-US" b="1" dirty="0" smtClean="0"/>
              <a:t>120.16M</a:t>
            </a:r>
            <a:r>
              <a:rPr lang="en-US" dirty="0" smtClean="0"/>
              <a:t> this </a:t>
            </a:r>
            <a:r>
              <a:rPr lang="en-US" dirty="0"/>
              <a:t>reflects the overall revenue Adidas has generated. It's a strong figure, indicating solid demand for their products during the analyzed period</a:t>
            </a:r>
            <a:r>
              <a:rPr lang="en-US" dirty="0" smtClean="0"/>
              <a:t>.</a:t>
            </a:r>
          </a:p>
          <a:p>
            <a:r>
              <a:rPr lang="en-US" dirty="0"/>
              <a:t>With a profit of nearly </a:t>
            </a:r>
            <a:r>
              <a:rPr lang="en-US" b="1" dirty="0"/>
              <a:t>$47.22M</a:t>
            </a:r>
            <a:r>
              <a:rPr lang="en-US" dirty="0"/>
              <a:t>, Adidas has managed to convert a significant portion of sales into profit, showing effective cost management and strong profitability</a:t>
            </a:r>
            <a:r>
              <a:rPr lang="en-US" dirty="0" smtClean="0"/>
              <a:t>.</a:t>
            </a:r>
          </a:p>
          <a:p>
            <a:r>
              <a:rPr lang="en-US" b="1" dirty="0"/>
              <a:t>Average Profit Margin: </a:t>
            </a:r>
            <a:r>
              <a:rPr lang="en-US" b="1" dirty="0" smtClean="0"/>
              <a:t>42.30%</a:t>
            </a:r>
            <a:r>
              <a:rPr lang="en-US" dirty="0" smtClean="0"/>
              <a:t> this </a:t>
            </a:r>
            <a:r>
              <a:rPr lang="en-US" dirty="0"/>
              <a:t>is a healthy profit margin for a retail business, reflecting that Adidas is managing to keep a good balance between cost and revenue, allowing for substantial profitability after expenses</a:t>
            </a:r>
            <a:r>
              <a:rPr lang="en-US" dirty="0" smtClean="0"/>
              <a:t>.</a:t>
            </a:r>
          </a:p>
          <a:p>
            <a:r>
              <a:rPr lang="en-US" dirty="0"/>
              <a:t>The combination of high sales and profit reflects a strong market demand and effective strategy, placing Adidas in a good position for growth.</a:t>
            </a:r>
          </a:p>
          <a:p>
            <a:endParaRPr lang="en-US" dirty="0" smtClean="0"/>
          </a:p>
          <a:p>
            <a:endParaRPr lang="en-US" dirty="0"/>
          </a:p>
          <a:p>
            <a:endParaRPr lang="en-GB" dirty="0"/>
          </a:p>
        </p:txBody>
      </p:sp>
    </p:spTree>
    <p:extLst>
      <p:ext uri="{BB962C8B-B14F-4D97-AF65-F5344CB8AC3E}">
        <p14:creationId xmlns:p14="http://schemas.microsoft.com/office/powerpoint/2010/main" val="416868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680321" y="753227"/>
            <a:ext cx="6400800" cy="914400"/>
          </a:xfrm>
        </p:spPr>
        <p:txBody>
          <a:bodyPr/>
          <a:lstStyle/>
          <a:p>
            <a:r>
              <a:rPr lang="en-US" b="1" dirty="0" smtClean="0"/>
              <a:t>INSIGHTS</a:t>
            </a:r>
            <a:endParaRPr lang="en-GB" b="1" dirty="0"/>
          </a:p>
        </p:txBody>
      </p:sp>
      <p:sp>
        <p:nvSpPr>
          <p:cNvPr id="13" name="Text Placeholder 12"/>
          <p:cNvSpPr>
            <a:spLocks noGrp="1"/>
          </p:cNvSpPr>
          <p:nvPr>
            <p:ph type="body" sz="half" idx="2"/>
          </p:nvPr>
        </p:nvSpPr>
        <p:spPr>
          <a:xfrm>
            <a:off x="249382" y="2140528"/>
            <a:ext cx="6192981" cy="4526352"/>
          </a:xfrm>
        </p:spPr>
        <p:txBody>
          <a:bodyPr>
            <a:normAutofit fontScale="92500" lnSpcReduction="10000"/>
          </a:bodyPr>
          <a:lstStyle/>
          <a:p>
            <a:endParaRPr lang="en-US" sz="2200" dirty="0" smtClean="0"/>
          </a:p>
          <a:p>
            <a:endParaRPr lang="en-US" sz="2200" dirty="0" smtClean="0"/>
          </a:p>
          <a:p>
            <a:pPr marL="342900" indent="-342900">
              <a:buFont typeface="Arial" panose="020B0604020202020204" pitchFamily="34" charset="0"/>
              <a:buChar char="•"/>
            </a:pPr>
            <a:r>
              <a:rPr lang="en-US" sz="2200" dirty="0" smtClean="0"/>
              <a:t>The </a:t>
            </a:r>
            <a:r>
              <a:rPr lang="en-US" sz="2200" dirty="0" smtClean="0"/>
              <a:t>Line Chart shows the total  sales performance with July ($12.6M) and August ($12.3M) being the peak months.</a:t>
            </a:r>
          </a:p>
          <a:p>
            <a:pPr marL="285750" indent="-285750">
              <a:buFont typeface="Arial" panose="020B0604020202020204" pitchFamily="34" charset="0"/>
              <a:buChar char="•"/>
            </a:pPr>
            <a:r>
              <a:rPr lang="en-US" sz="2200" dirty="0" smtClean="0"/>
              <a:t>We also get to see the sales peak up in December ($11.4M) after a huge drop in the other months. This could be because it is a holiday season</a:t>
            </a:r>
            <a:r>
              <a:rPr lang="en-US" sz="2200" dirty="0" smtClean="0"/>
              <a:t>.</a:t>
            </a:r>
          </a:p>
          <a:p>
            <a:pPr marL="285750" lvl="0" indent="-285750">
              <a:buFont typeface="Arial" panose="020B0604020202020204" pitchFamily="34" charset="0"/>
              <a:buChar char="•"/>
            </a:pPr>
            <a:r>
              <a:rPr lang="en-US" sz="2200" dirty="0"/>
              <a:t>There is a </a:t>
            </a:r>
            <a:r>
              <a:rPr lang="en-US" sz="2200" b="1" dirty="0"/>
              <a:t>clear seasonal trend</a:t>
            </a:r>
            <a:r>
              <a:rPr lang="en-US" sz="2200" dirty="0"/>
              <a:t> in sales, with </a:t>
            </a:r>
            <a:r>
              <a:rPr lang="en-US" sz="2200" b="1" dirty="0"/>
              <a:t>July</a:t>
            </a:r>
            <a:r>
              <a:rPr lang="en-US" sz="2200" dirty="0"/>
              <a:t> ($12.4M) and </a:t>
            </a:r>
            <a:r>
              <a:rPr lang="en-US" sz="2200" b="1" dirty="0"/>
              <a:t>August</a:t>
            </a:r>
            <a:r>
              <a:rPr lang="en-US" sz="2200" dirty="0"/>
              <a:t> ($12.3M) being the top-performing months. This could be due to potential promotions or new product releases in July and August. During the December holiday sales do up to ($11.4M). On the contrary, the beginning of the year (January-March) shows lower sales, implying possible slow seasons.</a:t>
            </a:r>
            <a:endParaRPr lang="en-GB" sz="2200" dirty="0"/>
          </a:p>
          <a:p>
            <a:pPr marL="285750" indent="-285750">
              <a:buFont typeface="Arial" panose="020B0604020202020204" pitchFamily="34" charset="0"/>
              <a:buChar char="•"/>
            </a:pPr>
            <a:endParaRPr lang="en-US" sz="2200" dirty="0" smtClean="0"/>
          </a:p>
          <a:p>
            <a:endParaRPr lang="en-GB" dirty="0"/>
          </a:p>
          <a:p>
            <a:endParaRPr lang="en-GB"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1147" y="2849217"/>
            <a:ext cx="5550853" cy="2463399"/>
          </a:xfrm>
        </p:spPr>
      </p:pic>
    </p:spTree>
    <p:extLst>
      <p:ext uri="{BB962C8B-B14F-4D97-AF65-F5344CB8AC3E}">
        <p14:creationId xmlns:p14="http://schemas.microsoft.com/office/powerpoint/2010/main" val="120926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680323" y="753228"/>
            <a:ext cx="6400800" cy="914400"/>
          </a:xfrm>
        </p:spPr>
        <p:txBody>
          <a:bodyPr/>
          <a:lstStyle/>
          <a:p>
            <a:r>
              <a:rPr lang="en-US" b="1" dirty="0" smtClean="0"/>
              <a:t>INSIGHTS</a:t>
            </a:r>
            <a:endParaRPr lang="en-GB" b="1" dirty="0"/>
          </a:p>
        </p:txBody>
      </p:sp>
      <p:pic>
        <p:nvPicPr>
          <p:cNvPr id="4" name="Content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l="18085" r="18085"/>
          <a:stretch>
            <a:fillRect/>
          </a:stretch>
        </p:blipFill>
        <p:spPr>
          <a:xfrm>
            <a:off x="6718851" y="2181012"/>
            <a:ext cx="4717775" cy="3599312"/>
          </a:xfrm>
        </p:spPr>
      </p:pic>
      <p:sp>
        <p:nvSpPr>
          <p:cNvPr id="13" name="Text Placeholder 12"/>
          <p:cNvSpPr>
            <a:spLocks noGrp="1"/>
          </p:cNvSpPr>
          <p:nvPr>
            <p:ph type="body" sz="half" idx="2"/>
          </p:nvPr>
        </p:nvSpPr>
        <p:spPr>
          <a:xfrm>
            <a:off x="249382" y="2025147"/>
            <a:ext cx="6283940" cy="4455166"/>
          </a:xfrm>
        </p:spPr>
        <p:txBody>
          <a:bodyPr>
            <a:normAutofit/>
          </a:bodyPr>
          <a:lstStyle/>
          <a:p>
            <a:r>
              <a:rPr lang="en-US" sz="2000" b="1" dirty="0" smtClean="0"/>
              <a:t>Top-Performing </a:t>
            </a:r>
            <a:r>
              <a:rPr lang="en-US" sz="2000" b="1" dirty="0"/>
              <a:t>Region</a:t>
            </a:r>
            <a:endParaRPr lang="en-GB" sz="2000" dirty="0"/>
          </a:p>
          <a:p>
            <a:pPr marL="285750" lvl="0" indent="-285750">
              <a:buFont typeface="Arial" panose="020B0604020202020204" pitchFamily="34" charset="0"/>
              <a:buChar char="•"/>
            </a:pPr>
            <a:r>
              <a:rPr lang="en-US" sz="2000" b="1" dirty="0"/>
              <a:t>West Region</a:t>
            </a:r>
            <a:r>
              <a:rPr lang="en-US" sz="2000" dirty="0"/>
              <a:t> is the top-performing region, contributing </a:t>
            </a:r>
            <a:r>
              <a:rPr lang="en-US" sz="2000" b="1" dirty="0"/>
              <a:t>30.32%</a:t>
            </a:r>
            <a:r>
              <a:rPr lang="en-US" sz="2000" dirty="0"/>
              <a:t> of total sales, amounting to </a:t>
            </a:r>
            <a:r>
              <a:rPr lang="en-US" sz="2000" b="1" dirty="0"/>
              <a:t>$36.64M</a:t>
            </a:r>
            <a:r>
              <a:rPr lang="en-US" sz="2000" dirty="0"/>
              <a:t>. This indicates a strong market presence in the western United States, and efforts in marketing or distribution here are yielding excellent results.</a:t>
            </a:r>
            <a:endParaRPr lang="en-GB" sz="2000" dirty="0"/>
          </a:p>
          <a:p>
            <a:pPr marL="285750" indent="-285750">
              <a:buFont typeface="Arial" panose="020B0604020202020204" pitchFamily="34" charset="0"/>
              <a:buChar char="•"/>
            </a:pPr>
            <a:r>
              <a:rPr lang="en-US" sz="2000" dirty="0"/>
              <a:t>These regions should remain a priority for marketing and distribution strategies, while the </a:t>
            </a:r>
            <a:r>
              <a:rPr lang="en-US" sz="2000" b="1" dirty="0"/>
              <a:t>Midwest</a:t>
            </a:r>
            <a:r>
              <a:rPr lang="en-US" sz="2000" dirty="0"/>
              <a:t> ($16.67M, 13.88%) could potentially offer untapped growth opportunities if further efforts are directed towards improving sales in that region</a:t>
            </a:r>
            <a:endParaRPr lang="en-GB" sz="2000" dirty="0"/>
          </a:p>
          <a:p>
            <a:endParaRPr lang="en-GB" dirty="0"/>
          </a:p>
        </p:txBody>
      </p:sp>
    </p:spTree>
    <p:extLst>
      <p:ext uri="{BB962C8B-B14F-4D97-AF65-F5344CB8AC3E}">
        <p14:creationId xmlns:p14="http://schemas.microsoft.com/office/powerpoint/2010/main" val="291925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smtClean="0"/>
              <a:t>INSIGHTS</a:t>
            </a:r>
            <a:endParaRPr lang="en-GB" b="1" dirty="0"/>
          </a:p>
        </p:txBody>
      </p:sp>
      <p:sp>
        <p:nvSpPr>
          <p:cNvPr id="13" name="Text Placeholder 12"/>
          <p:cNvSpPr>
            <a:spLocks noGrp="1"/>
          </p:cNvSpPr>
          <p:nvPr>
            <p:ph sz="half" idx="1"/>
          </p:nvPr>
        </p:nvSpPr>
        <p:spPr>
          <a:xfrm>
            <a:off x="412305" y="2057400"/>
            <a:ext cx="7069150" cy="4532339"/>
          </a:xfrm>
        </p:spPr>
        <p:txBody>
          <a:bodyPr>
            <a:normAutofit fontScale="92500"/>
          </a:bodyPr>
          <a:lstStyle/>
          <a:p>
            <a:r>
              <a:rPr lang="en-US" sz="2200" b="1" dirty="0" smtClean="0"/>
              <a:t>Men’s </a:t>
            </a:r>
            <a:r>
              <a:rPr lang="en-US" sz="2200" b="1" dirty="0"/>
              <a:t>Street Footwear</a:t>
            </a:r>
            <a:r>
              <a:rPr lang="en-US" sz="2200" dirty="0"/>
              <a:t> ($28M) is the best-selling product, followed by </a:t>
            </a:r>
            <a:r>
              <a:rPr lang="en-US" sz="2200" b="1" dirty="0"/>
              <a:t>Women’s Apparel ($24M)</a:t>
            </a:r>
            <a:r>
              <a:rPr lang="en-US" sz="2200" dirty="0"/>
              <a:t> and </a:t>
            </a:r>
            <a:r>
              <a:rPr lang="en-US" sz="2200" b="1" dirty="0"/>
              <a:t>Men’s Athletic Footwear</a:t>
            </a:r>
            <a:r>
              <a:rPr lang="en-US" sz="2200" dirty="0"/>
              <a:t> (21M). Footwear, in general, dominates sales, indicating its importance in Adidas' product lineup. </a:t>
            </a:r>
            <a:endParaRPr lang="en-GB" sz="2200" dirty="0" smtClean="0"/>
          </a:p>
          <a:p>
            <a:pPr lvl="0"/>
            <a:r>
              <a:rPr lang="en-US" sz="2200" dirty="0" smtClean="0"/>
              <a:t>This </a:t>
            </a:r>
            <a:r>
              <a:rPr lang="en-US" sz="2200" dirty="0"/>
              <a:t>suggests that Adidas' core market is heavily reliant on footwear products, and further innovation or marketing in this category could continue driving growth</a:t>
            </a:r>
            <a:r>
              <a:rPr lang="en-US" sz="2200" dirty="0" smtClean="0"/>
              <a:t>.</a:t>
            </a:r>
            <a:endParaRPr lang="en-GB" sz="2200" dirty="0"/>
          </a:p>
          <a:p>
            <a:pPr lvl="0"/>
            <a:r>
              <a:rPr lang="en-US" sz="2200" b="1" dirty="0"/>
              <a:t>Men’s footwear</a:t>
            </a:r>
            <a:r>
              <a:rPr lang="en-US" sz="2200" dirty="0"/>
              <a:t> (both street and athletic) significantly outsells </a:t>
            </a:r>
            <a:r>
              <a:rPr lang="en-US" sz="2200" b="1" dirty="0"/>
              <a:t>women’s footwear</a:t>
            </a:r>
            <a:r>
              <a:rPr lang="en-US" sz="2200" dirty="0"/>
              <a:t> ($28M + $21M vs. $17M + $14M). This suggests that Adidas may have a stronger customer base among men, particularly in the footwear category. Expanding women's street footwear and Athletic footwear lines could provide opportunities for growth</a:t>
            </a:r>
            <a:r>
              <a:rPr lang="en-US" sz="2200" dirty="0" smtClean="0"/>
              <a:t>.</a:t>
            </a:r>
            <a:endParaRPr lang="en-GB" dirty="0"/>
          </a:p>
          <a:p>
            <a:endParaRPr lang="en-GB" dirty="0"/>
          </a:p>
          <a:p>
            <a:endParaRPr lang="en-GB"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08622" y="2161309"/>
            <a:ext cx="4256689" cy="4114800"/>
          </a:xfrm>
        </p:spPr>
      </p:pic>
    </p:spTree>
    <p:extLst>
      <p:ext uri="{BB962C8B-B14F-4D97-AF65-F5344CB8AC3E}">
        <p14:creationId xmlns:p14="http://schemas.microsoft.com/office/powerpoint/2010/main" val="102655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a:xfrm>
            <a:off x="680321" y="753228"/>
            <a:ext cx="6400800" cy="914400"/>
          </a:xfrm>
        </p:spPr>
        <p:txBody>
          <a:bodyPr/>
          <a:lstStyle/>
          <a:p>
            <a:r>
              <a:rPr lang="en-US" b="1" dirty="0" smtClean="0"/>
              <a:t>INSIGHTS</a:t>
            </a:r>
            <a:endParaRPr lang="en-GB"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8621" y="2327565"/>
            <a:ext cx="4256689" cy="4262176"/>
          </a:xfrm>
          <a:prstGeom prst="rect">
            <a:avLst/>
          </a:prstGeom>
        </p:spPr>
      </p:pic>
      <p:sp>
        <p:nvSpPr>
          <p:cNvPr id="12" name="Text Placeholder 12"/>
          <p:cNvSpPr txBox="1">
            <a:spLocks/>
          </p:cNvSpPr>
          <p:nvPr/>
        </p:nvSpPr>
        <p:spPr>
          <a:xfrm>
            <a:off x="412305" y="2161309"/>
            <a:ext cx="7069149" cy="43813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lvl="0"/>
            <a:r>
              <a:rPr lang="en-US" sz="2200" b="1" dirty="0"/>
              <a:t>West Gear Retailer</a:t>
            </a:r>
            <a:r>
              <a:rPr lang="en-US" sz="2200" dirty="0"/>
              <a:t> leads sales among retailers, generating (</a:t>
            </a:r>
            <a:r>
              <a:rPr lang="en-US" sz="2200" b="1" dirty="0"/>
              <a:t>$32M)</a:t>
            </a:r>
            <a:r>
              <a:rPr lang="en-US" sz="2200" dirty="0"/>
              <a:t>, followed by </a:t>
            </a:r>
            <a:r>
              <a:rPr lang="en-US" sz="2200" b="1" dirty="0"/>
              <a:t>Foot Locker</a:t>
            </a:r>
            <a:r>
              <a:rPr lang="en-US" sz="2200" dirty="0"/>
              <a:t> ($29M) and </a:t>
            </a:r>
            <a:r>
              <a:rPr lang="en-US" sz="2200" b="1" dirty="0"/>
              <a:t>Sports Direct</a:t>
            </a:r>
            <a:r>
              <a:rPr lang="en-US" sz="2200" dirty="0"/>
              <a:t> ($25M). Adidas seems to have strong partnerships with these retailers, and they are responsible for a significant share of sales.</a:t>
            </a:r>
            <a:endParaRPr lang="en-GB" sz="2200" dirty="0"/>
          </a:p>
          <a:p>
            <a:pPr lvl="0"/>
            <a:r>
              <a:rPr lang="en-US" sz="2200" dirty="0"/>
              <a:t>There is a sharp drop-off in sales for Walmart and Amazon, with </a:t>
            </a:r>
            <a:r>
              <a:rPr lang="en-US" sz="2200" b="1" dirty="0"/>
              <a:t>$11M</a:t>
            </a:r>
            <a:r>
              <a:rPr lang="en-US" sz="2200" dirty="0"/>
              <a:t> and </a:t>
            </a:r>
            <a:r>
              <a:rPr lang="en-US" sz="2200" b="1" dirty="0"/>
              <a:t>$10M</a:t>
            </a:r>
            <a:r>
              <a:rPr lang="en-US" sz="2200" dirty="0"/>
              <a:t> respectively, which suggests that traditional brick-and-mortar or sports-specific retailers are more successful sales channels compared to online or general retail platforms</a:t>
            </a:r>
            <a:r>
              <a:rPr lang="en-US" sz="2200" dirty="0" smtClean="0"/>
              <a:t>.</a:t>
            </a:r>
            <a:endParaRPr lang="en-GB" sz="2200" dirty="0" smtClean="0"/>
          </a:p>
          <a:p>
            <a:endParaRPr lang="en-GB" dirty="0"/>
          </a:p>
        </p:txBody>
      </p:sp>
    </p:spTree>
    <p:extLst>
      <p:ext uri="{BB962C8B-B14F-4D97-AF65-F5344CB8AC3E}">
        <p14:creationId xmlns:p14="http://schemas.microsoft.com/office/powerpoint/2010/main" val="298949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alpha val="80000"/>
          </a:srgbClr>
        </a:solidFill>
        <a:effectLst/>
      </p:bgPr>
    </p:bg>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RECOMMENDATIONS</a:t>
            </a:r>
            <a:endParaRPr lang="en-GB" dirty="0"/>
          </a:p>
        </p:txBody>
      </p:sp>
      <p:sp>
        <p:nvSpPr>
          <p:cNvPr id="13" name="Text Placeholder 12"/>
          <p:cNvSpPr>
            <a:spLocks noGrp="1"/>
          </p:cNvSpPr>
          <p:nvPr>
            <p:ph sz="half" idx="1"/>
          </p:nvPr>
        </p:nvSpPr>
        <p:spPr>
          <a:xfrm>
            <a:off x="286181" y="2098964"/>
            <a:ext cx="11632550" cy="3813105"/>
          </a:xfrm>
        </p:spPr>
        <p:txBody>
          <a:bodyPr>
            <a:normAutofit fontScale="92500" lnSpcReduction="10000"/>
          </a:bodyPr>
          <a:lstStyle/>
          <a:p>
            <a:pPr marL="0" indent="0">
              <a:buNone/>
            </a:pPr>
            <a:endParaRPr lang="en-US" sz="1600" b="1" dirty="0"/>
          </a:p>
          <a:p>
            <a:pPr marL="342900" indent="-342900">
              <a:buFont typeface="+mj-lt"/>
              <a:buAutoNum type="arabicPeriod"/>
            </a:pPr>
            <a:r>
              <a:rPr lang="en-US" sz="2000" b="1" dirty="0"/>
              <a:t>Expand in the West and Northeast Regions:</a:t>
            </a:r>
            <a:r>
              <a:rPr lang="en-US" sz="2000" dirty="0"/>
              <a:t> Given the high sales in these regions, increasing advertising and product availability here could sustain </a:t>
            </a:r>
            <a:r>
              <a:rPr lang="en-US" sz="2000" dirty="0" smtClean="0"/>
              <a:t>the growth.</a:t>
            </a:r>
          </a:p>
          <a:p>
            <a:pPr marL="342900" indent="-342900">
              <a:buFont typeface="+mj-lt"/>
              <a:buAutoNum type="arabicPeriod"/>
            </a:pPr>
            <a:r>
              <a:rPr lang="en-US" sz="2000" b="1" dirty="0" smtClean="0"/>
              <a:t>Capitalize </a:t>
            </a:r>
            <a:r>
              <a:rPr lang="en-US" sz="2000" b="1" dirty="0"/>
              <a:t>on Seasonality:</a:t>
            </a:r>
            <a:r>
              <a:rPr lang="en-US" sz="2000" dirty="0"/>
              <a:t> To maximize on seasonal trends, Adidas could launch targeted promotions or new product lines around </a:t>
            </a:r>
            <a:r>
              <a:rPr lang="en-US" sz="2000" b="1" dirty="0" smtClean="0"/>
              <a:t>July </a:t>
            </a:r>
            <a:r>
              <a:rPr lang="en-US" sz="2000" dirty="0" smtClean="0"/>
              <a:t>and </a:t>
            </a:r>
            <a:r>
              <a:rPr lang="en-US" sz="2000" b="1" dirty="0" smtClean="0"/>
              <a:t>August as well as the holiday season in December. While also </a:t>
            </a:r>
            <a:r>
              <a:rPr lang="en-US" sz="2000" dirty="0" smtClean="0"/>
              <a:t>devising </a:t>
            </a:r>
            <a:r>
              <a:rPr lang="en-US" sz="2000" dirty="0"/>
              <a:t>strategies to mitigate the slow periods (e.g., January–March</a:t>
            </a:r>
            <a:r>
              <a:rPr lang="en-US" sz="2000" dirty="0" smtClean="0"/>
              <a:t>).</a:t>
            </a:r>
          </a:p>
          <a:p>
            <a:pPr marL="342900" indent="-342900">
              <a:buFont typeface="+mj-lt"/>
              <a:buAutoNum type="arabicPeriod"/>
            </a:pPr>
            <a:r>
              <a:rPr lang="en-US" sz="2000" b="1" dirty="0" smtClean="0"/>
              <a:t>Focus </a:t>
            </a:r>
            <a:r>
              <a:rPr lang="en-US" sz="2000" b="1" dirty="0"/>
              <a:t>on Brick-and-Mortar Retailers:</a:t>
            </a:r>
            <a:r>
              <a:rPr lang="en-US" sz="2000" dirty="0"/>
              <a:t> </a:t>
            </a:r>
            <a:r>
              <a:rPr lang="en-US" sz="2000" b="1" dirty="0"/>
              <a:t>West Gear</a:t>
            </a:r>
            <a:r>
              <a:rPr lang="en-US" sz="2000" dirty="0"/>
              <a:t>, </a:t>
            </a:r>
            <a:r>
              <a:rPr lang="en-US" sz="2000" b="1" dirty="0"/>
              <a:t>Foot Locker</a:t>
            </a:r>
            <a:r>
              <a:rPr lang="en-US" sz="2000" dirty="0"/>
              <a:t>, and </a:t>
            </a:r>
            <a:r>
              <a:rPr lang="en-US" sz="2000" b="1" dirty="0"/>
              <a:t>Sports Direct</a:t>
            </a:r>
            <a:r>
              <a:rPr lang="en-US" sz="2000" dirty="0"/>
              <a:t> are strong sales channels. Strengthening partnerships with these retailers, possibly through exclusive product lines or collaborations, could further boost sales. However, Adidas might also explore ways to improve its online presence, especially with </a:t>
            </a:r>
            <a:r>
              <a:rPr lang="en-US" sz="2000" b="1" dirty="0" smtClean="0"/>
              <a:t>Amazon</a:t>
            </a:r>
            <a:r>
              <a:rPr lang="en-US" sz="2000" dirty="0" smtClean="0"/>
              <a:t>.</a:t>
            </a:r>
          </a:p>
          <a:p>
            <a:pPr marL="342900" indent="-342900">
              <a:buFont typeface="+mj-lt"/>
              <a:buAutoNum type="arabicPeriod"/>
            </a:pPr>
            <a:r>
              <a:rPr lang="en-US" sz="2000" b="1" dirty="0" smtClean="0"/>
              <a:t>Product </a:t>
            </a:r>
            <a:r>
              <a:rPr lang="en-US" sz="2000" b="1" dirty="0"/>
              <a:t>Focus:</a:t>
            </a:r>
            <a:r>
              <a:rPr lang="en-US" sz="2000" dirty="0"/>
              <a:t> While footwear dominates, women's categories, especially in footwear, have room for growth. Marketing campaigns targeting women and expanding the product variety for </a:t>
            </a:r>
            <a:r>
              <a:rPr lang="en-US" sz="2000" b="1" dirty="0"/>
              <a:t>Women's Footwear</a:t>
            </a:r>
            <a:r>
              <a:rPr lang="en-US" sz="2000" dirty="0"/>
              <a:t> could close the gap.</a:t>
            </a:r>
          </a:p>
          <a:p>
            <a:pPr marL="0" indent="0">
              <a:buNone/>
            </a:pPr>
            <a:endParaRPr lang="en-US" sz="1400" dirty="0"/>
          </a:p>
          <a:p>
            <a:endParaRPr lang="en-US" sz="1500" dirty="0"/>
          </a:p>
          <a:p>
            <a:pPr marL="0" indent="0">
              <a:buNone/>
            </a:pPr>
            <a:endParaRPr lang="en-US" dirty="0"/>
          </a:p>
          <a:p>
            <a:endParaRPr lang="en-GB" dirty="0"/>
          </a:p>
          <a:p>
            <a:endParaRPr lang="en-GB" dirty="0"/>
          </a:p>
        </p:txBody>
      </p:sp>
    </p:spTree>
    <p:extLst>
      <p:ext uri="{BB962C8B-B14F-4D97-AF65-F5344CB8AC3E}">
        <p14:creationId xmlns:p14="http://schemas.microsoft.com/office/powerpoint/2010/main" val="256521234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1089</TotalTime>
  <Words>876</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Berlin</vt:lpstr>
      <vt:lpstr>ADIDAS SALES ANALYSIS PROJECTS</vt:lpstr>
      <vt:lpstr>BUSINESS REQUIREMENT</vt:lpstr>
      <vt:lpstr>DATA CLEANING AND PROCESSING</vt:lpstr>
      <vt:lpstr>OVERVIEW KPIs</vt:lpstr>
      <vt:lpstr>INSIGHTS</vt:lpstr>
      <vt:lpstr>INSIGHTS</vt:lpstr>
      <vt:lpstr>INSIGHTS</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Kamore</dc:creator>
  <cp:lastModifiedBy>Maureen Kamore</cp:lastModifiedBy>
  <cp:revision>42</cp:revision>
  <dcterms:created xsi:type="dcterms:W3CDTF">2024-09-05T10:51:12Z</dcterms:created>
  <dcterms:modified xsi:type="dcterms:W3CDTF">2024-10-17T06:57:52Z</dcterms:modified>
</cp:coreProperties>
</file>