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72FE8-E5A8-49BB-8B9E-4F845993AE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 err="1"/>
              <a:t>The</a:t>
            </a:r>
            <a:r>
              <a:rPr lang="es-419" dirty="0"/>
              <a:t> New </a:t>
            </a:r>
            <a:r>
              <a:rPr lang="es-419" dirty="0" err="1"/>
              <a:t>Methodology</a:t>
            </a:r>
            <a:endParaRPr lang="es-419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683F17-8AFE-465C-9B13-558D119BC5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/>
              <a:t>Cahuana-Casares-Ludueña-Pinchiroli-Ribero</a:t>
            </a:r>
          </a:p>
        </p:txBody>
      </p:sp>
    </p:spTree>
    <p:extLst>
      <p:ext uri="{BB962C8B-B14F-4D97-AF65-F5344CB8AC3E}">
        <p14:creationId xmlns:p14="http://schemas.microsoft.com/office/powerpoint/2010/main" val="3447695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A57B4-65E0-48A5-9472-2A3C17242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Código abierto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88B8F5E-EE41-4AED-8B7C-E8B427DCF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009951"/>
          </a:xfrm>
        </p:spPr>
        <p:txBody>
          <a:bodyPr>
            <a:normAutofit/>
          </a:bodyPr>
          <a:lstStyle/>
          <a:p>
            <a:r>
              <a:rPr lang="es-419" sz="1400" dirty="0"/>
              <a:t>Más que un proceso es un estilo de software </a:t>
            </a:r>
          </a:p>
          <a:p>
            <a:endParaRPr lang="es-419" sz="1400" dirty="0"/>
          </a:p>
          <a:p>
            <a:endParaRPr lang="es-419" sz="1400" dirty="0"/>
          </a:p>
          <a:p>
            <a:r>
              <a:rPr lang="es-419" sz="1400" dirty="0"/>
              <a:t>Mantenedor </a:t>
            </a:r>
          </a:p>
          <a:p>
            <a:endParaRPr lang="es-419" sz="1400" dirty="0"/>
          </a:p>
          <a:p>
            <a:endParaRPr lang="es-419" sz="1400" dirty="0"/>
          </a:p>
          <a:p>
            <a:endParaRPr lang="es-419" sz="1400" dirty="0"/>
          </a:p>
          <a:p>
            <a:r>
              <a:rPr lang="es-419" sz="1400" dirty="0"/>
              <a:t>Proyectos</a:t>
            </a:r>
          </a:p>
          <a:p>
            <a:endParaRPr lang="es-419" sz="1400" dirty="0"/>
          </a:p>
          <a:p>
            <a:r>
              <a:rPr lang="es-419" sz="1400" dirty="0"/>
              <a:t>La mayor parte del equipo es a tiempo parcial 		  Coordinación de equipo</a:t>
            </a:r>
          </a:p>
          <a:p>
            <a:r>
              <a:rPr lang="es-419" sz="1400" dirty="0"/>
              <a:t>Depuración paralelizable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43271EB-6537-4C66-A46E-B76FD48C3D57}"/>
              </a:ext>
            </a:extLst>
          </p:cNvPr>
          <p:cNvCxnSpPr>
            <a:cxnSpLocks/>
          </p:cNvCxnSpPr>
          <p:nvPr/>
        </p:nvCxnSpPr>
        <p:spPr>
          <a:xfrm>
            <a:off x="3902153" y="2849524"/>
            <a:ext cx="15346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2F33E184-05E1-421F-823E-E3C30FB22075}"/>
              </a:ext>
            </a:extLst>
          </p:cNvPr>
          <p:cNvSpPr txBox="1"/>
          <p:nvPr/>
        </p:nvSpPr>
        <p:spPr>
          <a:xfrm>
            <a:off x="6475752" y="2630937"/>
            <a:ext cx="4348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Tiene una manera de hacer las cosas</a:t>
            </a:r>
          </a:p>
        </p:txBody>
      </p:sp>
      <p:sp>
        <p:nvSpPr>
          <p:cNvPr id="9" name="Abrir llave 8">
            <a:extLst>
              <a:ext uri="{FF2B5EF4-FFF2-40B4-BE49-F238E27FC236}">
                <a16:creationId xmlns:a16="http://schemas.microsoft.com/office/drawing/2014/main" id="{1E124F3B-106F-4407-A305-5EA0456045C3}"/>
              </a:ext>
            </a:extLst>
          </p:cNvPr>
          <p:cNvSpPr/>
          <p:nvPr/>
        </p:nvSpPr>
        <p:spPr>
          <a:xfrm>
            <a:off x="2789873" y="3132758"/>
            <a:ext cx="79961" cy="13102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9DB3357-6F91-410E-A0B9-57DF2598F4AC}"/>
              </a:ext>
            </a:extLst>
          </p:cNvPr>
          <p:cNvSpPr txBox="1"/>
          <p:nvPr/>
        </p:nvSpPr>
        <p:spPr>
          <a:xfrm>
            <a:off x="2917780" y="3112967"/>
            <a:ext cx="71159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419" sz="1400" dirty="0"/>
              <a:t>Única persona que puede </a:t>
            </a:r>
            <a:r>
              <a:rPr lang="es-419" sz="1400" dirty="0">
                <a:solidFill>
                  <a:schemeClr val="accent2">
                    <a:lumMod val="75000"/>
                  </a:schemeClr>
                </a:solidFill>
              </a:rPr>
              <a:t>integrar</a:t>
            </a:r>
            <a:r>
              <a:rPr lang="es-419" sz="1400" dirty="0"/>
              <a:t> un cambio en el almacén de código abierto</a:t>
            </a:r>
          </a:p>
          <a:p>
            <a:pPr marL="285750" indent="-285750">
              <a:buFontTx/>
              <a:buChar char="-"/>
            </a:pPr>
            <a:endParaRPr lang="es-419" sz="1400" dirty="0"/>
          </a:p>
          <a:p>
            <a:pPr lvl="1"/>
            <a:r>
              <a:rPr lang="es-419" sz="1400" dirty="0"/>
              <a:t>- Coordinar parches</a:t>
            </a:r>
          </a:p>
          <a:p>
            <a:r>
              <a:rPr lang="es-419" sz="1400" dirty="0"/>
              <a:t>- </a:t>
            </a:r>
          </a:p>
          <a:p>
            <a:r>
              <a:rPr lang="es-419" sz="1400" dirty="0"/>
              <a:t>	- Mantener cohesión en el diseño de software</a:t>
            </a:r>
          </a:p>
        </p:txBody>
      </p:sp>
      <p:sp>
        <p:nvSpPr>
          <p:cNvPr id="11" name="Abrir llave 10">
            <a:extLst>
              <a:ext uri="{FF2B5EF4-FFF2-40B4-BE49-F238E27FC236}">
                <a16:creationId xmlns:a16="http://schemas.microsoft.com/office/drawing/2014/main" id="{BF34CEF8-E451-48B0-A6B4-F0D934A577BB}"/>
              </a:ext>
            </a:extLst>
          </p:cNvPr>
          <p:cNvSpPr/>
          <p:nvPr/>
        </p:nvSpPr>
        <p:spPr>
          <a:xfrm>
            <a:off x="3163695" y="3805464"/>
            <a:ext cx="106753" cy="6463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2" name="Abrir llave 11">
            <a:extLst>
              <a:ext uri="{FF2B5EF4-FFF2-40B4-BE49-F238E27FC236}">
                <a16:creationId xmlns:a16="http://schemas.microsoft.com/office/drawing/2014/main" id="{FDB472DB-FF03-4013-8E7E-00C4DAF9063B}"/>
              </a:ext>
            </a:extLst>
          </p:cNvPr>
          <p:cNvSpPr/>
          <p:nvPr/>
        </p:nvSpPr>
        <p:spPr>
          <a:xfrm>
            <a:off x="2533789" y="4873879"/>
            <a:ext cx="53112" cy="5232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D392DC4-C2FF-4E3F-B418-A336770A652C}"/>
              </a:ext>
            </a:extLst>
          </p:cNvPr>
          <p:cNvSpPr txBox="1"/>
          <p:nvPr/>
        </p:nvSpPr>
        <p:spPr>
          <a:xfrm>
            <a:off x="2586900" y="4873879"/>
            <a:ext cx="3830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- Mantenedor único</a:t>
            </a:r>
          </a:p>
          <a:p>
            <a:r>
              <a:rPr lang="es-419" sz="1400" dirty="0"/>
              <a:t>- Mantenedor por modulo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A0C72631-D80A-4AEE-86BC-EDF4B37DB4E5}"/>
              </a:ext>
            </a:extLst>
          </p:cNvPr>
          <p:cNvCxnSpPr/>
          <p:nvPr/>
        </p:nvCxnSpPr>
        <p:spPr>
          <a:xfrm>
            <a:off x="5479318" y="2775094"/>
            <a:ext cx="980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28927A7-92F8-4DD5-8B04-710FBE016770}"/>
              </a:ext>
            </a:extLst>
          </p:cNvPr>
          <p:cNvCxnSpPr/>
          <p:nvPr/>
        </p:nvCxnSpPr>
        <p:spPr>
          <a:xfrm>
            <a:off x="5667153" y="5826642"/>
            <a:ext cx="5741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1314B18-40E4-4716-A452-2767FAFA3C23}"/>
              </a:ext>
            </a:extLst>
          </p:cNvPr>
          <p:cNvSpPr txBox="1"/>
          <p:nvPr/>
        </p:nvSpPr>
        <p:spPr>
          <a:xfrm>
            <a:off x="6145614" y="5637376"/>
            <a:ext cx="277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solidFill>
                  <a:schemeClr val="accent2">
                    <a:lumMod val="75000"/>
                  </a:schemeClr>
                </a:solidFill>
              </a:rPr>
              <a:t>¿					?</a:t>
            </a:r>
          </a:p>
        </p:txBody>
      </p:sp>
    </p:spTree>
    <p:extLst>
      <p:ext uri="{BB962C8B-B14F-4D97-AF65-F5344CB8AC3E}">
        <p14:creationId xmlns:p14="http://schemas.microsoft.com/office/powerpoint/2010/main" val="1351102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razón 22">
            <a:extLst>
              <a:ext uri="{FF2B5EF4-FFF2-40B4-BE49-F238E27FC236}">
                <a16:creationId xmlns:a16="http://schemas.microsoft.com/office/drawing/2014/main" id="{7576FB2F-DF07-49D5-9253-FAC369BC8064}"/>
              </a:ext>
            </a:extLst>
          </p:cNvPr>
          <p:cNvSpPr/>
          <p:nvPr/>
        </p:nvSpPr>
        <p:spPr>
          <a:xfrm rot="1318533">
            <a:off x="3083341" y="4527979"/>
            <a:ext cx="325704" cy="255132"/>
          </a:xfrm>
          <a:prstGeom prst="hear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A386AE-C9F5-4569-932D-4F3C50803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sz="1400" dirty="0"/>
              <a:t>Foco en la naturaleza adaptable de las nuevas metodologías</a:t>
            </a:r>
          </a:p>
          <a:p>
            <a:endParaRPr lang="es-419" sz="1400" dirty="0"/>
          </a:p>
          <a:p>
            <a:endParaRPr lang="es-419" sz="1400" dirty="0"/>
          </a:p>
          <a:p>
            <a:r>
              <a:rPr lang="es-419" sz="1400" dirty="0"/>
              <a:t>Base fundamental de por qué el desarrollo adaptable es importante</a:t>
            </a:r>
          </a:p>
          <a:p>
            <a:r>
              <a:rPr lang="es-419" sz="1400" dirty="0"/>
              <a:t>Consecuencias a los mas profundos niveles de la organización y la gerencia</a:t>
            </a:r>
          </a:p>
          <a:p>
            <a:endParaRPr lang="es-419" sz="1400" dirty="0"/>
          </a:p>
          <a:p>
            <a:r>
              <a:rPr lang="es-419" sz="1400" dirty="0"/>
              <a:t>Tres fases solapadas</a:t>
            </a:r>
          </a:p>
          <a:p>
            <a:endParaRPr lang="es-419" sz="1400" dirty="0"/>
          </a:p>
          <a:p>
            <a:r>
              <a:rPr lang="es-419" sz="1400" dirty="0"/>
              <a:t>La planificación es una paradoja</a:t>
            </a:r>
          </a:p>
          <a:p>
            <a:r>
              <a:rPr lang="es-419" sz="1400" dirty="0"/>
              <a:t>Las desviaciones      solución correcta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633F63-CCFA-45BB-AB4E-5A1721571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509502" cy="706964"/>
          </a:xfrm>
        </p:spPr>
        <p:txBody>
          <a:bodyPr/>
          <a:lstStyle/>
          <a:p>
            <a:r>
              <a:rPr lang="es-419" dirty="0"/>
              <a:t>El Desarrollo de Software Adaptable(ASD)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4C84254-7BD0-46F6-839A-C99680A21E7A}"/>
              </a:ext>
            </a:extLst>
          </p:cNvPr>
          <p:cNvSpPr txBox="1"/>
          <p:nvPr/>
        </p:nvSpPr>
        <p:spPr>
          <a:xfrm>
            <a:off x="8285918" y="1495966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>
                <a:solidFill>
                  <a:schemeClr val="bg1"/>
                </a:solidFill>
              </a:rPr>
              <a:t>Jim </a:t>
            </a:r>
            <a:r>
              <a:rPr lang="es-419" dirty="0" err="1">
                <a:solidFill>
                  <a:schemeClr val="bg1"/>
                </a:solidFill>
              </a:rPr>
              <a:t>Highsmith</a:t>
            </a:r>
            <a:endParaRPr lang="es-419" dirty="0">
              <a:solidFill>
                <a:schemeClr val="bg1"/>
              </a:solidFill>
            </a:endParaRPr>
          </a:p>
        </p:txBody>
      </p:sp>
      <p:cxnSp>
        <p:nvCxnSpPr>
          <p:cNvPr id="6" name="Conector: angular 5">
            <a:extLst>
              <a:ext uri="{FF2B5EF4-FFF2-40B4-BE49-F238E27FC236}">
                <a16:creationId xmlns:a16="http://schemas.microsoft.com/office/drawing/2014/main" id="{95B69412-F0E5-420F-B218-E7CBD353A36A}"/>
              </a:ext>
            </a:extLst>
          </p:cNvPr>
          <p:cNvCxnSpPr>
            <a:cxnSpLocks/>
          </p:cNvCxnSpPr>
          <p:nvPr/>
        </p:nvCxnSpPr>
        <p:spPr>
          <a:xfrm>
            <a:off x="2062716" y="2902687"/>
            <a:ext cx="616689" cy="385279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5B76620C-0AB9-402A-B796-27D632692734}"/>
              </a:ext>
            </a:extLst>
          </p:cNvPr>
          <p:cNvSpPr txBox="1"/>
          <p:nvPr/>
        </p:nvSpPr>
        <p:spPr>
          <a:xfrm>
            <a:off x="2679405" y="2908001"/>
            <a:ext cx="30834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Aplicar ideas que se originaron de los sistemas complejos (teoría del caos)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629F3C6-3C72-4DDE-A724-CA630770BCD6}"/>
              </a:ext>
            </a:extLst>
          </p:cNvPr>
          <p:cNvCxnSpPr>
            <a:cxnSpLocks/>
          </p:cNvCxnSpPr>
          <p:nvPr/>
        </p:nvCxnSpPr>
        <p:spPr>
          <a:xfrm>
            <a:off x="1605516" y="2876102"/>
            <a:ext cx="5337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4333512-85C0-44FC-BDF3-1B4054D250E4}"/>
              </a:ext>
            </a:extLst>
          </p:cNvPr>
          <p:cNvSpPr txBox="1"/>
          <p:nvPr/>
        </p:nvSpPr>
        <p:spPr>
          <a:xfrm>
            <a:off x="1738422" y="4855779"/>
            <a:ext cx="1265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(no lineales)</a:t>
            </a:r>
          </a:p>
        </p:txBody>
      </p:sp>
      <p:sp>
        <p:nvSpPr>
          <p:cNvPr id="15" name="Abrir llave 14">
            <a:extLst>
              <a:ext uri="{FF2B5EF4-FFF2-40B4-BE49-F238E27FC236}">
                <a16:creationId xmlns:a16="http://schemas.microsoft.com/office/drawing/2014/main" id="{E8F132E4-F4D1-406E-B0A8-9436C214DF4C}"/>
              </a:ext>
            </a:extLst>
          </p:cNvPr>
          <p:cNvSpPr/>
          <p:nvPr/>
        </p:nvSpPr>
        <p:spPr>
          <a:xfrm>
            <a:off x="3391786" y="4518837"/>
            <a:ext cx="127591" cy="6447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CA1265D-62E7-44C9-85A7-90B2573AF668}"/>
              </a:ext>
            </a:extLst>
          </p:cNvPr>
          <p:cNvSpPr txBox="1"/>
          <p:nvPr/>
        </p:nvSpPr>
        <p:spPr>
          <a:xfrm>
            <a:off x="3498111" y="4485166"/>
            <a:ext cx="38383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419" sz="1400" dirty="0"/>
              <a:t>Especulación</a:t>
            </a:r>
          </a:p>
          <a:p>
            <a:pPr marL="285750" indent="-285750">
              <a:buFontTx/>
              <a:buChar char="-"/>
            </a:pPr>
            <a:r>
              <a:rPr lang="es-419" sz="1400" dirty="0"/>
              <a:t>Colaboración</a:t>
            </a:r>
          </a:p>
          <a:p>
            <a:pPr marL="285750" indent="-285750">
              <a:buFontTx/>
              <a:buChar char="-"/>
            </a:pPr>
            <a:r>
              <a:rPr lang="es-419" sz="1400" dirty="0"/>
              <a:t>Aprendizaje 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B7758A6A-34FB-4070-8B5B-34020D14DF50}"/>
              </a:ext>
            </a:extLst>
          </p:cNvPr>
          <p:cNvCxnSpPr/>
          <p:nvPr/>
        </p:nvCxnSpPr>
        <p:spPr>
          <a:xfrm>
            <a:off x="4497572" y="5475767"/>
            <a:ext cx="10526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5FDECEB-F24A-4577-B99E-FE9B1F4FA079}"/>
              </a:ext>
            </a:extLst>
          </p:cNvPr>
          <p:cNvSpPr txBox="1"/>
          <p:nvPr/>
        </p:nvSpPr>
        <p:spPr>
          <a:xfrm>
            <a:off x="5578116" y="5291101"/>
            <a:ext cx="4533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Resultados naturalmente </a:t>
            </a:r>
            <a:r>
              <a:rPr lang="es-419" sz="1400" dirty="0">
                <a:solidFill>
                  <a:schemeClr val="accent1"/>
                </a:solidFill>
              </a:rPr>
              <a:t>imprevisibles</a:t>
            </a:r>
            <a:endParaRPr lang="es-419" sz="1400" dirty="0"/>
          </a:p>
        </p:txBody>
      </p: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C91269B4-C20C-4485-808E-20DF28BAB378}"/>
              </a:ext>
            </a:extLst>
          </p:cNvPr>
          <p:cNvSpPr/>
          <p:nvPr/>
        </p:nvSpPr>
        <p:spPr>
          <a:xfrm>
            <a:off x="3083442" y="5756982"/>
            <a:ext cx="180753" cy="172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74754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n relacionada">
            <a:extLst>
              <a:ext uri="{FF2B5EF4-FFF2-40B4-BE49-F238E27FC236}">
                <a16:creationId xmlns:a16="http://schemas.microsoft.com/office/drawing/2014/main" id="{CE4AD113-C808-40F2-87C0-303789AB7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859" y="2871243"/>
            <a:ext cx="537168" cy="53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1E2E30B-0256-4F9F-A22F-79A95AD7D771}"/>
              </a:ext>
            </a:extLst>
          </p:cNvPr>
          <p:cNvSpPr txBox="1"/>
          <p:nvPr/>
        </p:nvSpPr>
        <p:spPr>
          <a:xfrm>
            <a:off x="8285918" y="1495966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>
                <a:solidFill>
                  <a:schemeClr val="bg1"/>
                </a:solidFill>
              </a:rPr>
              <a:t>Jim </a:t>
            </a:r>
            <a:r>
              <a:rPr lang="es-419" dirty="0" err="1">
                <a:solidFill>
                  <a:schemeClr val="bg1"/>
                </a:solidFill>
              </a:rPr>
              <a:t>Highsmith</a:t>
            </a:r>
            <a:endParaRPr lang="es-419" dirty="0">
              <a:solidFill>
                <a:schemeClr val="bg1"/>
              </a:solidFill>
            </a:endParaRPr>
          </a:p>
        </p:txBody>
      </p:sp>
      <p:sp>
        <p:nvSpPr>
          <p:cNvPr id="6" name="Llaves 5">
            <a:extLst>
              <a:ext uri="{FF2B5EF4-FFF2-40B4-BE49-F238E27FC236}">
                <a16:creationId xmlns:a16="http://schemas.microsoft.com/office/drawing/2014/main" id="{6F7196D3-3C39-48A2-BF4E-B9CBE0BA3779}"/>
              </a:ext>
            </a:extLst>
          </p:cNvPr>
          <p:cNvSpPr/>
          <p:nvPr/>
        </p:nvSpPr>
        <p:spPr>
          <a:xfrm>
            <a:off x="733648" y="2308620"/>
            <a:ext cx="4618073" cy="1875199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8" name="Signo de multiplicación 7">
            <a:extLst>
              <a:ext uri="{FF2B5EF4-FFF2-40B4-BE49-F238E27FC236}">
                <a16:creationId xmlns:a16="http://schemas.microsoft.com/office/drawing/2014/main" id="{9B6BB7D0-2DE0-472F-9006-0D6BD11B6788}"/>
              </a:ext>
            </a:extLst>
          </p:cNvPr>
          <p:cNvSpPr/>
          <p:nvPr/>
        </p:nvSpPr>
        <p:spPr>
          <a:xfrm>
            <a:off x="467155" y="2679506"/>
            <a:ext cx="2658139" cy="988828"/>
          </a:xfrm>
          <a:prstGeom prst="mathMultiply">
            <a:avLst>
              <a:gd name="adj1" fmla="val 1921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283DC31-8B3B-49EF-85E7-BEFFACA6B718}"/>
              </a:ext>
            </a:extLst>
          </p:cNvPr>
          <p:cNvSpPr txBox="1"/>
          <p:nvPr/>
        </p:nvSpPr>
        <p:spPr>
          <a:xfrm>
            <a:off x="1000783" y="2804588"/>
            <a:ext cx="16586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400" dirty="0"/>
              <a:t>Gerencia que piensa en lo que tiene que hacer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C4E7905-5301-4A1D-8C62-3CD5EFA80667}"/>
              </a:ext>
            </a:extLst>
          </p:cNvPr>
          <p:cNvSpPr txBox="1"/>
          <p:nvPr/>
        </p:nvSpPr>
        <p:spPr>
          <a:xfrm>
            <a:off x="3068814" y="2601464"/>
            <a:ext cx="1843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dirty="0"/>
              <a:t>Comunicación </a:t>
            </a:r>
            <a:r>
              <a:rPr lang="es-419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alentadora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3A3EF649-95A5-4FB5-9DCA-2D282779C5B4}"/>
              </a:ext>
            </a:extLst>
          </p:cNvPr>
          <p:cNvCxnSpPr>
            <a:stCxn id="9" idx="2"/>
          </p:cNvCxnSpPr>
          <p:nvPr/>
        </p:nvCxnSpPr>
        <p:spPr>
          <a:xfrm flipH="1">
            <a:off x="3987209" y="3247795"/>
            <a:ext cx="3319" cy="32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1BD1CD4-0DAE-423D-A6BB-1FA577DFD7BD}"/>
              </a:ext>
            </a:extLst>
          </p:cNvPr>
          <p:cNvSpPr txBox="1"/>
          <p:nvPr/>
        </p:nvSpPr>
        <p:spPr>
          <a:xfrm>
            <a:off x="3242929" y="3543252"/>
            <a:ext cx="1488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b="1" dirty="0">
                <a:solidFill>
                  <a:schemeClr val="accent2">
                    <a:lumMod val="75000"/>
                  </a:schemeClr>
                </a:solidFill>
              </a:rPr>
              <a:t>Ideas creativas</a:t>
            </a:r>
            <a:r>
              <a:rPr lang="es-419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DEC4896-1324-4943-8129-8E3043AB04E0}"/>
              </a:ext>
            </a:extLst>
          </p:cNvPr>
          <p:cNvSpPr txBox="1"/>
          <p:nvPr/>
        </p:nvSpPr>
        <p:spPr>
          <a:xfrm>
            <a:off x="5357264" y="2871243"/>
            <a:ext cx="2711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dirty="0"/>
              <a:t>Tratamiento de la incertidumbre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7FBFC70-C997-477C-8216-6CA1AA0F4EB5}"/>
              </a:ext>
            </a:extLst>
          </p:cNvPr>
          <p:cNvSpPr txBox="1"/>
          <p:nvPr/>
        </p:nvSpPr>
        <p:spPr>
          <a:xfrm>
            <a:off x="770860" y="5374430"/>
            <a:ext cx="1888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s-419" dirty="0"/>
              <a:t>Aprendizaje 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Century Gothic" panose="020B0502020202020204" pitchFamily="34" charset="0"/>
              <a:buChar char="►"/>
            </a:pPr>
            <a:endParaRPr lang="es-419" dirty="0"/>
          </a:p>
        </p:txBody>
      </p:sp>
      <p:sp>
        <p:nvSpPr>
          <p:cNvPr id="16" name="Abrir llave 15">
            <a:extLst>
              <a:ext uri="{FF2B5EF4-FFF2-40B4-BE49-F238E27FC236}">
                <a16:creationId xmlns:a16="http://schemas.microsoft.com/office/drawing/2014/main" id="{6D3E58E0-76FA-4E67-8310-BAE13715CC2B}"/>
              </a:ext>
            </a:extLst>
          </p:cNvPr>
          <p:cNvSpPr/>
          <p:nvPr/>
        </p:nvSpPr>
        <p:spPr>
          <a:xfrm>
            <a:off x="2232837" y="5092995"/>
            <a:ext cx="138223" cy="9994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8128B46-2586-4BFE-B7FE-FA756D1AD03E}"/>
              </a:ext>
            </a:extLst>
          </p:cNvPr>
          <p:cNvSpPr txBox="1"/>
          <p:nvPr/>
        </p:nvSpPr>
        <p:spPr>
          <a:xfrm>
            <a:off x="2371060" y="5231219"/>
            <a:ext cx="25411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- Se desalienta a menudo</a:t>
            </a:r>
          </a:p>
          <a:p>
            <a:r>
              <a:rPr lang="es-419" sz="1400" dirty="0"/>
              <a:t>- Es un rasgo </a:t>
            </a:r>
            <a:r>
              <a:rPr lang="es-419" sz="1400" b="1" dirty="0"/>
              <a:t>CONTINUO</a:t>
            </a:r>
            <a:r>
              <a:rPr lang="es-419" sz="1400" dirty="0"/>
              <a:t> e IMPORTANTE</a:t>
            </a:r>
          </a:p>
        </p:txBody>
      </p: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E8714978-4C86-4B3F-9361-C6DE0B56075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54152" y="5853072"/>
            <a:ext cx="648885" cy="361509"/>
          </a:xfrm>
          <a:prstGeom prst="bentConnector3">
            <a:avLst>
              <a:gd name="adj1" fmla="val 991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D142DCA-0222-4E06-BEAC-CEFBDDC78BF5}"/>
              </a:ext>
            </a:extLst>
          </p:cNvPr>
          <p:cNvSpPr txBox="1"/>
          <p:nvPr/>
        </p:nvSpPr>
        <p:spPr>
          <a:xfrm>
            <a:off x="4412514" y="6103089"/>
            <a:ext cx="1924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419" sz="1400" dirty="0"/>
              <a:t>Planes</a:t>
            </a:r>
          </a:p>
          <a:p>
            <a:pPr marL="285750" indent="-285750">
              <a:buFontTx/>
              <a:buChar char="-"/>
            </a:pPr>
            <a:r>
              <a:rPr lang="es-419" sz="1400" dirty="0"/>
              <a:t>Diseños </a:t>
            </a: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81815D20-9FE3-44B6-9DBB-6734D578838A}"/>
              </a:ext>
            </a:extLst>
          </p:cNvPr>
          <p:cNvCxnSpPr/>
          <p:nvPr/>
        </p:nvCxnSpPr>
        <p:spPr>
          <a:xfrm>
            <a:off x="3588486" y="5697595"/>
            <a:ext cx="942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brir llave 29">
            <a:extLst>
              <a:ext uri="{FF2B5EF4-FFF2-40B4-BE49-F238E27FC236}">
                <a16:creationId xmlns:a16="http://schemas.microsoft.com/office/drawing/2014/main" id="{7369D0AE-BC8B-4E8A-961C-73D3A0E524AB}"/>
              </a:ext>
            </a:extLst>
          </p:cNvPr>
          <p:cNvSpPr/>
          <p:nvPr/>
        </p:nvSpPr>
        <p:spPr>
          <a:xfrm>
            <a:off x="4380615" y="6097624"/>
            <a:ext cx="95693" cy="5232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DD2AF17-F331-45B0-87E6-61B8E92E403A}"/>
              </a:ext>
            </a:extLst>
          </p:cNvPr>
          <p:cNvSpPr txBox="1"/>
          <p:nvPr/>
        </p:nvSpPr>
        <p:spPr>
          <a:xfrm>
            <a:off x="6157474" y="4909164"/>
            <a:ext cx="281640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i="1" dirty="0"/>
              <a:t>“ En un ambiente adaptable, aprender desafía a todos - desarrolladores y sus clientes - a examinar sus presunciones y usar los resultados de cada ciclo de desarrollo para adaptar el siguiente.</a:t>
            </a:r>
            <a:r>
              <a:rPr lang="es-AR" sz="1400" dirty="0"/>
              <a:t> ”</a:t>
            </a:r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id="{1AEF4700-044E-4DB2-8C0D-80175831258F}"/>
              </a:ext>
            </a:extLst>
          </p:cNvPr>
          <p:cNvSpPr txBox="1">
            <a:spLocks/>
          </p:cNvSpPr>
          <p:nvPr/>
        </p:nvSpPr>
        <p:spPr bwMode="gray">
          <a:xfrm>
            <a:off x="1154954" y="973668"/>
            <a:ext cx="9509502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419"/>
              <a:t>El Desarrollo de Software Adaptable(ASD) 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317489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59E1B-9B4C-4402-A6A6-022A256BE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Desarrollo Manejado por Rasgos (FDD)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7B11162-6CC5-4AF8-9704-70CE9E7CC738}"/>
              </a:ext>
            </a:extLst>
          </p:cNvPr>
          <p:cNvSpPr txBox="1"/>
          <p:nvPr/>
        </p:nvSpPr>
        <p:spPr>
          <a:xfrm>
            <a:off x="6815470" y="1495966"/>
            <a:ext cx="316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Jeff De Luca y Peter </a:t>
            </a:r>
            <a:r>
              <a:rPr lang="es-AR" dirty="0" err="1">
                <a:solidFill>
                  <a:schemeClr val="bg1"/>
                </a:solidFill>
              </a:rPr>
              <a:t>Coad</a:t>
            </a:r>
            <a:endParaRPr lang="es-419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5E084EF-3CDE-41B9-B5FD-C3357677078E}"/>
              </a:ext>
            </a:extLst>
          </p:cNvPr>
          <p:cNvSpPr txBox="1"/>
          <p:nvPr/>
        </p:nvSpPr>
        <p:spPr>
          <a:xfrm>
            <a:off x="808074" y="2488019"/>
            <a:ext cx="1005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/>
              <a:t>Se enfoca en iteraciones cortas (dos semanas) que entregan funcionalidad tangible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F94A916-199A-4C82-9359-8214C1E18E31}"/>
              </a:ext>
            </a:extLst>
          </p:cNvPr>
          <p:cNvSpPr txBox="1"/>
          <p:nvPr/>
        </p:nvSpPr>
        <p:spPr>
          <a:xfrm>
            <a:off x="1509823" y="3090446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/>
              <a:t>Tiene cinco procesos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11B72D7-E724-405A-A84F-236A021A5CF2}"/>
              </a:ext>
            </a:extLst>
          </p:cNvPr>
          <p:cNvSpPr txBox="1"/>
          <p:nvPr/>
        </p:nvSpPr>
        <p:spPr>
          <a:xfrm>
            <a:off x="4221126" y="2955131"/>
            <a:ext cx="35725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Tareas</a:t>
            </a:r>
          </a:p>
          <a:p>
            <a:endParaRPr lang="es-419" sz="1400" dirty="0"/>
          </a:p>
          <a:p>
            <a:r>
              <a:rPr lang="es-419" sz="1400" dirty="0"/>
              <a:t>Criterio de comprobación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7AFE8B1D-265E-4EE2-BF4D-B6CCAFBD8E3A}"/>
              </a:ext>
            </a:extLst>
          </p:cNvPr>
          <p:cNvCxnSpPr/>
          <p:nvPr/>
        </p:nvCxnSpPr>
        <p:spPr>
          <a:xfrm flipV="1">
            <a:off x="3732028" y="3090446"/>
            <a:ext cx="478465" cy="234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74F75DB-D9C5-4962-B290-D92D154FF9D7}"/>
              </a:ext>
            </a:extLst>
          </p:cNvPr>
          <p:cNvCxnSpPr/>
          <p:nvPr/>
        </p:nvCxnSpPr>
        <p:spPr>
          <a:xfrm>
            <a:off x="3721396" y="3324463"/>
            <a:ext cx="499730" cy="20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078F691A-F2FC-4BF2-B6D6-B5DE9C311CC2}"/>
              </a:ext>
            </a:extLst>
          </p:cNvPr>
          <p:cNvCxnSpPr/>
          <p:nvPr/>
        </p:nvCxnSpPr>
        <p:spPr>
          <a:xfrm>
            <a:off x="1637415" y="3366995"/>
            <a:ext cx="2009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4D408A89-9CAF-4F41-97BF-6EB6E502960C}"/>
              </a:ext>
            </a:extLst>
          </p:cNvPr>
          <p:cNvCxnSpPr>
            <a:cxnSpLocks/>
          </p:cNvCxnSpPr>
          <p:nvPr/>
        </p:nvCxnSpPr>
        <p:spPr>
          <a:xfrm>
            <a:off x="2461440" y="3375815"/>
            <a:ext cx="1275907" cy="1057055"/>
          </a:xfrm>
          <a:prstGeom prst="bentConnector3">
            <a:avLst>
              <a:gd name="adj1" fmla="val 141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brir llave 22">
            <a:extLst>
              <a:ext uri="{FF2B5EF4-FFF2-40B4-BE49-F238E27FC236}">
                <a16:creationId xmlns:a16="http://schemas.microsoft.com/office/drawing/2014/main" id="{D063C94C-D7E7-4B4A-8A9E-7D0B621E4E1A}"/>
              </a:ext>
            </a:extLst>
          </p:cNvPr>
          <p:cNvSpPr/>
          <p:nvPr/>
        </p:nvSpPr>
        <p:spPr>
          <a:xfrm>
            <a:off x="3838355" y="3829512"/>
            <a:ext cx="116956" cy="12026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579CE8B-A15B-4E1F-8B1F-DA75A2D2F97D}"/>
              </a:ext>
            </a:extLst>
          </p:cNvPr>
          <p:cNvSpPr txBox="1"/>
          <p:nvPr/>
        </p:nvSpPr>
        <p:spPr>
          <a:xfrm>
            <a:off x="3944678" y="3818878"/>
            <a:ext cx="36576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- Desarrollar un modelo global</a:t>
            </a:r>
          </a:p>
          <a:p>
            <a:r>
              <a:rPr lang="es-419" sz="1400" dirty="0"/>
              <a:t>- Construir una lista de los rasgos</a:t>
            </a:r>
          </a:p>
          <a:p>
            <a:r>
              <a:rPr lang="es-419" sz="1400" dirty="0"/>
              <a:t>- Planear por rasgo</a:t>
            </a:r>
          </a:p>
          <a:p>
            <a:r>
              <a:rPr lang="es-419" sz="1400" dirty="0"/>
              <a:t>- Diseñar por rasgo</a:t>
            </a:r>
          </a:p>
          <a:p>
            <a:r>
              <a:rPr lang="es-419" sz="1400" dirty="0"/>
              <a:t>- Construir por rasgo</a:t>
            </a:r>
          </a:p>
          <a:p>
            <a:endParaRPr lang="es-419" sz="1400" dirty="0"/>
          </a:p>
        </p:txBody>
      </p:sp>
      <p:sp>
        <p:nvSpPr>
          <p:cNvPr id="26" name="Cerrar llave 25">
            <a:extLst>
              <a:ext uri="{FF2B5EF4-FFF2-40B4-BE49-F238E27FC236}">
                <a16:creationId xmlns:a16="http://schemas.microsoft.com/office/drawing/2014/main" id="{36CA0347-56E1-4DFC-AB07-67540B021D0E}"/>
              </a:ext>
            </a:extLst>
          </p:cNvPr>
          <p:cNvSpPr/>
          <p:nvPr/>
        </p:nvSpPr>
        <p:spPr>
          <a:xfrm>
            <a:off x="6797749" y="3818878"/>
            <a:ext cx="155944" cy="7386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7" name="Cerrar llave 26">
            <a:extLst>
              <a:ext uri="{FF2B5EF4-FFF2-40B4-BE49-F238E27FC236}">
                <a16:creationId xmlns:a16="http://schemas.microsoft.com/office/drawing/2014/main" id="{6A7F8EC4-A609-4BCF-A90C-77E936C07484}"/>
              </a:ext>
            </a:extLst>
          </p:cNvPr>
          <p:cNvSpPr/>
          <p:nvPr/>
        </p:nvSpPr>
        <p:spPr>
          <a:xfrm>
            <a:off x="5816009" y="4465209"/>
            <a:ext cx="155944" cy="5669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99ADCAC-5E43-432F-A932-F69982BCDF95}"/>
              </a:ext>
            </a:extLst>
          </p:cNvPr>
          <p:cNvSpPr txBox="1"/>
          <p:nvPr/>
        </p:nvSpPr>
        <p:spPr>
          <a:xfrm>
            <a:off x="6932426" y="3914976"/>
            <a:ext cx="1637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Al principio del proyecto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4E4D217-51DC-4896-A9B5-AE149EDBD90C}"/>
              </a:ext>
            </a:extLst>
          </p:cNvPr>
          <p:cNvSpPr txBox="1"/>
          <p:nvPr/>
        </p:nvSpPr>
        <p:spPr>
          <a:xfrm>
            <a:off x="6007395" y="4589441"/>
            <a:ext cx="1825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En cada iteración 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6068CEBA-AFB0-4D1E-B720-51BA0AAEC3A2}"/>
              </a:ext>
            </a:extLst>
          </p:cNvPr>
          <p:cNvSpPr txBox="1"/>
          <p:nvPr/>
        </p:nvSpPr>
        <p:spPr>
          <a:xfrm>
            <a:off x="1653364" y="5625906"/>
            <a:ext cx="2317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Desarrolladores 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DAA66FEF-8B51-4C01-B870-EC51EC216612}"/>
              </a:ext>
            </a:extLst>
          </p:cNvPr>
          <p:cNvSpPr txBox="1"/>
          <p:nvPr/>
        </p:nvSpPr>
        <p:spPr>
          <a:xfrm>
            <a:off x="3335079" y="5240742"/>
            <a:ext cx="36576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419" sz="1400" dirty="0"/>
              <a:t>Dueños de clases</a:t>
            </a:r>
          </a:p>
          <a:p>
            <a:pPr marL="285750" indent="-285750">
              <a:buFontTx/>
              <a:buChar char="-"/>
            </a:pPr>
            <a:endParaRPr lang="es-419" sz="1400" dirty="0"/>
          </a:p>
          <a:p>
            <a:pPr marL="285750" indent="-285750">
              <a:buFontTx/>
              <a:buChar char="-"/>
            </a:pPr>
            <a:endParaRPr lang="es-419" sz="1400" dirty="0"/>
          </a:p>
          <a:p>
            <a:pPr marL="285750" indent="-285750">
              <a:buFontTx/>
              <a:buChar char="-"/>
            </a:pPr>
            <a:r>
              <a:rPr lang="es-419" sz="1400" dirty="0"/>
              <a:t>Programadores jefe</a:t>
            </a:r>
          </a:p>
          <a:p>
            <a:r>
              <a:rPr lang="es-419" sz="1400" dirty="0"/>
              <a:t>    (más experimentados)</a:t>
            </a:r>
          </a:p>
        </p:txBody>
      </p:sp>
      <p:sp>
        <p:nvSpPr>
          <p:cNvPr id="34" name="Abrir llave 33">
            <a:extLst>
              <a:ext uri="{FF2B5EF4-FFF2-40B4-BE49-F238E27FC236}">
                <a16:creationId xmlns:a16="http://schemas.microsoft.com/office/drawing/2014/main" id="{28C01070-72E2-488C-BD5A-D79C16E538A7}"/>
              </a:ext>
            </a:extLst>
          </p:cNvPr>
          <p:cNvSpPr/>
          <p:nvPr/>
        </p:nvSpPr>
        <p:spPr>
          <a:xfrm>
            <a:off x="3232296" y="5214506"/>
            <a:ext cx="141769" cy="11695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FC7E20A5-AB73-4474-A0CF-46ACF76C6DE8}"/>
              </a:ext>
            </a:extLst>
          </p:cNvPr>
          <p:cNvCxnSpPr>
            <a:cxnSpLocks/>
          </p:cNvCxnSpPr>
          <p:nvPr/>
        </p:nvCxnSpPr>
        <p:spPr>
          <a:xfrm>
            <a:off x="5284382" y="5403128"/>
            <a:ext cx="467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68F4CF6F-04B9-4726-B580-4877323A1F36}"/>
              </a:ext>
            </a:extLst>
          </p:cNvPr>
          <p:cNvCxnSpPr/>
          <p:nvPr/>
        </p:nvCxnSpPr>
        <p:spPr>
          <a:xfrm>
            <a:off x="5470454" y="6131052"/>
            <a:ext cx="281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5AD52F1F-C00B-47B6-AD65-D2E3B7304352}"/>
              </a:ext>
            </a:extLst>
          </p:cNvPr>
          <p:cNvSpPr txBox="1"/>
          <p:nvPr/>
        </p:nvSpPr>
        <p:spPr>
          <a:xfrm>
            <a:off x="5773478" y="5230109"/>
            <a:ext cx="2558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Codificación</a:t>
            </a:r>
          </a:p>
        </p:txBody>
      </p:sp>
      <p:sp>
        <p:nvSpPr>
          <p:cNvPr id="41" name="Abrir llave 40">
            <a:extLst>
              <a:ext uri="{FF2B5EF4-FFF2-40B4-BE49-F238E27FC236}">
                <a16:creationId xmlns:a16="http://schemas.microsoft.com/office/drawing/2014/main" id="{0C51E8C6-C558-4C04-A1DB-6795C9CDDD70}"/>
              </a:ext>
            </a:extLst>
          </p:cNvPr>
          <p:cNvSpPr/>
          <p:nvPr/>
        </p:nvSpPr>
        <p:spPr>
          <a:xfrm>
            <a:off x="5816009" y="5779795"/>
            <a:ext cx="45719" cy="6865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5924FF8F-8D4F-401A-A27E-312133B7A62C}"/>
              </a:ext>
            </a:extLst>
          </p:cNvPr>
          <p:cNvSpPr txBox="1"/>
          <p:nvPr/>
        </p:nvSpPr>
        <p:spPr>
          <a:xfrm>
            <a:off x="5897521" y="5741791"/>
            <a:ext cx="26829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419" sz="1400" dirty="0"/>
              <a:t>Coordinador </a:t>
            </a:r>
          </a:p>
          <a:p>
            <a:pPr marL="285750" indent="-285750">
              <a:buFontTx/>
              <a:buChar char="-"/>
            </a:pPr>
            <a:r>
              <a:rPr lang="es-419" sz="1400" dirty="0"/>
              <a:t>Diseñador líder</a:t>
            </a:r>
          </a:p>
          <a:p>
            <a:pPr marL="285750" indent="-285750">
              <a:buFontTx/>
              <a:buChar char="-"/>
            </a:pPr>
            <a:r>
              <a:rPr lang="es-419" sz="1400" dirty="0"/>
              <a:t>Mentor </a:t>
            </a:r>
          </a:p>
        </p:txBody>
      </p:sp>
    </p:spTree>
    <p:extLst>
      <p:ext uri="{BB962C8B-B14F-4D97-AF65-F5344CB8AC3E}">
        <p14:creationId xmlns:p14="http://schemas.microsoft.com/office/powerpoint/2010/main" val="3153149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B25A13-FC3D-48CA-91E0-A4C8AA1E1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D809FC-BE65-4D8D-B9E7-7D301C3BA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00699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82D73-04A8-4BDD-AB19-729AC8FA3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F13FB9-7A92-4BA7-BBF8-A41FF27E3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77797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B6741E-E77F-4D7C-AF91-CA9E364B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8A5BDE-3283-4F5C-AEDD-DCE401E29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94545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B605E-9CA4-4828-BC5E-BAC1CB83D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A61750-FBF0-4484-876D-2CB97099B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40667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2AB67-150A-4A2B-87D1-E42B2D69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1D5A8E-A2C1-4AEC-A2CD-422532CD8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40120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36874-3DE6-4849-9073-75E32560E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A8DFC0-0102-4847-AC82-D9CC0B0FD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3245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28719-2814-48ED-97A7-A743200F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La dificultad de medir</a:t>
            </a:r>
          </a:p>
        </p:txBody>
      </p:sp>
      <p:sp>
        <p:nvSpPr>
          <p:cNvPr id="4" name="Abrir llave 3">
            <a:extLst>
              <a:ext uri="{FF2B5EF4-FFF2-40B4-BE49-F238E27FC236}">
                <a16:creationId xmlns:a16="http://schemas.microsoft.com/office/drawing/2014/main" id="{D7EC85C1-B836-40AA-8FDA-17B865A10630}"/>
              </a:ext>
            </a:extLst>
          </p:cNvPr>
          <p:cNvSpPr/>
          <p:nvPr/>
        </p:nvSpPr>
        <p:spPr>
          <a:xfrm>
            <a:off x="2296633" y="2849526"/>
            <a:ext cx="414669" cy="11270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E4D6359-A471-4F91-BAFB-B29EA76CFE34}"/>
              </a:ext>
            </a:extLst>
          </p:cNvPr>
          <p:cNvSpPr txBox="1"/>
          <p:nvPr/>
        </p:nvSpPr>
        <p:spPr>
          <a:xfrm>
            <a:off x="1185421" y="3228385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Proceso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77E4CCB-4C6E-4431-B841-CB5288879903}"/>
              </a:ext>
            </a:extLst>
          </p:cNvPr>
          <p:cNvSpPr txBox="1"/>
          <p:nvPr/>
        </p:nvSpPr>
        <p:spPr>
          <a:xfrm>
            <a:off x="2741769" y="2951386"/>
            <a:ext cx="52261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- Los que dicen cómo debe hacerse (líderes)</a:t>
            </a:r>
          </a:p>
          <a:p>
            <a:r>
              <a:rPr lang="es-419" dirty="0"/>
              <a:t>				≠</a:t>
            </a:r>
          </a:p>
          <a:p>
            <a:r>
              <a:rPr lang="es-419" dirty="0"/>
              <a:t>- Los hacedores</a:t>
            </a:r>
          </a:p>
        </p:txBody>
      </p:sp>
      <p:sp>
        <p:nvSpPr>
          <p:cNvPr id="8" name="Signo de multiplicación 7">
            <a:extLst>
              <a:ext uri="{FF2B5EF4-FFF2-40B4-BE49-F238E27FC236}">
                <a16:creationId xmlns:a16="http://schemas.microsoft.com/office/drawing/2014/main" id="{FE6AABE8-716F-44AE-AE5D-0087BABAAB68}"/>
              </a:ext>
            </a:extLst>
          </p:cNvPr>
          <p:cNvSpPr/>
          <p:nvPr/>
        </p:nvSpPr>
        <p:spPr>
          <a:xfrm>
            <a:off x="644296" y="4635107"/>
            <a:ext cx="2626242" cy="1020725"/>
          </a:xfrm>
          <a:prstGeom prst="mathMultiply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084BBE0-1CA1-47CB-AFA5-56021EC8F6CB}"/>
              </a:ext>
            </a:extLst>
          </p:cNvPr>
          <p:cNvSpPr txBox="1"/>
          <p:nvPr/>
        </p:nvSpPr>
        <p:spPr>
          <a:xfrm>
            <a:off x="1154954" y="4960804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Rendimiento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1A668E57-A669-4D59-9B89-3DAD7BCD1E27}"/>
              </a:ext>
            </a:extLst>
          </p:cNvPr>
          <p:cNvCxnSpPr>
            <a:stCxn id="7" idx="3"/>
          </p:cNvCxnSpPr>
          <p:nvPr/>
        </p:nvCxnSpPr>
        <p:spPr>
          <a:xfrm flipV="1">
            <a:off x="2759881" y="5145469"/>
            <a:ext cx="12060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7600FCA-750F-45D6-BF19-D4A9C215D68F}"/>
              </a:ext>
            </a:extLst>
          </p:cNvPr>
          <p:cNvSpPr txBox="1"/>
          <p:nvPr/>
        </p:nvSpPr>
        <p:spPr>
          <a:xfrm>
            <a:off x="4364808" y="4683804"/>
            <a:ext cx="5824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dirty="0"/>
              <a:t>Gestión basada en métricas (enfoque tradicional)</a:t>
            </a:r>
          </a:p>
          <a:p>
            <a:pPr algn="ctr"/>
            <a:r>
              <a:rPr lang="es-419" dirty="0"/>
              <a:t>vs</a:t>
            </a:r>
          </a:p>
          <a:p>
            <a:pPr algn="ctr"/>
            <a:r>
              <a:rPr lang="es-419" dirty="0"/>
              <a:t>Gestión delegatoria (comunidad ágil)</a:t>
            </a:r>
          </a:p>
        </p:txBody>
      </p:sp>
    </p:spTree>
    <p:extLst>
      <p:ext uri="{BB962C8B-B14F-4D97-AF65-F5344CB8AC3E}">
        <p14:creationId xmlns:p14="http://schemas.microsoft.com/office/powerpoint/2010/main" val="2532564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9D79A-E6B2-4406-80FE-8069F199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2539EA-EA65-42BF-BB5D-FAD1C731C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42242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78F16-4288-4C9E-9267-CF37D9ABB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El papel del liderazgo de negocio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A7536F0-4A31-47C4-A132-831C2C3D8D36}"/>
              </a:ext>
            </a:extLst>
          </p:cNvPr>
          <p:cNvSpPr txBox="1"/>
          <p:nvPr/>
        </p:nvSpPr>
        <p:spPr>
          <a:xfrm>
            <a:off x="1063255" y="2782669"/>
            <a:ext cx="2902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Contacto estrecho con los expertos del negocio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9DBAFFC1-D7BD-4CFF-A16D-41AB18E01B45}"/>
              </a:ext>
            </a:extLst>
          </p:cNvPr>
          <p:cNvCxnSpPr>
            <a:stCxn id="4" idx="3"/>
          </p:cNvCxnSpPr>
          <p:nvPr/>
        </p:nvCxnSpPr>
        <p:spPr>
          <a:xfrm flipV="1">
            <a:off x="3965944" y="3104707"/>
            <a:ext cx="1158949" cy="1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25CE305A-4C18-4716-8E63-475DAA7BFDA5}"/>
              </a:ext>
            </a:extLst>
          </p:cNvPr>
          <p:cNvSpPr txBox="1"/>
          <p:nvPr/>
        </p:nvSpPr>
        <p:spPr>
          <a:xfrm>
            <a:off x="5153249" y="2920041"/>
            <a:ext cx="307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Necesidades del negocio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D063F01-6313-41AC-8DF9-8722DF1E3DF5}"/>
              </a:ext>
            </a:extLst>
          </p:cNvPr>
          <p:cNvSpPr txBox="1"/>
          <p:nvPr/>
        </p:nvSpPr>
        <p:spPr>
          <a:xfrm>
            <a:off x="2675409" y="4138573"/>
            <a:ext cx="61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Ágil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1E0EE54-77C4-4EC6-AB13-6529EC879C2E}"/>
              </a:ext>
            </a:extLst>
          </p:cNvPr>
          <p:cNvSpPr txBox="1"/>
          <p:nvPr/>
        </p:nvSpPr>
        <p:spPr>
          <a:xfrm>
            <a:off x="4545418" y="3774558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>
                <a:solidFill>
                  <a:srgbClr val="FF0000"/>
                </a:solidFill>
              </a:rPr>
              <a:t>No existe </a:t>
            </a:r>
            <a:r>
              <a:rPr lang="es-419" dirty="0"/>
              <a:t>con comunicación ocasional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640AB3-4003-4E84-83BD-91B690408BF5}"/>
              </a:ext>
            </a:extLst>
          </p:cNvPr>
          <p:cNvSpPr txBox="1"/>
          <p:nvPr/>
        </p:nvSpPr>
        <p:spPr>
          <a:xfrm>
            <a:off x="4545418" y="4489448"/>
            <a:ext cx="4369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Es acceso continuo a los expertos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E4A2EB7C-23C1-4F42-AB12-824A9147F77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3285460" y="3959224"/>
            <a:ext cx="1259958" cy="364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D5EF718-912B-416E-B59A-A3B1B199A58B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3285460" y="4323239"/>
            <a:ext cx="1259958" cy="350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2E9D060-06A0-456C-B5B4-38CF79A0748D}"/>
              </a:ext>
            </a:extLst>
          </p:cNvPr>
          <p:cNvSpPr txBox="1"/>
          <p:nvPr/>
        </p:nvSpPr>
        <p:spPr>
          <a:xfrm flipH="1">
            <a:off x="3827720" y="5415196"/>
            <a:ext cx="318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Desarrollador </a:t>
            </a:r>
            <a:r>
              <a:rPr lang="es-419" dirty="0">
                <a:sym typeface="Wingdings" panose="05000000000000000000" pitchFamily="2" charset="2"/>
              </a:rPr>
              <a:t> Experto</a:t>
            </a:r>
            <a:endParaRPr lang="es-419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3406B9B0-BEEC-48C5-A733-48461E032084}"/>
              </a:ext>
            </a:extLst>
          </p:cNvPr>
          <p:cNvCxnSpPr>
            <a:cxnSpLocks/>
          </p:cNvCxnSpPr>
          <p:nvPr/>
        </p:nvCxnSpPr>
        <p:spPr>
          <a:xfrm>
            <a:off x="5295014" y="4858780"/>
            <a:ext cx="0" cy="524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FCB26DD-763D-4C91-953A-52E0958B6735}"/>
              </a:ext>
            </a:extLst>
          </p:cNvPr>
          <p:cNvCxnSpPr/>
          <p:nvPr/>
        </p:nvCxnSpPr>
        <p:spPr>
          <a:xfrm>
            <a:off x="4944140" y="4858780"/>
            <a:ext cx="7868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448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BF58F-2BBF-40DC-B1C9-FD973A232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El proceso auto-adaptable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961EB9A-2235-4C07-B612-70DC09F9F470}"/>
              </a:ext>
            </a:extLst>
          </p:cNvPr>
          <p:cNvSpPr txBox="1"/>
          <p:nvPr/>
        </p:nvSpPr>
        <p:spPr>
          <a:xfrm>
            <a:off x="1073888" y="2615609"/>
            <a:ext cx="191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Adaptabilidad</a:t>
            </a:r>
          </a:p>
        </p:txBody>
      </p:sp>
      <p:sp>
        <p:nvSpPr>
          <p:cNvPr id="5" name="Abrir llave 4">
            <a:extLst>
              <a:ext uri="{FF2B5EF4-FFF2-40B4-BE49-F238E27FC236}">
                <a16:creationId xmlns:a16="http://schemas.microsoft.com/office/drawing/2014/main" id="{726F6261-7E93-4ABB-A811-FD8699582C23}"/>
              </a:ext>
            </a:extLst>
          </p:cNvPr>
          <p:cNvSpPr/>
          <p:nvPr/>
        </p:nvSpPr>
        <p:spPr>
          <a:xfrm>
            <a:off x="2838893" y="2277977"/>
            <a:ext cx="148856" cy="10287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575FB96-30C5-48D6-BC58-91D367F70E72}"/>
              </a:ext>
            </a:extLst>
          </p:cNvPr>
          <p:cNvSpPr txBox="1"/>
          <p:nvPr/>
        </p:nvSpPr>
        <p:spPr>
          <a:xfrm>
            <a:off x="2987748" y="2338610"/>
            <a:ext cx="7145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419" dirty="0"/>
              <a:t>Para enfrentar requerimientos cambiantes de los clientes</a:t>
            </a:r>
          </a:p>
          <a:p>
            <a:pPr marL="285750" indent="-285750">
              <a:buFontTx/>
              <a:buChar char="-"/>
            </a:pPr>
            <a:endParaRPr lang="es-419" dirty="0"/>
          </a:p>
          <a:p>
            <a:pPr marL="285750" indent="-285750">
              <a:buFontTx/>
              <a:buChar char="-"/>
            </a:pPr>
            <a:r>
              <a:rPr lang="es-419" dirty="0"/>
              <a:t>Proceso que cambia con el tiempo 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48EEC27-3BF3-4C83-8F80-B2F2D5A536A3}"/>
              </a:ext>
            </a:extLst>
          </p:cNvPr>
          <p:cNvCxnSpPr/>
          <p:nvPr/>
        </p:nvCxnSpPr>
        <p:spPr>
          <a:xfrm>
            <a:off x="3338623" y="3261940"/>
            <a:ext cx="4040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DB05C9C-3469-4F06-AAD9-F3AEF6B9817E}"/>
              </a:ext>
            </a:extLst>
          </p:cNvPr>
          <p:cNvCxnSpPr/>
          <p:nvPr/>
        </p:nvCxnSpPr>
        <p:spPr>
          <a:xfrm>
            <a:off x="5220586" y="3261940"/>
            <a:ext cx="0" cy="470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6CAFF5A-0774-4249-89BD-DCC5F5302647}"/>
              </a:ext>
            </a:extLst>
          </p:cNvPr>
          <p:cNvSpPr txBox="1"/>
          <p:nvPr/>
        </p:nvSpPr>
        <p:spPr>
          <a:xfrm>
            <a:off x="3931390" y="3732028"/>
            <a:ext cx="257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El equipo alterará el proceso a su medida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8B168D6-0FF3-4203-BF4A-E30D8CCCFDC8}"/>
              </a:ext>
            </a:extLst>
          </p:cNvPr>
          <p:cNvSpPr txBox="1"/>
          <p:nvPr/>
        </p:nvSpPr>
        <p:spPr>
          <a:xfrm>
            <a:off x="1073888" y="4848446"/>
            <a:ext cx="3508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Revisiones regulares del proceso (con cada iteración)</a:t>
            </a:r>
            <a:endParaRPr lang="es-419" dirty="0"/>
          </a:p>
        </p:txBody>
      </p:sp>
      <p:sp>
        <p:nvSpPr>
          <p:cNvPr id="16" name="Abrir llave 15">
            <a:extLst>
              <a:ext uri="{FF2B5EF4-FFF2-40B4-BE49-F238E27FC236}">
                <a16:creationId xmlns:a16="http://schemas.microsoft.com/office/drawing/2014/main" id="{BA46D920-ED13-48DE-B838-EF92FD25AE78}"/>
              </a:ext>
            </a:extLst>
          </p:cNvPr>
          <p:cNvSpPr/>
          <p:nvPr/>
        </p:nvSpPr>
        <p:spPr>
          <a:xfrm>
            <a:off x="4582633" y="4572000"/>
            <a:ext cx="276446" cy="12003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3469217-CC1F-4FAD-AADD-00CD2F1DC030}"/>
              </a:ext>
            </a:extLst>
          </p:cNvPr>
          <p:cNvSpPr txBox="1"/>
          <p:nvPr/>
        </p:nvSpPr>
        <p:spPr>
          <a:xfrm>
            <a:off x="4859078" y="4572000"/>
            <a:ext cx="3944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AR" dirty="0"/>
              <a:t>- ¿Qué hicimos bien?</a:t>
            </a:r>
            <a:endParaRPr lang="es-419" dirty="0"/>
          </a:p>
          <a:p>
            <a:pPr lvl="0"/>
            <a:r>
              <a:rPr lang="es-AR" dirty="0"/>
              <a:t>- ¿Qué hemos aprendido?</a:t>
            </a:r>
            <a:endParaRPr lang="es-419" dirty="0"/>
          </a:p>
          <a:p>
            <a:pPr lvl="0"/>
            <a:r>
              <a:rPr lang="es-AR" dirty="0"/>
              <a:t>- ¿Qué podemos hacer mejor?</a:t>
            </a:r>
            <a:endParaRPr lang="es-419" dirty="0"/>
          </a:p>
          <a:p>
            <a:pPr lvl="0"/>
            <a:r>
              <a:rPr lang="es-AR" dirty="0"/>
              <a:t>- ¿Qué es lo que nos confunde?</a:t>
            </a:r>
            <a:endParaRPr lang="es-419" dirty="0"/>
          </a:p>
        </p:txBody>
      </p:sp>
      <p:sp>
        <p:nvSpPr>
          <p:cNvPr id="18" name="Bocadillo nube: nube 17">
            <a:extLst>
              <a:ext uri="{FF2B5EF4-FFF2-40B4-BE49-F238E27FC236}">
                <a16:creationId xmlns:a16="http://schemas.microsoft.com/office/drawing/2014/main" id="{B7E793A3-D417-4A61-8892-3C74758E7BA5}"/>
              </a:ext>
            </a:extLst>
          </p:cNvPr>
          <p:cNvSpPr/>
          <p:nvPr/>
        </p:nvSpPr>
        <p:spPr>
          <a:xfrm>
            <a:off x="9218428" y="4667693"/>
            <a:ext cx="2062716" cy="92333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bg1"/>
                </a:solidFill>
              </a:rPr>
              <a:t>Nuevas IDEAS</a:t>
            </a:r>
          </a:p>
        </p:txBody>
      </p:sp>
      <p:sp>
        <p:nvSpPr>
          <p:cNvPr id="24" name="Flecha: doblada 23">
            <a:extLst>
              <a:ext uri="{FF2B5EF4-FFF2-40B4-BE49-F238E27FC236}">
                <a16:creationId xmlns:a16="http://schemas.microsoft.com/office/drawing/2014/main" id="{05519035-F628-4A56-BB01-A2286A7A8886}"/>
              </a:ext>
            </a:extLst>
          </p:cNvPr>
          <p:cNvSpPr/>
          <p:nvPr/>
        </p:nvSpPr>
        <p:spPr>
          <a:xfrm flipH="1">
            <a:off x="6509782" y="4092728"/>
            <a:ext cx="3771904" cy="646331"/>
          </a:xfrm>
          <a:prstGeom prst="bentArrow">
            <a:avLst>
              <a:gd name="adj1" fmla="val 0"/>
              <a:gd name="adj2" fmla="val 2674"/>
              <a:gd name="adj3" fmla="val 7326"/>
              <a:gd name="adj4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51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igno de multiplicación 13">
            <a:extLst>
              <a:ext uri="{FF2B5EF4-FFF2-40B4-BE49-F238E27FC236}">
                <a16:creationId xmlns:a16="http://schemas.microsoft.com/office/drawing/2014/main" id="{7A5AF259-EB10-4713-BD28-1ABFC393BC05}"/>
              </a:ext>
            </a:extLst>
          </p:cNvPr>
          <p:cNvSpPr/>
          <p:nvPr/>
        </p:nvSpPr>
        <p:spPr>
          <a:xfrm>
            <a:off x="7200373" y="2482630"/>
            <a:ext cx="1583760" cy="1202954"/>
          </a:xfrm>
          <a:prstGeom prst="mathMultiply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83E1F49-542B-40BA-884C-AB986362CF44}"/>
              </a:ext>
            </a:extLst>
          </p:cNvPr>
          <p:cNvSpPr txBox="1"/>
          <p:nvPr/>
        </p:nvSpPr>
        <p:spPr>
          <a:xfrm>
            <a:off x="7152527" y="2622442"/>
            <a:ext cx="1679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dirty="0"/>
              <a:t>Una sola metodología corporativa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6D85A5-535D-4122-8DEF-875D0DF1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El proceso auto-adaptable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E9C61A4-466B-4EE9-BF58-15A2065A0AD3}"/>
              </a:ext>
            </a:extLst>
          </p:cNvPr>
          <p:cNvSpPr txBox="1"/>
          <p:nvPr/>
        </p:nvSpPr>
        <p:spPr>
          <a:xfrm>
            <a:off x="3498110" y="3768134"/>
            <a:ext cx="2254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Autoadaptibilidad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7976065-E179-4791-9E1A-1B1B2301DD5D}"/>
              </a:ext>
            </a:extLst>
          </p:cNvPr>
          <p:cNvSpPr/>
          <p:nvPr/>
        </p:nvSpPr>
        <p:spPr>
          <a:xfrm>
            <a:off x="2806994" y="5553368"/>
            <a:ext cx="1658678" cy="5156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proyecto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C69AB57-3162-4006-B946-FD2AA0D70979}"/>
              </a:ext>
            </a:extLst>
          </p:cNvPr>
          <p:cNvSpPr/>
          <p:nvPr/>
        </p:nvSpPr>
        <p:spPr>
          <a:xfrm>
            <a:off x="4922873" y="5553369"/>
            <a:ext cx="1658678" cy="5156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organización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3EC4A6A-16DD-4CAA-B006-3FAF6512DBAE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636333" y="4137466"/>
            <a:ext cx="988828" cy="1415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A6302519-32BD-4BD5-AB48-6704B31DF6EC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625161" y="4137466"/>
            <a:ext cx="1127051" cy="141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6EC10C7-A264-413B-B296-95B367F5C86E}"/>
              </a:ext>
            </a:extLst>
          </p:cNvPr>
          <p:cNvCxnSpPr>
            <a:stCxn id="4" idx="3"/>
          </p:cNvCxnSpPr>
          <p:nvPr/>
        </p:nvCxnSpPr>
        <p:spPr>
          <a:xfrm>
            <a:off x="5752212" y="3952800"/>
            <a:ext cx="1190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brir llave 22">
            <a:extLst>
              <a:ext uri="{FF2B5EF4-FFF2-40B4-BE49-F238E27FC236}">
                <a16:creationId xmlns:a16="http://schemas.microsoft.com/office/drawing/2014/main" id="{91A890BD-76C7-46CC-B1DF-C8AC7C4FC33F}"/>
              </a:ext>
            </a:extLst>
          </p:cNvPr>
          <p:cNvSpPr/>
          <p:nvPr/>
        </p:nvSpPr>
        <p:spPr>
          <a:xfrm>
            <a:off x="6974958" y="2516005"/>
            <a:ext cx="174023" cy="28707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3996A4D-137F-4665-A34E-10F97F8EAE56}"/>
              </a:ext>
            </a:extLst>
          </p:cNvPr>
          <p:cNvSpPr txBox="1"/>
          <p:nvPr/>
        </p:nvSpPr>
        <p:spPr>
          <a:xfrm>
            <a:off x="7180880" y="4195074"/>
            <a:ext cx="1583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dirty="0"/>
              <a:t>Cada equipo con su proceso</a:t>
            </a:r>
          </a:p>
        </p:txBody>
      </p:sp>
      <p:sp>
        <p:nvSpPr>
          <p:cNvPr id="25" name="Corazón 24">
            <a:extLst>
              <a:ext uri="{FF2B5EF4-FFF2-40B4-BE49-F238E27FC236}">
                <a16:creationId xmlns:a16="http://schemas.microsoft.com/office/drawing/2014/main" id="{8282260F-783C-441F-BB7C-EB5541A00C18}"/>
              </a:ext>
            </a:extLst>
          </p:cNvPr>
          <p:cNvSpPr/>
          <p:nvPr/>
        </p:nvSpPr>
        <p:spPr>
          <a:xfrm rot="1318533">
            <a:off x="8399667" y="4207320"/>
            <a:ext cx="325704" cy="255132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86117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54B04-8D47-48C9-8436-EB94F4564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XP (Programación Extrema)</a:t>
            </a:r>
            <a:endParaRPr lang="es-419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981BDEE-A337-4FED-9E62-A11A0D3C264D}"/>
              </a:ext>
            </a:extLst>
          </p:cNvPr>
          <p:cNvSpPr txBox="1"/>
          <p:nvPr/>
        </p:nvSpPr>
        <p:spPr>
          <a:xfrm>
            <a:off x="5567783" y="1526743"/>
            <a:ext cx="297016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419" sz="1400" dirty="0">
                <a:solidFill>
                  <a:schemeClr val="bg1"/>
                </a:solidFill>
              </a:rPr>
              <a:t>Kent Beck y Ward Cunningham 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956F7BFF-153F-4695-80AD-07883C9B224A}"/>
              </a:ext>
            </a:extLst>
          </p:cNvPr>
          <p:cNvSpPr txBox="1">
            <a:spLocks/>
          </p:cNvSpPr>
          <p:nvPr/>
        </p:nvSpPr>
        <p:spPr>
          <a:xfrm>
            <a:off x="309770" y="2403592"/>
            <a:ext cx="9417087" cy="90566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dirty="0"/>
              <a:t>Las raíces de XP se encuentran en Smalltalk y en el proyecto C3 Chrysler</a:t>
            </a:r>
          </a:p>
          <a:p>
            <a:r>
              <a:rPr lang="es-419" b="1" dirty="0"/>
              <a:t>Desarrollo de software adaptable y orientado a la gente</a:t>
            </a:r>
          </a:p>
          <a:p>
            <a:r>
              <a:rPr lang="es-419" b="1" dirty="0"/>
              <a:t>Fuerte énfasis en las pruebas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84FDEB7-7B93-451A-BEDB-B3E14F7D847C}"/>
              </a:ext>
            </a:extLst>
          </p:cNvPr>
          <p:cNvCxnSpPr/>
          <p:nvPr/>
        </p:nvCxnSpPr>
        <p:spPr>
          <a:xfrm>
            <a:off x="3472543" y="3156857"/>
            <a:ext cx="489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1740923C-11A9-4F63-BF92-AE5C861F6C70}"/>
              </a:ext>
            </a:extLst>
          </p:cNvPr>
          <p:cNvSpPr txBox="1"/>
          <p:nvPr/>
        </p:nvSpPr>
        <p:spPr>
          <a:xfrm>
            <a:off x="3962400" y="2895247"/>
            <a:ext cx="3733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400" dirty="0"/>
              <a:t>Se integran en un proceso continuo de integración y construcción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18ADC65-94B4-45AF-9489-EFEFF1C248DA}"/>
              </a:ext>
            </a:extLst>
          </p:cNvPr>
          <p:cNvSpPr txBox="1"/>
          <p:nvPr/>
        </p:nvSpPr>
        <p:spPr>
          <a:xfrm>
            <a:off x="435429" y="4617383"/>
            <a:ext cx="1197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XP</a:t>
            </a:r>
          </a:p>
        </p:txBody>
      </p:sp>
      <p:sp>
        <p:nvSpPr>
          <p:cNvPr id="11" name="Abrir llave 10">
            <a:extLst>
              <a:ext uri="{FF2B5EF4-FFF2-40B4-BE49-F238E27FC236}">
                <a16:creationId xmlns:a16="http://schemas.microsoft.com/office/drawing/2014/main" id="{C7F4D2BB-F495-4364-B488-FDE4FA554A76}"/>
              </a:ext>
            </a:extLst>
          </p:cNvPr>
          <p:cNvSpPr/>
          <p:nvPr/>
        </p:nvSpPr>
        <p:spPr>
          <a:xfrm>
            <a:off x="1393371" y="3606854"/>
            <a:ext cx="239486" cy="28520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52B5B14-1A3D-4A71-B322-1F2611A725D5}"/>
              </a:ext>
            </a:extLst>
          </p:cNvPr>
          <p:cNvSpPr txBox="1"/>
          <p:nvPr/>
        </p:nvSpPr>
        <p:spPr>
          <a:xfrm>
            <a:off x="1632857" y="3740219"/>
            <a:ext cx="26125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s-419" dirty="0"/>
          </a:p>
          <a:p>
            <a:pPr marL="285750" indent="-285750">
              <a:buFontTx/>
              <a:buChar char="-"/>
            </a:pPr>
            <a:r>
              <a:rPr lang="es-419" dirty="0"/>
              <a:t>Valores </a:t>
            </a:r>
          </a:p>
          <a:p>
            <a:pPr marL="285750" indent="-285750">
              <a:buFontTx/>
              <a:buChar char="-"/>
            </a:pPr>
            <a:endParaRPr lang="es-419" dirty="0"/>
          </a:p>
          <a:p>
            <a:pPr marL="285750" indent="-285750">
              <a:buFontTx/>
              <a:buChar char="-"/>
            </a:pPr>
            <a:endParaRPr lang="es-419" dirty="0"/>
          </a:p>
          <a:p>
            <a:pPr marL="285750" indent="-285750">
              <a:buFontTx/>
              <a:buChar char="-"/>
            </a:pPr>
            <a:endParaRPr lang="es-419" dirty="0"/>
          </a:p>
          <a:p>
            <a:pPr marL="285750" indent="-285750">
              <a:buFontTx/>
              <a:buChar char="-"/>
            </a:pPr>
            <a:r>
              <a:rPr lang="es-419" dirty="0"/>
              <a:t>14 principios</a:t>
            </a:r>
          </a:p>
          <a:p>
            <a:pPr marL="285750" indent="-285750">
              <a:buFontTx/>
              <a:buChar char="-"/>
            </a:pPr>
            <a:endParaRPr lang="es-419" dirty="0"/>
          </a:p>
          <a:p>
            <a:pPr marL="285750" indent="-285750">
              <a:buFontTx/>
              <a:buChar char="-"/>
            </a:pPr>
            <a:r>
              <a:rPr lang="es-419" dirty="0"/>
              <a:t>24 practicas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FEB0BAB-7F4B-4813-B535-82794C874120}"/>
              </a:ext>
            </a:extLst>
          </p:cNvPr>
          <p:cNvSpPr txBox="1"/>
          <p:nvPr/>
        </p:nvSpPr>
        <p:spPr>
          <a:xfrm>
            <a:off x="3116970" y="3657888"/>
            <a:ext cx="20026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s-419" sz="1400" dirty="0"/>
              <a:t>Comunicación</a:t>
            </a:r>
          </a:p>
          <a:p>
            <a:pPr marL="171450" indent="-171450">
              <a:buFontTx/>
              <a:buChar char="-"/>
            </a:pPr>
            <a:r>
              <a:rPr lang="es-419" sz="1400" dirty="0"/>
              <a:t>Retroalimentación</a:t>
            </a:r>
          </a:p>
          <a:p>
            <a:pPr marL="171450" indent="-171450">
              <a:buFontTx/>
              <a:buChar char="-"/>
            </a:pPr>
            <a:r>
              <a:rPr lang="es-419" sz="1400" dirty="0"/>
              <a:t>Simplicidad</a:t>
            </a:r>
          </a:p>
          <a:p>
            <a:pPr marL="171450" indent="-171450">
              <a:buFontTx/>
              <a:buChar char="-"/>
            </a:pPr>
            <a:r>
              <a:rPr lang="es-419" sz="1400" dirty="0"/>
              <a:t>Coraje</a:t>
            </a:r>
          </a:p>
          <a:p>
            <a:pPr marL="171450" indent="-171450">
              <a:buFontTx/>
              <a:buChar char="-"/>
            </a:pPr>
            <a:r>
              <a:rPr lang="es-419" sz="1400" dirty="0"/>
              <a:t>Respeto 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E1098602-5F54-4449-A354-96EDF9BCCB33}"/>
              </a:ext>
            </a:extLst>
          </p:cNvPr>
          <p:cNvCxnSpPr/>
          <p:nvPr/>
        </p:nvCxnSpPr>
        <p:spPr>
          <a:xfrm>
            <a:off x="3418113" y="5891595"/>
            <a:ext cx="576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A934F7B-2F28-4181-8B90-8BE8EAF838E2}"/>
              </a:ext>
            </a:extLst>
          </p:cNvPr>
          <p:cNvSpPr txBox="1"/>
          <p:nvPr/>
        </p:nvSpPr>
        <p:spPr>
          <a:xfrm>
            <a:off x="3982544" y="5432990"/>
            <a:ext cx="168891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Cosas concretas que un equipo puede hacer día a día</a:t>
            </a:r>
          </a:p>
          <a:p>
            <a:endParaRPr lang="es-419" dirty="0"/>
          </a:p>
        </p:txBody>
      </p:sp>
      <p:sp>
        <p:nvSpPr>
          <p:cNvPr id="18" name="Llaves 17">
            <a:extLst>
              <a:ext uri="{FF2B5EF4-FFF2-40B4-BE49-F238E27FC236}">
                <a16:creationId xmlns:a16="http://schemas.microsoft.com/office/drawing/2014/main" id="{B1F58A43-3A64-4D45-BB52-4D4B92535457}"/>
              </a:ext>
            </a:extLst>
          </p:cNvPr>
          <p:cNvSpPr/>
          <p:nvPr/>
        </p:nvSpPr>
        <p:spPr>
          <a:xfrm>
            <a:off x="2874228" y="3649452"/>
            <a:ext cx="2216632" cy="116955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2887025-C4CB-46FA-AA14-7FA977F921CB}"/>
              </a:ext>
            </a:extLst>
          </p:cNvPr>
          <p:cNvSpPr txBox="1"/>
          <p:nvPr/>
        </p:nvSpPr>
        <p:spPr>
          <a:xfrm>
            <a:off x="5236028" y="3731484"/>
            <a:ext cx="20026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El conocimiento y la comprensión que fundamentan el enfoque</a:t>
            </a:r>
          </a:p>
        </p:txBody>
      </p:sp>
      <p:sp>
        <p:nvSpPr>
          <p:cNvPr id="22" name="Diagrama de flujo: datos almacenados 21">
            <a:extLst>
              <a:ext uri="{FF2B5EF4-FFF2-40B4-BE49-F238E27FC236}">
                <a16:creationId xmlns:a16="http://schemas.microsoft.com/office/drawing/2014/main" id="{8653A0D5-65C6-478E-B550-B0823BF8BD0C}"/>
              </a:ext>
            </a:extLst>
          </p:cNvPr>
          <p:cNvSpPr/>
          <p:nvPr/>
        </p:nvSpPr>
        <p:spPr>
          <a:xfrm>
            <a:off x="7355086" y="4279611"/>
            <a:ext cx="1669312" cy="1078785"/>
          </a:xfrm>
          <a:prstGeom prst="flowChartOnlineStorag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dirty="0"/>
              <a:t>Valores</a:t>
            </a:r>
          </a:p>
        </p:txBody>
      </p:sp>
      <p:sp>
        <p:nvSpPr>
          <p:cNvPr id="23" name="Diagrama de flujo: datos almacenados 22">
            <a:extLst>
              <a:ext uri="{FF2B5EF4-FFF2-40B4-BE49-F238E27FC236}">
                <a16:creationId xmlns:a16="http://schemas.microsoft.com/office/drawing/2014/main" id="{560B6865-923E-4A75-AB2E-7E77B7B9A447}"/>
              </a:ext>
            </a:extLst>
          </p:cNvPr>
          <p:cNvSpPr/>
          <p:nvPr/>
        </p:nvSpPr>
        <p:spPr>
          <a:xfrm rot="10800000">
            <a:off x="9024398" y="4279611"/>
            <a:ext cx="1669312" cy="1078785"/>
          </a:xfrm>
          <a:prstGeom prst="flowChartOnlineStorag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86B5FE4-BBB5-48A6-8271-C476997541A1}"/>
              </a:ext>
            </a:extLst>
          </p:cNvPr>
          <p:cNvSpPr txBox="1"/>
          <p:nvPr/>
        </p:nvSpPr>
        <p:spPr>
          <a:xfrm>
            <a:off x="9420758" y="4634337"/>
            <a:ext cx="137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solidFill>
                  <a:schemeClr val="bg1"/>
                </a:solidFill>
              </a:rPr>
              <a:t>Prácticas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54C692AB-A0C6-442C-87E5-BF4F0120C314}"/>
              </a:ext>
            </a:extLst>
          </p:cNvPr>
          <p:cNvSpPr/>
          <p:nvPr/>
        </p:nvSpPr>
        <p:spPr>
          <a:xfrm>
            <a:off x="8633638" y="4279611"/>
            <a:ext cx="787120" cy="1078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687D41-0157-4130-AE3D-91726AD099B9}"/>
              </a:ext>
            </a:extLst>
          </p:cNvPr>
          <p:cNvSpPr txBox="1"/>
          <p:nvPr/>
        </p:nvSpPr>
        <p:spPr>
          <a:xfrm rot="18178364">
            <a:off x="8434443" y="4545275"/>
            <a:ext cx="12138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500" dirty="0">
                <a:solidFill>
                  <a:schemeClr val="bg1"/>
                </a:solidFill>
              </a:rPr>
              <a:t>Principios</a:t>
            </a:r>
          </a:p>
        </p:txBody>
      </p:sp>
    </p:spTree>
    <p:extLst>
      <p:ext uri="{BB962C8B-B14F-4D97-AF65-F5344CB8AC3E}">
        <p14:creationId xmlns:p14="http://schemas.microsoft.com/office/powerpoint/2010/main" val="2942427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C0862-F3F5-4044-BD40-63AD44A8F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SCRUM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63632E1-80A3-4020-B665-0C1D8AC0B485}"/>
              </a:ext>
            </a:extLst>
          </p:cNvPr>
          <p:cNvSpPr txBox="1"/>
          <p:nvPr/>
        </p:nvSpPr>
        <p:spPr>
          <a:xfrm>
            <a:off x="2275633" y="1526743"/>
            <a:ext cx="4635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>
                <a:solidFill>
                  <a:schemeClr val="bg1"/>
                </a:solidFill>
              </a:rPr>
              <a:t>Ken </a:t>
            </a:r>
            <a:r>
              <a:rPr lang="es-419" sz="1400" dirty="0" err="1">
                <a:solidFill>
                  <a:schemeClr val="bg1"/>
                </a:solidFill>
              </a:rPr>
              <a:t>Schwaber</a:t>
            </a:r>
            <a:r>
              <a:rPr lang="es-419" sz="1400" dirty="0">
                <a:solidFill>
                  <a:schemeClr val="bg1"/>
                </a:solidFill>
              </a:rPr>
              <a:t>, Jeff Sutherland y Mike </a:t>
            </a:r>
            <a:r>
              <a:rPr lang="es-419" sz="1400" dirty="0" err="1">
                <a:solidFill>
                  <a:schemeClr val="bg1"/>
                </a:solidFill>
              </a:rPr>
              <a:t>Beedle</a:t>
            </a:r>
            <a:endParaRPr lang="es-419" sz="1400" dirty="0">
              <a:solidFill>
                <a:schemeClr val="bg1"/>
              </a:solidFill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68CBB1F3-E0E4-41EF-AA9F-8DB35B422D59}"/>
              </a:ext>
            </a:extLst>
          </p:cNvPr>
          <p:cNvSpPr txBox="1">
            <a:spLocks/>
          </p:cNvSpPr>
          <p:nvPr/>
        </p:nvSpPr>
        <p:spPr>
          <a:xfrm>
            <a:off x="382322" y="3061035"/>
            <a:ext cx="4062087" cy="392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sz="1400" dirty="0"/>
              <a:t>Se desarrolló principalmente con los círculos de desarrollo de OO</a:t>
            </a:r>
          </a:p>
          <a:p>
            <a:r>
              <a:rPr lang="es-AR" sz="1400" dirty="0"/>
              <a:t>Scrum se enfoca principalmente en la planeación iterativa y el seguimiento del proceso</a:t>
            </a:r>
          </a:p>
          <a:p>
            <a:r>
              <a:rPr lang="es-419" sz="1400" dirty="0"/>
              <a:t>Divide el desarrollo en SPRINTS</a:t>
            </a:r>
          </a:p>
          <a:p>
            <a:r>
              <a:rPr lang="es-419" sz="1400" dirty="0"/>
              <a:t>Procesos definidos y repetibles sólo funcionan para atacar problemas definidos y repetibles con gente definida y repetible en ambientes definidos y repetibles</a:t>
            </a:r>
          </a:p>
          <a:p>
            <a:endParaRPr lang="es-419" sz="1500" dirty="0"/>
          </a:p>
          <a:p>
            <a:endParaRPr lang="es-419" sz="1500" dirty="0"/>
          </a:p>
        </p:txBody>
      </p:sp>
      <p:sp>
        <p:nvSpPr>
          <p:cNvPr id="9" name="Flecha: cheurón 8">
            <a:extLst>
              <a:ext uri="{FF2B5EF4-FFF2-40B4-BE49-F238E27FC236}">
                <a16:creationId xmlns:a16="http://schemas.microsoft.com/office/drawing/2014/main" id="{D89F307D-778A-48E9-95EF-BA0D26193838}"/>
              </a:ext>
            </a:extLst>
          </p:cNvPr>
          <p:cNvSpPr/>
          <p:nvPr/>
        </p:nvSpPr>
        <p:spPr>
          <a:xfrm>
            <a:off x="6103885" y="3068886"/>
            <a:ext cx="744013" cy="84488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solidFill>
                <a:schemeClr val="tx1"/>
              </a:solidFill>
            </a:endParaRPr>
          </a:p>
        </p:txBody>
      </p:sp>
      <p:sp>
        <p:nvSpPr>
          <p:cNvPr id="10" name="Flecha: cheurón 9">
            <a:extLst>
              <a:ext uri="{FF2B5EF4-FFF2-40B4-BE49-F238E27FC236}">
                <a16:creationId xmlns:a16="http://schemas.microsoft.com/office/drawing/2014/main" id="{311C2DE3-5945-4A1E-AEA6-988555263EFB}"/>
              </a:ext>
            </a:extLst>
          </p:cNvPr>
          <p:cNvSpPr/>
          <p:nvPr/>
        </p:nvSpPr>
        <p:spPr>
          <a:xfrm>
            <a:off x="7968127" y="3068886"/>
            <a:ext cx="744013" cy="84488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solidFill>
                <a:schemeClr val="tx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A3F06AF-B66D-46A1-A1D8-78C48426DCA2}"/>
              </a:ext>
            </a:extLst>
          </p:cNvPr>
          <p:cNvSpPr txBox="1"/>
          <p:nvPr/>
        </p:nvSpPr>
        <p:spPr>
          <a:xfrm>
            <a:off x="4593531" y="3061035"/>
            <a:ext cx="1715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/>
              <a:t>Definición de funcionalidad requerida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4A721FF-313E-4B5F-83F0-1A669EF2E60E}"/>
              </a:ext>
            </a:extLst>
          </p:cNvPr>
          <p:cNvSpPr txBox="1"/>
          <p:nvPr/>
        </p:nvSpPr>
        <p:spPr>
          <a:xfrm>
            <a:off x="7039288" y="3291869"/>
            <a:ext cx="102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/>
              <a:t>SPRINT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E990D8D-5BCD-494B-A5FA-E77F860AB7A2}"/>
              </a:ext>
            </a:extLst>
          </p:cNvPr>
          <p:cNvSpPr txBox="1"/>
          <p:nvPr/>
        </p:nvSpPr>
        <p:spPr>
          <a:xfrm>
            <a:off x="8712140" y="3184147"/>
            <a:ext cx="1474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/>
              <a:t>Reuniones diarias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9C5F0C15-A59E-4FAD-830D-B6545DC1B919}"/>
              </a:ext>
            </a:extLst>
          </p:cNvPr>
          <p:cNvCxnSpPr/>
          <p:nvPr/>
        </p:nvCxnSpPr>
        <p:spPr>
          <a:xfrm>
            <a:off x="9832369" y="3476535"/>
            <a:ext cx="598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BED9891-0E95-42ED-B294-A160B0A35D3C}"/>
              </a:ext>
            </a:extLst>
          </p:cNvPr>
          <p:cNvSpPr txBox="1"/>
          <p:nvPr/>
        </p:nvSpPr>
        <p:spPr>
          <a:xfrm>
            <a:off x="10431072" y="3249066"/>
            <a:ext cx="1017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dirty="0"/>
              <a:t>Monitoreo y control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BBA14F4-E201-4502-AB31-19C869717005}"/>
              </a:ext>
            </a:extLst>
          </p:cNvPr>
          <p:cNvSpPr txBox="1"/>
          <p:nvPr/>
        </p:nvSpPr>
        <p:spPr>
          <a:xfrm>
            <a:off x="8524300" y="4141241"/>
            <a:ext cx="22541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Equipo y gerencia</a:t>
            </a:r>
          </a:p>
          <a:p>
            <a:pPr marL="285750" indent="-285750">
              <a:buFontTx/>
              <a:buChar char="-"/>
            </a:pPr>
            <a:r>
              <a:rPr lang="es-419" sz="1400" dirty="0"/>
              <a:t>Estado del proyecto</a:t>
            </a:r>
          </a:p>
          <a:p>
            <a:pPr marL="285750" indent="-285750">
              <a:buFontTx/>
              <a:buChar char="-"/>
            </a:pPr>
            <a:r>
              <a:rPr lang="es-419" sz="1400" dirty="0"/>
              <a:t>Impedimentos para progresar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6DA2FC99-2163-4B81-BA0B-4AC3CE9E325F}"/>
              </a:ext>
            </a:extLst>
          </p:cNvPr>
          <p:cNvCxnSpPr>
            <a:cxnSpLocks/>
          </p:cNvCxnSpPr>
          <p:nvPr/>
        </p:nvCxnSpPr>
        <p:spPr>
          <a:xfrm>
            <a:off x="8581006" y="4387022"/>
            <a:ext cx="1644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534514D-C6B5-4DF6-8928-02014B96C3F9}"/>
              </a:ext>
            </a:extLst>
          </p:cNvPr>
          <p:cNvCxnSpPr/>
          <p:nvPr/>
        </p:nvCxnSpPr>
        <p:spPr>
          <a:xfrm>
            <a:off x="9321476" y="3768922"/>
            <a:ext cx="0" cy="37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665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9B59E-FB7E-4C83-AD8D-95E381FFD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Crystal</a:t>
            </a:r>
            <a:endParaRPr lang="es-419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F233B0B-B4BB-4731-B3D0-FCED06120972}"/>
              </a:ext>
            </a:extLst>
          </p:cNvPr>
          <p:cNvSpPr txBox="1"/>
          <p:nvPr/>
        </p:nvSpPr>
        <p:spPr>
          <a:xfrm>
            <a:off x="2463076" y="1495966"/>
            <a:ext cx="3104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err="1">
                <a:solidFill>
                  <a:schemeClr val="bg1"/>
                </a:solidFill>
              </a:rPr>
              <a:t>Alistair</a:t>
            </a:r>
            <a:r>
              <a:rPr lang="es-AR" sz="1400" dirty="0">
                <a:solidFill>
                  <a:schemeClr val="bg1"/>
                </a:solidFill>
              </a:rPr>
              <a:t> Cockburn</a:t>
            </a:r>
            <a:endParaRPr lang="es-419" sz="1400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66A2A17-8D5E-4E2F-8451-55FAD6B264C7}"/>
              </a:ext>
            </a:extLst>
          </p:cNvPr>
          <p:cNvSpPr txBox="1"/>
          <p:nvPr/>
        </p:nvSpPr>
        <p:spPr>
          <a:xfrm>
            <a:off x="636764" y="2682327"/>
            <a:ext cx="265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La familia de Cristal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7BEF356-6A78-40E5-90B3-037DEA4C24BD}"/>
              </a:ext>
            </a:extLst>
          </p:cNvPr>
          <p:cNvSpPr txBox="1"/>
          <p:nvPr/>
        </p:nvSpPr>
        <p:spPr>
          <a:xfrm>
            <a:off x="582334" y="3831971"/>
            <a:ext cx="2764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Grupo de enfoques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9F37CD9-FF9F-46FC-B83A-AD9E2A429388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1964820" y="3051659"/>
            <a:ext cx="1" cy="780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rir llave 12">
            <a:extLst>
              <a:ext uri="{FF2B5EF4-FFF2-40B4-BE49-F238E27FC236}">
                <a16:creationId xmlns:a16="http://schemas.microsoft.com/office/drawing/2014/main" id="{0C42BB6E-FFAE-43EC-8E78-E4A92A786CC1}"/>
              </a:ext>
            </a:extLst>
          </p:cNvPr>
          <p:cNvSpPr/>
          <p:nvPr/>
        </p:nvSpPr>
        <p:spPr>
          <a:xfrm>
            <a:off x="3010423" y="3696142"/>
            <a:ext cx="45719" cy="7386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6BEEF8E-5EC7-47E7-82FD-7AF98CCF7133}"/>
              </a:ext>
            </a:extLst>
          </p:cNvPr>
          <p:cNvSpPr txBox="1"/>
          <p:nvPr/>
        </p:nvSpPr>
        <p:spPr>
          <a:xfrm>
            <a:off x="3027837" y="3652400"/>
            <a:ext cx="23099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- Tamaño de los equipos</a:t>
            </a:r>
          </a:p>
          <a:p>
            <a:r>
              <a:rPr lang="es-419" sz="1400" dirty="0"/>
              <a:t>- Consecuencias de los errores</a:t>
            </a:r>
          </a:p>
        </p:txBody>
      </p: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79E971F0-8380-49A4-956E-4E9920C8568C}"/>
              </a:ext>
            </a:extLst>
          </p:cNvPr>
          <p:cNvCxnSpPr>
            <a:cxnSpLocks/>
            <a:stCxn id="10" idx="2"/>
          </p:cNvCxnSpPr>
          <p:nvPr/>
        </p:nvCxnSpPr>
        <p:spPr>
          <a:xfrm rot="16200000" flipH="1">
            <a:off x="2002167" y="4163955"/>
            <a:ext cx="1037824" cy="11125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100E6AD-093E-4D23-BD3A-3CCCBB8E709C}"/>
              </a:ext>
            </a:extLst>
          </p:cNvPr>
          <p:cNvSpPr txBox="1"/>
          <p:nvPr/>
        </p:nvSpPr>
        <p:spPr>
          <a:xfrm>
            <a:off x="3077339" y="5100818"/>
            <a:ext cx="1132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Prioridades </a:t>
            </a:r>
          </a:p>
        </p:txBody>
      </p:sp>
      <p:sp>
        <p:nvSpPr>
          <p:cNvPr id="20" name="Abrir llave 19">
            <a:extLst>
              <a:ext uri="{FF2B5EF4-FFF2-40B4-BE49-F238E27FC236}">
                <a16:creationId xmlns:a16="http://schemas.microsoft.com/office/drawing/2014/main" id="{7C5F39A0-518A-457F-85E5-CFE9ED190433}"/>
              </a:ext>
            </a:extLst>
          </p:cNvPr>
          <p:cNvSpPr/>
          <p:nvPr/>
        </p:nvSpPr>
        <p:spPr>
          <a:xfrm>
            <a:off x="4133138" y="4885374"/>
            <a:ext cx="174171" cy="7386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49D9539-AEC6-4270-8E62-DAB48AA4DA2E}"/>
              </a:ext>
            </a:extLst>
          </p:cNvPr>
          <p:cNvSpPr txBox="1"/>
          <p:nvPr/>
        </p:nvSpPr>
        <p:spPr>
          <a:xfrm>
            <a:off x="4253173" y="4928220"/>
            <a:ext cx="18745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- Habitabilidad</a:t>
            </a:r>
          </a:p>
          <a:p>
            <a:r>
              <a:rPr lang="es-419" sz="1400" dirty="0"/>
              <a:t>- Seguridad</a:t>
            </a:r>
          </a:p>
          <a:p>
            <a:r>
              <a:rPr lang="es-419" sz="1400" dirty="0"/>
              <a:t>- Eficiencia</a:t>
            </a:r>
          </a:p>
        </p:txBody>
      </p: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830950B8-EC2F-452C-9C3A-E7F16DD3EBA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33501" y="4891851"/>
            <a:ext cx="1775158" cy="1112520"/>
          </a:xfrm>
          <a:prstGeom prst="bentConnector3">
            <a:avLst>
              <a:gd name="adj1" fmla="val 996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B4E111C2-57E0-43E1-8D26-A007BEE4356F}"/>
              </a:ext>
            </a:extLst>
          </p:cNvPr>
          <p:cNvSpPr txBox="1"/>
          <p:nvPr/>
        </p:nvSpPr>
        <p:spPr>
          <a:xfrm>
            <a:off x="3057228" y="6178986"/>
            <a:ext cx="1613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Propiedades </a:t>
            </a:r>
          </a:p>
        </p:txBody>
      </p:sp>
      <p:sp>
        <p:nvSpPr>
          <p:cNvPr id="35" name="Abrir llave 34">
            <a:extLst>
              <a:ext uri="{FF2B5EF4-FFF2-40B4-BE49-F238E27FC236}">
                <a16:creationId xmlns:a16="http://schemas.microsoft.com/office/drawing/2014/main" id="{E922E198-C1C6-4E85-810C-5A397982F1A7}"/>
              </a:ext>
            </a:extLst>
          </p:cNvPr>
          <p:cNvSpPr/>
          <p:nvPr/>
        </p:nvSpPr>
        <p:spPr>
          <a:xfrm>
            <a:off x="4333036" y="5982460"/>
            <a:ext cx="174171" cy="7386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 sz="140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AF60C7B5-D984-4CAE-B954-B458D28C5AC8}"/>
              </a:ext>
            </a:extLst>
          </p:cNvPr>
          <p:cNvSpPr txBox="1"/>
          <p:nvPr/>
        </p:nvSpPr>
        <p:spPr>
          <a:xfrm>
            <a:off x="4507207" y="6036888"/>
            <a:ext cx="36445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419" sz="1400" dirty="0"/>
              <a:t>Entrega frecuente</a:t>
            </a:r>
          </a:p>
          <a:p>
            <a:pPr marL="285750" indent="-285750">
              <a:buFontTx/>
              <a:buChar char="-"/>
            </a:pPr>
            <a:r>
              <a:rPr lang="es-419" sz="1400" dirty="0"/>
              <a:t>Mejoramiento reflexivo</a:t>
            </a:r>
          </a:p>
          <a:p>
            <a:pPr marL="285750" indent="-285750">
              <a:buFontTx/>
              <a:buChar char="-"/>
            </a:pPr>
            <a:r>
              <a:rPr lang="es-419" sz="1400" dirty="0"/>
              <a:t>Comunicación cercana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567F38A-FCD8-4FBB-9418-E1D9FA084556}"/>
              </a:ext>
            </a:extLst>
          </p:cNvPr>
          <p:cNvSpPr txBox="1"/>
          <p:nvPr/>
        </p:nvSpPr>
        <p:spPr>
          <a:xfrm>
            <a:off x="3758338" y="2520248"/>
            <a:ext cx="22277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/>
              <a:t>Pone mucho peso en las revisiones al final de la iteración</a:t>
            </a:r>
            <a:endParaRPr lang="es-419" sz="1400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8F2D1D01-5E6E-4EB4-B3EB-B8A2820A3ADC}"/>
              </a:ext>
            </a:extLst>
          </p:cNvPr>
          <p:cNvCxnSpPr/>
          <p:nvPr/>
        </p:nvCxnSpPr>
        <p:spPr>
          <a:xfrm>
            <a:off x="3010423" y="2866993"/>
            <a:ext cx="7216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03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F0964-5E94-4FE9-A4D2-E8D83211D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sz="3200" dirty="0"/>
              <a:t>Comprobación Dirigida por el Contexto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99A7D8E-C14F-4D47-8B18-E782FFC1CAF4}"/>
              </a:ext>
            </a:extLst>
          </p:cNvPr>
          <p:cNvSpPr txBox="1"/>
          <p:nvPr/>
        </p:nvSpPr>
        <p:spPr>
          <a:xfrm>
            <a:off x="1154954" y="2764971"/>
            <a:ext cx="202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dirty="0"/>
              <a:t>Desarrolladores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96E47E2-4121-4490-A0DC-C612B4262553}"/>
              </a:ext>
            </a:extLst>
          </p:cNvPr>
          <p:cNvSpPr txBox="1"/>
          <p:nvPr/>
        </p:nvSpPr>
        <p:spPr>
          <a:xfrm>
            <a:off x="1154954" y="4133704"/>
            <a:ext cx="202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dirty="0"/>
              <a:t>Comunidad ágil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F2DCC91-10DA-4E74-84FB-FD68AE8788BD}"/>
              </a:ext>
            </a:extLst>
          </p:cNvPr>
          <p:cNvSpPr txBox="1"/>
          <p:nvPr/>
        </p:nvSpPr>
        <p:spPr>
          <a:xfrm>
            <a:off x="8104690" y="2764971"/>
            <a:ext cx="202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dirty="0"/>
              <a:t>Verificadores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4A760E1-3526-412B-9C3A-E96ABADACA5D}"/>
              </a:ext>
            </a:extLst>
          </p:cNvPr>
          <p:cNvSpPr txBox="1"/>
          <p:nvPr/>
        </p:nvSpPr>
        <p:spPr>
          <a:xfrm>
            <a:off x="8104690" y="4118087"/>
            <a:ext cx="2023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dirty="0"/>
              <a:t>Pensamiento en cascada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B7F2252-7A70-4624-8584-8A185C71FA1D}"/>
              </a:ext>
            </a:extLst>
          </p:cNvPr>
          <p:cNvSpPr/>
          <p:nvPr/>
        </p:nvSpPr>
        <p:spPr>
          <a:xfrm>
            <a:off x="3268110" y="3496544"/>
            <a:ext cx="4836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419" dirty="0"/>
              <a:t>especificaciones escritas por adelantado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8328F1A2-9095-497C-B1DB-984635F5594E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166792" y="3134303"/>
            <a:ext cx="0" cy="999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6F805633-97B2-44EA-BDF0-450342C95139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9116528" y="3134303"/>
            <a:ext cx="0" cy="98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BA41FDA-6A1B-4768-B296-6CBE24D72AD3}"/>
              </a:ext>
            </a:extLst>
          </p:cNvPr>
          <p:cNvSpPr/>
          <p:nvPr/>
        </p:nvSpPr>
        <p:spPr>
          <a:xfrm>
            <a:off x="3268110" y="2473896"/>
            <a:ext cx="48365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419" dirty="0"/>
              <a:t>Ágil 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28CEC796-E66D-43F2-9444-D4387F23D471}"/>
              </a:ext>
            </a:extLst>
          </p:cNvPr>
          <p:cNvCxnSpPr>
            <a:stCxn id="26" idx="2"/>
            <a:endCxn id="16" idx="0"/>
          </p:cNvCxnSpPr>
          <p:nvPr/>
        </p:nvCxnSpPr>
        <p:spPr>
          <a:xfrm>
            <a:off x="5686400" y="2843228"/>
            <a:ext cx="0" cy="653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982D4E3-7B04-4FBD-A2D6-54DD9D7B23CE}"/>
              </a:ext>
            </a:extLst>
          </p:cNvPr>
          <p:cNvSpPr txBox="1"/>
          <p:nvPr/>
        </p:nvSpPr>
        <p:spPr>
          <a:xfrm rot="2103399">
            <a:off x="9312603" y="2387587"/>
            <a:ext cx="1425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400" b="1" dirty="0">
                <a:solidFill>
                  <a:schemeClr val="accent2">
                    <a:lumMod val="75000"/>
                  </a:schemeClr>
                </a:solidFill>
              </a:rPr>
              <a:t>¿?</a:t>
            </a:r>
          </a:p>
        </p:txBody>
      </p:sp>
    </p:spTree>
    <p:extLst>
      <p:ext uri="{BB962C8B-B14F-4D97-AF65-F5344CB8AC3E}">
        <p14:creationId xmlns:p14="http://schemas.microsoft.com/office/powerpoint/2010/main" val="2779586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253</TotalTime>
  <Words>652</Words>
  <Application>Microsoft Office PowerPoint</Application>
  <PresentationFormat>Panorámica</PresentationFormat>
  <Paragraphs>172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Wingdings</vt:lpstr>
      <vt:lpstr>Wingdings 3</vt:lpstr>
      <vt:lpstr>Sala de reuniones Ion</vt:lpstr>
      <vt:lpstr>The New Methodology</vt:lpstr>
      <vt:lpstr>La dificultad de medir</vt:lpstr>
      <vt:lpstr>El papel del liderazgo de negocio</vt:lpstr>
      <vt:lpstr>El proceso auto-adaptable</vt:lpstr>
      <vt:lpstr>El proceso auto-adaptable</vt:lpstr>
      <vt:lpstr>XP (Programación Extrema)</vt:lpstr>
      <vt:lpstr>SCRUM</vt:lpstr>
      <vt:lpstr>Crystal</vt:lpstr>
      <vt:lpstr>Comprobación Dirigida por el Contexto</vt:lpstr>
      <vt:lpstr>Código abierto</vt:lpstr>
      <vt:lpstr>El Desarrollo de Software Adaptable(ASD) </vt:lpstr>
      <vt:lpstr>Presentación de PowerPoint</vt:lpstr>
      <vt:lpstr>Desarrollo Manejado por Rasgos (FDD)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New Methodology</dc:title>
  <dc:creator>santi pinchiroli</dc:creator>
  <cp:lastModifiedBy>santi pinchiroli</cp:lastModifiedBy>
  <cp:revision>25</cp:revision>
  <dcterms:created xsi:type="dcterms:W3CDTF">2018-08-30T16:54:00Z</dcterms:created>
  <dcterms:modified xsi:type="dcterms:W3CDTF">2018-09-01T00:22:06Z</dcterms:modified>
</cp:coreProperties>
</file>