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72FE8-E5A8-49BB-8B9E-4F845993A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The New Methodology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83F17-8AFE-465C-9B13-558D119BC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Cahuana-Casares-Ludueña-Pinchiroli-Ribero</a:t>
            </a:r>
          </a:p>
        </p:txBody>
      </p:sp>
    </p:spTree>
    <p:extLst>
      <p:ext uri="{BB962C8B-B14F-4D97-AF65-F5344CB8AC3E}">
        <p14:creationId xmlns:p14="http://schemas.microsoft.com/office/powerpoint/2010/main" val="344769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57B4-65E0-48A5-9472-2A3C1724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Código Abierto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8B8F5E-EE41-4AED-8B7C-E8B427D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09951"/>
          </a:xfrm>
        </p:spPr>
        <p:txBody>
          <a:bodyPr>
            <a:normAutofit/>
          </a:bodyPr>
          <a:lstStyle/>
          <a:p>
            <a:r>
              <a:rPr lang="es-419" sz="1400" dirty="0"/>
              <a:t>Más que un proceso es un estilo de software </a:t>
            </a:r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Mantenedor </a:t>
            </a:r>
          </a:p>
          <a:p>
            <a:endParaRPr lang="es-419" sz="1400" dirty="0"/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Proyectos</a:t>
            </a:r>
          </a:p>
          <a:p>
            <a:endParaRPr lang="es-419" sz="1400" dirty="0"/>
          </a:p>
          <a:p>
            <a:r>
              <a:rPr lang="es-419" sz="1400" dirty="0"/>
              <a:t>La mayor parte del equipo es a tiempo parcial 		  Coordinación de equipo</a:t>
            </a:r>
          </a:p>
          <a:p>
            <a:r>
              <a:rPr lang="es-419" sz="1400" dirty="0"/>
              <a:t>Depuración paralelizable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43271EB-6537-4C66-A46E-B76FD48C3D57}"/>
              </a:ext>
            </a:extLst>
          </p:cNvPr>
          <p:cNvCxnSpPr>
            <a:cxnSpLocks/>
          </p:cNvCxnSpPr>
          <p:nvPr/>
        </p:nvCxnSpPr>
        <p:spPr>
          <a:xfrm>
            <a:off x="3902153" y="2849524"/>
            <a:ext cx="1534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F33E184-05E1-421F-823E-E3C30FB22075}"/>
              </a:ext>
            </a:extLst>
          </p:cNvPr>
          <p:cNvSpPr txBox="1"/>
          <p:nvPr/>
        </p:nvSpPr>
        <p:spPr>
          <a:xfrm>
            <a:off x="6475752" y="2630937"/>
            <a:ext cx="434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Tiene una manera de hacer las cosas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1E124F3B-106F-4407-A305-5EA0456045C3}"/>
              </a:ext>
            </a:extLst>
          </p:cNvPr>
          <p:cNvSpPr/>
          <p:nvPr/>
        </p:nvSpPr>
        <p:spPr>
          <a:xfrm>
            <a:off x="2789873" y="3132758"/>
            <a:ext cx="79961" cy="1310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B3357-6F91-410E-A0B9-57DF2598F4AC}"/>
              </a:ext>
            </a:extLst>
          </p:cNvPr>
          <p:cNvSpPr txBox="1"/>
          <p:nvPr/>
        </p:nvSpPr>
        <p:spPr>
          <a:xfrm>
            <a:off x="2917780" y="3112967"/>
            <a:ext cx="7115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Única persona que puede </a:t>
            </a:r>
            <a:r>
              <a:rPr lang="es-419" sz="1400" dirty="0">
                <a:solidFill>
                  <a:schemeClr val="accent2">
                    <a:lumMod val="75000"/>
                  </a:schemeClr>
                </a:solidFill>
              </a:rPr>
              <a:t>integrar</a:t>
            </a:r>
            <a:r>
              <a:rPr lang="es-419" sz="1400" dirty="0"/>
              <a:t> un cambio en el almacén de código abierto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lvl="1"/>
            <a:r>
              <a:rPr lang="es-419" sz="1400" dirty="0"/>
              <a:t>- Coordinar parches</a:t>
            </a:r>
          </a:p>
          <a:p>
            <a:r>
              <a:rPr lang="es-419" sz="1400" dirty="0"/>
              <a:t>- </a:t>
            </a:r>
          </a:p>
          <a:p>
            <a:r>
              <a:rPr lang="es-419" sz="1400" dirty="0"/>
              <a:t>	- Mantener cohesión en el diseño de software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BF34CEF8-E451-48B0-A6B4-F0D934A577BB}"/>
              </a:ext>
            </a:extLst>
          </p:cNvPr>
          <p:cNvSpPr/>
          <p:nvPr/>
        </p:nvSpPr>
        <p:spPr>
          <a:xfrm>
            <a:off x="3163695" y="3805464"/>
            <a:ext cx="106753" cy="646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FDB472DB-FF03-4013-8E7E-00C4DAF9063B}"/>
              </a:ext>
            </a:extLst>
          </p:cNvPr>
          <p:cNvSpPr/>
          <p:nvPr/>
        </p:nvSpPr>
        <p:spPr>
          <a:xfrm>
            <a:off x="2533789" y="4873879"/>
            <a:ext cx="53112" cy="52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392DC4-C2FF-4E3F-B418-A336770A652C}"/>
              </a:ext>
            </a:extLst>
          </p:cNvPr>
          <p:cNvSpPr txBox="1"/>
          <p:nvPr/>
        </p:nvSpPr>
        <p:spPr>
          <a:xfrm>
            <a:off x="2586900" y="4873879"/>
            <a:ext cx="383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Mantenedor único</a:t>
            </a:r>
          </a:p>
          <a:p>
            <a:r>
              <a:rPr lang="es-419" sz="1400" dirty="0"/>
              <a:t>- Mantenedor por modulo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C72631-D80A-4AEE-86BC-EDF4B37DB4E5}"/>
              </a:ext>
            </a:extLst>
          </p:cNvPr>
          <p:cNvCxnSpPr/>
          <p:nvPr/>
        </p:nvCxnSpPr>
        <p:spPr>
          <a:xfrm>
            <a:off x="5479318" y="2775094"/>
            <a:ext cx="98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28927A7-92F8-4DD5-8B04-710FBE016770}"/>
              </a:ext>
            </a:extLst>
          </p:cNvPr>
          <p:cNvCxnSpPr/>
          <p:nvPr/>
        </p:nvCxnSpPr>
        <p:spPr>
          <a:xfrm>
            <a:off x="5667153" y="5826642"/>
            <a:ext cx="574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314B18-40E4-4716-A452-2767FAFA3C23}"/>
              </a:ext>
            </a:extLst>
          </p:cNvPr>
          <p:cNvSpPr txBox="1"/>
          <p:nvPr/>
        </p:nvSpPr>
        <p:spPr>
          <a:xfrm>
            <a:off x="6145614" y="5637376"/>
            <a:ext cx="277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¿					?</a:t>
            </a:r>
          </a:p>
        </p:txBody>
      </p:sp>
    </p:spTree>
    <p:extLst>
      <p:ext uri="{BB962C8B-B14F-4D97-AF65-F5344CB8AC3E}">
        <p14:creationId xmlns:p14="http://schemas.microsoft.com/office/powerpoint/2010/main" val="135110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razón 22">
            <a:extLst>
              <a:ext uri="{FF2B5EF4-FFF2-40B4-BE49-F238E27FC236}">
                <a16:creationId xmlns:a16="http://schemas.microsoft.com/office/drawing/2014/main" id="{7576FB2F-DF07-49D5-9253-FAC369BC8064}"/>
              </a:ext>
            </a:extLst>
          </p:cNvPr>
          <p:cNvSpPr/>
          <p:nvPr/>
        </p:nvSpPr>
        <p:spPr>
          <a:xfrm rot="1318533">
            <a:off x="3083341" y="4527979"/>
            <a:ext cx="325704" cy="255132"/>
          </a:xfrm>
          <a:prstGeom prst="hear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386AE-C9F5-4569-932D-4F3C5080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1400" dirty="0"/>
              <a:t>Foco en la naturaleza adaptable de las nuevas metodologías</a:t>
            </a:r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Base fundamental de por qué el desarrollo adaptable es importante</a:t>
            </a:r>
          </a:p>
          <a:p>
            <a:r>
              <a:rPr lang="es-419" sz="1400" dirty="0"/>
              <a:t>Consecuencias a los mas profundos niveles de la organización y la gerencia</a:t>
            </a:r>
          </a:p>
          <a:p>
            <a:endParaRPr lang="es-419" sz="1400" dirty="0"/>
          </a:p>
          <a:p>
            <a:r>
              <a:rPr lang="es-419" sz="1400" dirty="0"/>
              <a:t>Tres fases solapadas</a:t>
            </a:r>
          </a:p>
          <a:p>
            <a:endParaRPr lang="es-419" sz="1400" dirty="0"/>
          </a:p>
          <a:p>
            <a:r>
              <a:rPr lang="es-419" sz="1400" dirty="0"/>
              <a:t>La planificación es una paradoja</a:t>
            </a:r>
          </a:p>
          <a:p>
            <a:r>
              <a:rPr lang="es-419" sz="1400" dirty="0"/>
              <a:t>Las desviaciones      solución correcta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633F63-CCFA-45BB-AB4E-5A172157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09502" cy="706964"/>
          </a:xfrm>
        </p:spPr>
        <p:txBody>
          <a:bodyPr/>
          <a:lstStyle/>
          <a:p>
            <a:r>
              <a:rPr lang="es-419" dirty="0"/>
              <a:t>El Desarrollo de Software Adaptable(ASD)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C84254-7BD0-46F6-839A-C99680A21E7A}"/>
              </a:ext>
            </a:extLst>
          </p:cNvPr>
          <p:cNvSpPr txBox="1"/>
          <p:nvPr/>
        </p:nvSpPr>
        <p:spPr>
          <a:xfrm>
            <a:off x="8285918" y="149596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Jim Highsmith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95B69412-F0E5-420F-B218-E7CBD353A36A}"/>
              </a:ext>
            </a:extLst>
          </p:cNvPr>
          <p:cNvCxnSpPr>
            <a:cxnSpLocks/>
          </p:cNvCxnSpPr>
          <p:nvPr/>
        </p:nvCxnSpPr>
        <p:spPr>
          <a:xfrm>
            <a:off x="2062716" y="2902687"/>
            <a:ext cx="616689" cy="385279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B76620C-0AB9-402A-B796-27D632692734}"/>
              </a:ext>
            </a:extLst>
          </p:cNvPr>
          <p:cNvSpPr txBox="1"/>
          <p:nvPr/>
        </p:nvSpPr>
        <p:spPr>
          <a:xfrm>
            <a:off x="2679405" y="2908001"/>
            <a:ext cx="3083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Aplicar ideas que se originaron de los sistemas complejos (teoría del caos)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29F3C6-3C72-4DDE-A724-CA630770BCD6}"/>
              </a:ext>
            </a:extLst>
          </p:cNvPr>
          <p:cNvCxnSpPr>
            <a:cxnSpLocks/>
          </p:cNvCxnSpPr>
          <p:nvPr/>
        </p:nvCxnSpPr>
        <p:spPr>
          <a:xfrm>
            <a:off x="1605516" y="2876102"/>
            <a:ext cx="533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333512-85C0-44FC-BDF3-1B4054D250E4}"/>
              </a:ext>
            </a:extLst>
          </p:cNvPr>
          <p:cNvSpPr txBox="1"/>
          <p:nvPr/>
        </p:nvSpPr>
        <p:spPr>
          <a:xfrm>
            <a:off x="1738422" y="48557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(no lineales)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E8F132E4-F4D1-406E-B0A8-9436C214DF4C}"/>
              </a:ext>
            </a:extLst>
          </p:cNvPr>
          <p:cNvSpPr/>
          <p:nvPr/>
        </p:nvSpPr>
        <p:spPr>
          <a:xfrm>
            <a:off x="3391786" y="4518837"/>
            <a:ext cx="127591" cy="644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A1265D-62E7-44C9-85A7-90B2573AF668}"/>
              </a:ext>
            </a:extLst>
          </p:cNvPr>
          <p:cNvSpPr txBox="1"/>
          <p:nvPr/>
        </p:nvSpPr>
        <p:spPr>
          <a:xfrm>
            <a:off x="3498111" y="4485166"/>
            <a:ext cx="3838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Especulación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Colaboración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Aprendizaje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7758A6A-34FB-4070-8B5B-34020D14DF50}"/>
              </a:ext>
            </a:extLst>
          </p:cNvPr>
          <p:cNvCxnSpPr/>
          <p:nvPr/>
        </p:nvCxnSpPr>
        <p:spPr>
          <a:xfrm>
            <a:off x="4497572" y="5475767"/>
            <a:ext cx="1052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5FDECEB-F24A-4577-B99E-FE9B1F4FA079}"/>
              </a:ext>
            </a:extLst>
          </p:cNvPr>
          <p:cNvSpPr txBox="1"/>
          <p:nvPr/>
        </p:nvSpPr>
        <p:spPr>
          <a:xfrm>
            <a:off x="5578116" y="5291101"/>
            <a:ext cx="453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Resultados naturalmente </a:t>
            </a:r>
            <a:r>
              <a:rPr lang="es-419" sz="1400" dirty="0">
                <a:solidFill>
                  <a:schemeClr val="accent1"/>
                </a:solidFill>
              </a:rPr>
              <a:t>imprevisibles</a:t>
            </a:r>
            <a:endParaRPr lang="es-419" sz="1400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91269B4-C20C-4485-808E-20DF28BAB378}"/>
              </a:ext>
            </a:extLst>
          </p:cNvPr>
          <p:cNvSpPr/>
          <p:nvPr/>
        </p:nvSpPr>
        <p:spPr>
          <a:xfrm>
            <a:off x="3083442" y="5756982"/>
            <a:ext cx="180753" cy="17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747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CE4AD113-C808-40F2-87C0-303789AB7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59" y="2871243"/>
            <a:ext cx="537168" cy="5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E2E30B-0256-4F9F-A22F-79A95AD7D771}"/>
              </a:ext>
            </a:extLst>
          </p:cNvPr>
          <p:cNvSpPr txBox="1"/>
          <p:nvPr/>
        </p:nvSpPr>
        <p:spPr>
          <a:xfrm>
            <a:off x="8285918" y="149596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Jim Highsmith</a:t>
            </a:r>
          </a:p>
        </p:txBody>
      </p:sp>
      <p:sp>
        <p:nvSpPr>
          <p:cNvPr id="6" name="Llaves 5">
            <a:extLst>
              <a:ext uri="{FF2B5EF4-FFF2-40B4-BE49-F238E27FC236}">
                <a16:creationId xmlns:a16="http://schemas.microsoft.com/office/drawing/2014/main" id="{6F7196D3-3C39-48A2-BF4E-B9CBE0BA3779}"/>
              </a:ext>
            </a:extLst>
          </p:cNvPr>
          <p:cNvSpPr/>
          <p:nvPr/>
        </p:nvSpPr>
        <p:spPr>
          <a:xfrm>
            <a:off x="733648" y="2308620"/>
            <a:ext cx="4618073" cy="187519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9B6BB7D0-2DE0-472F-9006-0D6BD11B6788}"/>
              </a:ext>
            </a:extLst>
          </p:cNvPr>
          <p:cNvSpPr/>
          <p:nvPr/>
        </p:nvSpPr>
        <p:spPr>
          <a:xfrm>
            <a:off x="467155" y="2679506"/>
            <a:ext cx="2658139" cy="988828"/>
          </a:xfrm>
          <a:prstGeom prst="mathMultiply">
            <a:avLst>
              <a:gd name="adj1" fmla="val 192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3DC31-8B3B-49EF-85E7-BEFFACA6B718}"/>
              </a:ext>
            </a:extLst>
          </p:cNvPr>
          <p:cNvSpPr txBox="1"/>
          <p:nvPr/>
        </p:nvSpPr>
        <p:spPr>
          <a:xfrm>
            <a:off x="1000783" y="2804588"/>
            <a:ext cx="1658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Gerencia que piensa en lo que tiene que hacer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4E7905-5301-4A1D-8C62-3CD5EFA80667}"/>
              </a:ext>
            </a:extLst>
          </p:cNvPr>
          <p:cNvSpPr txBox="1"/>
          <p:nvPr/>
        </p:nvSpPr>
        <p:spPr>
          <a:xfrm>
            <a:off x="3068814" y="2601464"/>
            <a:ext cx="184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Comunicación </a:t>
            </a: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alentadora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A3EF649-95A5-4FB5-9DCA-2D282779C5B4}"/>
              </a:ext>
            </a:extLst>
          </p:cNvPr>
          <p:cNvCxnSpPr>
            <a:stCxn id="9" idx="2"/>
          </p:cNvCxnSpPr>
          <p:nvPr/>
        </p:nvCxnSpPr>
        <p:spPr>
          <a:xfrm flipH="1">
            <a:off x="3987209" y="3247795"/>
            <a:ext cx="3319" cy="32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BD1CD4-0DAE-423D-A6BB-1FA577DFD7BD}"/>
              </a:ext>
            </a:extLst>
          </p:cNvPr>
          <p:cNvSpPr txBox="1"/>
          <p:nvPr/>
        </p:nvSpPr>
        <p:spPr>
          <a:xfrm>
            <a:off x="3242929" y="3543252"/>
            <a:ext cx="148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</a:rPr>
              <a:t>Ideas creativas</a:t>
            </a:r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EC4896-1324-4943-8129-8E3043AB04E0}"/>
              </a:ext>
            </a:extLst>
          </p:cNvPr>
          <p:cNvSpPr txBox="1"/>
          <p:nvPr/>
        </p:nvSpPr>
        <p:spPr>
          <a:xfrm>
            <a:off x="5357264" y="2871243"/>
            <a:ext cx="271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Tratamiento de la incertidumbre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FBFC70-C997-477C-8216-6CA1AA0F4EB5}"/>
              </a:ext>
            </a:extLst>
          </p:cNvPr>
          <p:cNvSpPr txBox="1"/>
          <p:nvPr/>
        </p:nvSpPr>
        <p:spPr>
          <a:xfrm>
            <a:off x="770860" y="5374430"/>
            <a:ext cx="188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s-419" dirty="0"/>
              <a:t>Aprendizaje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endParaRPr lang="es-419" dirty="0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6D3E58E0-76FA-4E67-8310-BAE13715CC2B}"/>
              </a:ext>
            </a:extLst>
          </p:cNvPr>
          <p:cNvSpPr/>
          <p:nvPr/>
        </p:nvSpPr>
        <p:spPr>
          <a:xfrm>
            <a:off x="2232837" y="5092995"/>
            <a:ext cx="138223" cy="999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128B46-2586-4BFE-B7FE-FA756D1AD03E}"/>
              </a:ext>
            </a:extLst>
          </p:cNvPr>
          <p:cNvSpPr txBox="1"/>
          <p:nvPr/>
        </p:nvSpPr>
        <p:spPr>
          <a:xfrm>
            <a:off x="2371060" y="5231219"/>
            <a:ext cx="254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Se desalienta a menudo</a:t>
            </a:r>
          </a:p>
          <a:p>
            <a:r>
              <a:rPr lang="es-419" sz="1400" dirty="0"/>
              <a:t>- Es un rasgo </a:t>
            </a:r>
            <a:r>
              <a:rPr lang="es-419" sz="1400" b="1" dirty="0"/>
              <a:t>CONTINUO</a:t>
            </a:r>
            <a:r>
              <a:rPr lang="es-419" sz="1400" dirty="0"/>
              <a:t> e IMPORTANTE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8714978-4C86-4B3F-9361-C6DE0B5607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4152" y="5853072"/>
            <a:ext cx="648885" cy="361509"/>
          </a:xfrm>
          <a:prstGeom prst="bentConnector3">
            <a:avLst>
              <a:gd name="adj1" fmla="val 99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142DCA-0222-4E06-BEAC-CEFBDDC78BF5}"/>
              </a:ext>
            </a:extLst>
          </p:cNvPr>
          <p:cNvSpPr txBox="1"/>
          <p:nvPr/>
        </p:nvSpPr>
        <p:spPr>
          <a:xfrm>
            <a:off x="4412514" y="6103089"/>
            <a:ext cx="192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Planes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Diseños 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1815D20-9FE3-44B6-9DBB-6734D578838A}"/>
              </a:ext>
            </a:extLst>
          </p:cNvPr>
          <p:cNvCxnSpPr/>
          <p:nvPr/>
        </p:nvCxnSpPr>
        <p:spPr>
          <a:xfrm>
            <a:off x="3588486" y="5697595"/>
            <a:ext cx="94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>
            <a:extLst>
              <a:ext uri="{FF2B5EF4-FFF2-40B4-BE49-F238E27FC236}">
                <a16:creationId xmlns:a16="http://schemas.microsoft.com/office/drawing/2014/main" id="{7369D0AE-BC8B-4E8A-961C-73D3A0E524AB}"/>
              </a:ext>
            </a:extLst>
          </p:cNvPr>
          <p:cNvSpPr/>
          <p:nvPr/>
        </p:nvSpPr>
        <p:spPr>
          <a:xfrm>
            <a:off x="4380615" y="6097624"/>
            <a:ext cx="95693" cy="52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D2AF17-F331-45B0-87E6-61B8E92E403A}"/>
              </a:ext>
            </a:extLst>
          </p:cNvPr>
          <p:cNvSpPr txBox="1"/>
          <p:nvPr/>
        </p:nvSpPr>
        <p:spPr>
          <a:xfrm>
            <a:off x="6157474" y="4909164"/>
            <a:ext cx="28164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/>
              <a:t>“ En un ambiente adaptable, aprender desafía a todos - desarrolladores y sus clientes - a examinar sus presunciones y usar los resultados de cada ciclo de desarrollo para adaptar el siguiente.</a:t>
            </a:r>
            <a:r>
              <a:rPr lang="es-AR" sz="1400" dirty="0"/>
              <a:t> ”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1AEF4700-044E-4DB2-8C0D-80175831258F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9509502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dirty="0"/>
              <a:t>El Desarrollo de Software Adaptable(ASD) </a:t>
            </a:r>
          </a:p>
        </p:txBody>
      </p:sp>
    </p:spTree>
    <p:extLst>
      <p:ext uri="{BB962C8B-B14F-4D97-AF65-F5344CB8AC3E}">
        <p14:creationId xmlns:p14="http://schemas.microsoft.com/office/powerpoint/2010/main" val="331748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59E1B-9B4C-4402-A6A6-022A256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Desarrollo Manejado por Rasgos (FDD)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B11162-6CC5-4AF8-9704-70CE9E7CC738}"/>
              </a:ext>
            </a:extLst>
          </p:cNvPr>
          <p:cNvSpPr txBox="1"/>
          <p:nvPr/>
        </p:nvSpPr>
        <p:spPr>
          <a:xfrm>
            <a:off x="6815470" y="1495966"/>
            <a:ext cx="316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Jeff De Luca y Peter Coad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E084EF-3CDE-41B9-B5FD-C3357677078E}"/>
              </a:ext>
            </a:extLst>
          </p:cNvPr>
          <p:cNvSpPr txBox="1"/>
          <p:nvPr/>
        </p:nvSpPr>
        <p:spPr>
          <a:xfrm>
            <a:off x="808074" y="2488019"/>
            <a:ext cx="1005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Se enfoca en iteraciones cortas (dos semanas) que entregan funcionalidad tangible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94A916-199A-4C82-9359-8214C1E18E31}"/>
              </a:ext>
            </a:extLst>
          </p:cNvPr>
          <p:cNvSpPr txBox="1"/>
          <p:nvPr/>
        </p:nvSpPr>
        <p:spPr>
          <a:xfrm>
            <a:off x="1509823" y="3090446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Tiene cinco procesos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1B72D7-E724-405A-A84F-236A021A5CF2}"/>
              </a:ext>
            </a:extLst>
          </p:cNvPr>
          <p:cNvSpPr txBox="1"/>
          <p:nvPr/>
        </p:nvSpPr>
        <p:spPr>
          <a:xfrm>
            <a:off x="4221126" y="2955131"/>
            <a:ext cx="357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Tareas</a:t>
            </a:r>
          </a:p>
          <a:p>
            <a:endParaRPr lang="es-419" sz="1400" dirty="0"/>
          </a:p>
          <a:p>
            <a:r>
              <a:rPr lang="es-419" sz="1400" dirty="0"/>
              <a:t>Criterio de comprobación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AFE8B1D-265E-4EE2-BF4D-B6CCAFBD8E3A}"/>
              </a:ext>
            </a:extLst>
          </p:cNvPr>
          <p:cNvCxnSpPr/>
          <p:nvPr/>
        </p:nvCxnSpPr>
        <p:spPr>
          <a:xfrm flipV="1">
            <a:off x="3732028" y="3090446"/>
            <a:ext cx="478465" cy="2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74F75DB-D9C5-4962-B290-D92D154FF9D7}"/>
              </a:ext>
            </a:extLst>
          </p:cNvPr>
          <p:cNvCxnSpPr/>
          <p:nvPr/>
        </p:nvCxnSpPr>
        <p:spPr>
          <a:xfrm>
            <a:off x="3721396" y="3324463"/>
            <a:ext cx="499730" cy="20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78F691A-F2FC-4BF2-B6D6-B5DE9C311CC2}"/>
              </a:ext>
            </a:extLst>
          </p:cNvPr>
          <p:cNvCxnSpPr/>
          <p:nvPr/>
        </p:nvCxnSpPr>
        <p:spPr>
          <a:xfrm>
            <a:off x="1637415" y="3366995"/>
            <a:ext cx="200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4D408A89-9CAF-4F41-97BF-6EB6E502960C}"/>
              </a:ext>
            </a:extLst>
          </p:cNvPr>
          <p:cNvCxnSpPr>
            <a:cxnSpLocks/>
          </p:cNvCxnSpPr>
          <p:nvPr/>
        </p:nvCxnSpPr>
        <p:spPr>
          <a:xfrm>
            <a:off x="2461440" y="3375815"/>
            <a:ext cx="1275907" cy="1057055"/>
          </a:xfrm>
          <a:prstGeom prst="bentConnector3">
            <a:avLst>
              <a:gd name="adj1" fmla="val 14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>
            <a:extLst>
              <a:ext uri="{FF2B5EF4-FFF2-40B4-BE49-F238E27FC236}">
                <a16:creationId xmlns:a16="http://schemas.microsoft.com/office/drawing/2014/main" id="{D063C94C-D7E7-4B4A-8A9E-7D0B621E4E1A}"/>
              </a:ext>
            </a:extLst>
          </p:cNvPr>
          <p:cNvSpPr/>
          <p:nvPr/>
        </p:nvSpPr>
        <p:spPr>
          <a:xfrm>
            <a:off x="3838355" y="3829512"/>
            <a:ext cx="116956" cy="1202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79CE8B-A15B-4E1F-8B1F-DA75A2D2F97D}"/>
              </a:ext>
            </a:extLst>
          </p:cNvPr>
          <p:cNvSpPr txBox="1"/>
          <p:nvPr/>
        </p:nvSpPr>
        <p:spPr>
          <a:xfrm>
            <a:off x="3944678" y="3818878"/>
            <a:ext cx="3657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Desarrollar un modelo global</a:t>
            </a:r>
          </a:p>
          <a:p>
            <a:r>
              <a:rPr lang="es-419" sz="1400" dirty="0"/>
              <a:t>- Construir una lista de los rasgos</a:t>
            </a:r>
          </a:p>
          <a:p>
            <a:r>
              <a:rPr lang="es-419" sz="1400" dirty="0"/>
              <a:t>- Planear por rasgo</a:t>
            </a:r>
          </a:p>
          <a:p>
            <a:r>
              <a:rPr lang="es-419" sz="1400" dirty="0"/>
              <a:t>- Diseñar por rasgo</a:t>
            </a:r>
          </a:p>
          <a:p>
            <a:r>
              <a:rPr lang="es-419" sz="1400" dirty="0"/>
              <a:t>- Construir por rasgo</a:t>
            </a:r>
          </a:p>
          <a:p>
            <a:endParaRPr lang="es-419" sz="1400" dirty="0"/>
          </a:p>
        </p:txBody>
      </p: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36CA0347-56E1-4DFC-AB07-67540B021D0E}"/>
              </a:ext>
            </a:extLst>
          </p:cNvPr>
          <p:cNvSpPr/>
          <p:nvPr/>
        </p:nvSpPr>
        <p:spPr>
          <a:xfrm>
            <a:off x="6797749" y="3818878"/>
            <a:ext cx="155944" cy="738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6A7F8EC4-A609-4BCF-A90C-77E936C07484}"/>
              </a:ext>
            </a:extLst>
          </p:cNvPr>
          <p:cNvSpPr/>
          <p:nvPr/>
        </p:nvSpPr>
        <p:spPr>
          <a:xfrm>
            <a:off x="5816009" y="4465209"/>
            <a:ext cx="155944" cy="566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99ADCAC-5E43-432F-A932-F69982BCDF95}"/>
              </a:ext>
            </a:extLst>
          </p:cNvPr>
          <p:cNvSpPr txBox="1"/>
          <p:nvPr/>
        </p:nvSpPr>
        <p:spPr>
          <a:xfrm>
            <a:off x="6932426" y="3914976"/>
            <a:ext cx="163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Al principio del proyecto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E4D217-51DC-4896-A9B5-AE149EDBD90C}"/>
              </a:ext>
            </a:extLst>
          </p:cNvPr>
          <p:cNvSpPr txBox="1"/>
          <p:nvPr/>
        </p:nvSpPr>
        <p:spPr>
          <a:xfrm>
            <a:off x="6007395" y="4589441"/>
            <a:ext cx="182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En cada iteración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068CEBA-AFB0-4D1E-B720-51BA0AAEC3A2}"/>
              </a:ext>
            </a:extLst>
          </p:cNvPr>
          <p:cNvSpPr txBox="1"/>
          <p:nvPr/>
        </p:nvSpPr>
        <p:spPr>
          <a:xfrm>
            <a:off x="1653364" y="5625906"/>
            <a:ext cx="231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Desarrolladores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AA66FEF-8B51-4C01-B870-EC51EC216612}"/>
              </a:ext>
            </a:extLst>
          </p:cNvPr>
          <p:cNvSpPr txBox="1"/>
          <p:nvPr/>
        </p:nvSpPr>
        <p:spPr>
          <a:xfrm>
            <a:off x="3335079" y="5240742"/>
            <a:ext cx="3657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Dueños de clases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marL="285750" indent="-285750">
              <a:buFontTx/>
              <a:buChar char="-"/>
            </a:pPr>
            <a:r>
              <a:rPr lang="es-419" sz="1400" dirty="0"/>
              <a:t>Programadores jefe</a:t>
            </a:r>
          </a:p>
          <a:p>
            <a:r>
              <a:rPr lang="es-419" sz="1400" dirty="0"/>
              <a:t>    (más experimentados)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28C01070-72E2-488C-BD5A-D79C16E538A7}"/>
              </a:ext>
            </a:extLst>
          </p:cNvPr>
          <p:cNvSpPr/>
          <p:nvPr/>
        </p:nvSpPr>
        <p:spPr>
          <a:xfrm>
            <a:off x="3232296" y="5214506"/>
            <a:ext cx="141769" cy="1169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C7E20A5-AB73-4474-A0CF-46ACF76C6DE8}"/>
              </a:ext>
            </a:extLst>
          </p:cNvPr>
          <p:cNvCxnSpPr>
            <a:cxnSpLocks/>
          </p:cNvCxnSpPr>
          <p:nvPr/>
        </p:nvCxnSpPr>
        <p:spPr>
          <a:xfrm>
            <a:off x="5284382" y="5403128"/>
            <a:ext cx="46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8F4CF6F-04B9-4726-B580-4877323A1F36}"/>
              </a:ext>
            </a:extLst>
          </p:cNvPr>
          <p:cNvCxnSpPr/>
          <p:nvPr/>
        </p:nvCxnSpPr>
        <p:spPr>
          <a:xfrm>
            <a:off x="5470454" y="6131052"/>
            <a:ext cx="28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AD52F1F-C00B-47B6-AD65-D2E3B7304352}"/>
              </a:ext>
            </a:extLst>
          </p:cNvPr>
          <p:cNvSpPr txBox="1"/>
          <p:nvPr/>
        </p:nvSpPr>
        <p:spPr>
          <a:xfrm>
            <a:off x="5773478" y="5230109"/>
            <a:ext cx="255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Codificación</a:t>
            </a:r>
          </a:p>
        </p:txBody>
      </p:sp>
      <p:sp>
        <p:nvSpPr>
          <p:cNvPr id="41" name="Abrir llave 40">
            <a:extLst>
              <a:ext uri="{FF2B5EF4-FFF2-40B4-BE49-F238E27FC236}">
                <a16:creationId xmlns:a16="http://schemas.microsoft.com/office/drawing/2014/main" id="{0C51E8C6-C558-4C04-A1DB-6795C9CDDD70}"/>
              </a:ext>
            </a:extLst>
          </p:cNvPr>
          <p:cNvSpPr/>
          <p:nvPr/>
        </p:nvSpPr>
        <p:spPr>
          <a:xfrm>
            <a:off x="5816009" y="5779795"/>
            <a:ext cx="45719" cy="686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924FF8F-8D4F-401A-A27E-312133B7A62C}"/>
              </a:ext>
            </a:extLst>
          </p:cNvPr>
          <p:cNvSpPr txBox="1"/>
          <p:nvPr/>
        </p:nvSpPr>
        <p:spPr>
          <a:xfrm>
            <a:off x="5897521" y="5741791"/>
            <a:ext cx="2682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Coordinador 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Diseñador líder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Mentor </a:t>
            </a:r>
          </a:p>
        </p:txBody>
      </p:sp>
    </p:spTree>
    <p:extLst>
      <p:ext uri="{BB962C8B-B14F-4D97-AF65-F5344CB8AC3E}">
        <p14:creationId xmlns:p14="http://schemas.microsoft.com/office/powerpoint/2010/main" val="31531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5A13-FC3D-48CA-91E0-A4C8AA1E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Método de Desarrollo de Sistema Dinámico (DSDM)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809FC-BE65-4D8D-B9E7-7D301C3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2206"/>
            <a:ext cx="8825659" cy="3416300"/>
          </a:xfrm>
        </p:spPr>
        <p:txBody>
          <a:bodyPr>
            <a:normAutofit/>
          </a:bodyPr>
          <a:lstStyle/>
          <a:p>
            <a:r>
              <a:rPr lang="es-AR" sz="1400" dirty="0"/>
              <a:t>Tiene una organización de tiempo completo que lo apoya con manuales, cursos de entrenamiento, programas de certificación y demás</a:t>
            </a:r>
          </a:p>
          <a:p>
            <a:r>
              <a:rPr lang="es-AR" sz="1400" dirty="0"/>
              <a:t>Empieza con un estudio de viabilidad y negocio. </a:t>
            </a:r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Tres ciclos entretejidos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9AD488F-C27E-4EE5-B998-8958DBBA1A9C}"/>
              </a:ext>
            </a:extLst>
          </p:cNvPr>
          <p:cNvCxnSpPr/>
          <p:nvPr/>
        </p:nvCxnSpPr>
        <p:spPr>
          <a:xfrm>
            <a:off x="4008474" y="3503427"/>
            <a:ext cx="797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B624007-25ED-4DE0-9998-E1ADB53F88AF}"/>
              </a:ext>
            </a:extLst>
          </p:cNvPr>
          <p:cNvCxnSpPr/>
          <p:nvPr/>
        </p:nvCxnSpPr>
        <p:spPr>
          <a:xfrm>
            <a:off x="4990214" y="3503427"/>
            <a:ext cx="797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1AB78CE-FCDB-419A-B1A4-BF0C861662A6}"/>
              </a:ext>
            </a:extLst>
          </p:cNvPr>
          <p:cNvCxnSpPr>
            <a:cxnSpLocks/>
          </p:cNvCxnSpPr>
          <p:nvPr/>
        </p:nvCxnSpPr>
        <p:spPr>
          <a:xfrm>
            <a:off x="4152009" y="3503427"/>
            <a:ext cx="1500971" cy="760230"/>
          </a:xfrm>
          <a:prstGeom prst="bentConnector3">
            <a:avLst>
              <a:gd name="adj1" fmla="val 19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5BF7E71-EBF2-4B5B-9D02-9D33E11E58B0}"/>
              </a:ext>
            </a:extLst>
          </p:cNvPr>
          <p:cNvCxnSpPr/>
          <p:nvPr/>
        </p:nvCxnSpPr>
        <p:spPr>
          <a:xfrm>
            <a:off x="5069961" y="3503427"/>
            <a:ext cx="583019" cy="366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F226C1-8B33-4BE9-8E57-9139337ED564}"/>
              </a:ext>
            </a:extLst>
          </p:cNvPr>
          <p:cNvSpPr txBox="1"/>
          <p:nvPr/>
        </p:nvSpPr>
        <p:spPr>
          <a:xfrm>
            <a:off x="5652979" y="3578159"/>
            <a:ext cx="299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Serie de talleres para entender el área de negocio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3D32C65-4E00-47E3-A258-FE5845A375C9}"/>
              </a:ext>
            </a:extLst>
          </p:cNvPr>
          <p:cNvSpPr txBox="1"/>
          <p:nvPr/>
        </p:nvSpPr>
        <p:spPr>
          <a:xfrm>
            <a:off x="5649427" y="4101379"/>
            <a:ext cx="372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¿DSDM es apropiado para el proyecto?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0451880B-1DCB-4EC4-9529-B660022AF776}"/>
              </a:ext>
            </a:extLst>
          </p:cNvPr>
          <p:cNvSpPr/>
          <p:nvPr/>
        </p:nvSpPr>
        <p:spPr>
          <a:xfrm>
            <a:off x="3601652" y="4635795"/>
            <a:ext cx="85061" cy="1041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B0F8A2C-50D0-4592-8643-EC79F6B7EFB8}"/>
              </a:ext>
            </a:extLst>
          </p:cNvPr>
          <p:cNvSpPr txBox="1"/>
          <p:nvPr/>
        </p:nvSpPr>
        <p:spPr>
          <a:xfrm>
            <a:off x="3707416" y="4792909"/>
            <a:ext cx="6231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- el </a:t>
            </a:r>
            <a:r>
              <a:rPr lang="es-AR" sz="1200" dirty="0">
                <a:solidFill>
                  <a:schemeClr val="accent1"/>
                </a:solidFill>
              </a:rPr>
              <a:t>ciclo del modelo funcional </a:t>
            </a:r>
            <a:r>
              <a:rPr lang="es-AR" sz="1200" dirty="0"/>
              <a:t>produce documentación de análisis y prototipos </a:t>
            </a:r>
          </a:p>
          <a:p>
            <a:r>
              <a:rPr lang="es-AR" sz="1200" dirty="0"/>
              <a:t>- el </a:t>
            </a:r>
            <a:r>
              <a:rPr lang="es-AR" sz="1200" dirty="0">
                <a:solidFill>
                  <a:schemeClr val="accent1"/>
                </a:solidFill>
              </a:rPr>
              <a:t>ciclo de diseño del modelo </a:t>
            </a:r>
            <a:r>
              <a:rPr lang="es-AR" sz="1200" dirty="0"/>
              <a:t>diseña el sistema para uso operacional</a:t>
            </a:r>
          </a:p>
          <a:p>
            <a:r>
              <a:rPr lang="es-AR" sz="1200" dirty="0"/>
              <a:t>- el </a:t>
            </a:r>
            <a:r>
              <a:rPr lang="es-AR" sz="1200" dirty="0">
                <a:solidFill>
                  <a:schemeClr val="accent1"/>
                </a:solidFill>
              </a:rPr>
              <a:t>ciclo de implantación </a:t>
            </a:r>
            <a:r>
              <a:rPr lang="es-AR" sz="1200" dirty="0"/>
              <a:t>se ocupa del despliegue al uso operacional</a:t>
            </a:r>
            <a:endParaRPr lang="es-419" sz="1200" dirty="0"/>
          </a:p>
          <a:p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190069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3FB9-7A92-4BA7-BBF8-A41FF27E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600" dirty="0"/>
              <a:t>Tiene principios subyacentes que incluyen: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1400" dirty="0"/>
              <a:t>una interacción activa del usuario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1400" dirty="0"/>
              <a:t>entregas frecuentes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1400" dirty="0"/>
              <a:t>equipos autorizados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1400" dirty="0"/>
              <a:t>pruebas a lo largo del ciclo (plazos cortos)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s-AR" sz="1600" dirty="0"/>
              <a:t>Hay un énfasis en la alta calidad y adaptabilidad hacia requisitos cambiantes.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s-419" sz="1600" dirty="0"/>
          </a:p>
          <a:p>
            <a:pPr>
              <a:buFont typeface="Century Gothic" panose="020B0502020202020204" pitchFamily="34" charset="0"/>
              <a:buChar char="►"/>
            </a:pPr>
            <a:endParaRPr lang="es-419" sz="1600" dirty="0"/>
          </a:p>
          <a:p>
            <a:r>
              <a:rPr lang="es-AR" sz="1600" dirty="0"/>
              <a:t>DSDM  </a:t>
            </a:r>
          </a:p>
          <a:p>
            <a:endParaRPr lang="es-AR" sz="1400" dirty="0"/>
          </a:p>
          <a:p>
            <a:endParaRPr lang="es-419" sz="1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D74CE9-7C60-437E-B47D-F994C7EBB3F2}"/>
              </a:ext>
            </a:extLst>
          </p:cNvPr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dirty="0"/>
              <a:t>Método de Desarrollo de Sistema Dinámico (DSDM)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10FB0771-0654-48DD-B44C-2C8976089D21}"/>
              </a:ext>
            </a:extLst>
          </p:cNvPr>
          <p:cNvSpPr/>
          <p:nvPr/>
        </p:nvSpPr>
        <p:spPr>
          <a:xfrm>
            <a:off x="2232468" y="5062866"/>
            <a:ext cx="106326" cy="1127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FE70A4-BB2E-4875-AD2E-588FD0449CF5}"/>
              </a:ext>
            </a:extLst>
          </p:cNvPr>
          <p:cNvSpPr txBox="1"/>
          <p:nvPr/>
        </p:nvSpPr>
        <p:spPr>
          <a:xfrm>
            <a:off x="1457111" y="5087782"/>
            <a:ext cx="7633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Infraestructura de las metodologías tradicionales maduras</a:t>
            </a:r>
          </a:p>
          <a:p>
            <a:endParaRPr lang="es-AR" sz="1600" dirty="0"/>
          </a:p>
          <a:p>
            <a:endParaRPr lang="es-AR" sz="1600" dirty="0"/>
          </a:p>
          <a:p>
            <a:pPr algn="ctr"/>
            <a:r>
              <a:rPr lang="es-AR" sz="1600" dirty="0"/>
              <a:t>Principios de los métodos ágiles</a:t>
            </a:r>
            <a:endParaRPr lang="es-419" sz="1600" dirty="0"/>
          </a:p>
        </p:txBody>
      </p:sp>
      <p:sp>
        <p:nvSpPr>
          <p:cNvPr id="7" name="Signo más 6">
            <a:extLst>
              <a:ext uri="{FF2B5EF4-FFF2-40B4-BE49-F238E27FC236}">
                <a16:creationId xmlns:a16="http://schemas.microsoft.com/office/drawing/2014/main" id="{95D266F8-E791-49E9-A2B6-AEC5D38ADB0E}"/>
              </a:ext>
            </a:extLst>
          </p:cNvPr>
          <p:cNvSpPr/>
          <p:nvPr/>
        </p:nvSpPr>
        <p:spPr>
          <a:xfrm>
            <a:off x="5008027" y="5365790"/>
            <a:ext cx="531628" cy="499730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7779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6741E-E77F-4D7C-AF91-CA9E364B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Manifiesto para el Desarrollo de Software Ágil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9AC710-CBE4-4272-A6D3-929FF84B3710}"/>
              </a:ext>
            </a:extLst>
          </p:cNvPr>
          <p:cNvSpPr txBox="1"/>
          <p:nvPr/>
        </p:nvSpPr>
        <p:spPr>
          <a:xfrm>
            <a:off x="4146697" y="1680632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Snowbird, Utah - 2001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0893BD-367C-41AF-891A-73AE9628B244}"/>
              </a:ext>
            </a:extLst>
          </p:cNvPr>
          <p:cNvSpPr txBox="1"/>
          <p:nvPr/>
        </p:nvSpPr>
        <p:spPr>
          <a:xfrm>
            <a:off x="872883" y="3022010"/>
            <a:ext cx="2030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XP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SCRUM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Crystal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Comprobación dirigida por contexto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Código abierto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ASD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FDD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419" sz="1200" dirty="0"/>
              <a:t>DSDM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419" sz="1200" dirty="0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BDFE8EB5-FAFE-4504-BF15-E070D287C5F5}"/>
              </a:ext>
            </a:extLst>
          </p:cNvPr>
          <p:cNvSpPr/>
          <p:nvPr/>
        </p:nvSpPr>
        <p:spPr>
          <a:xfrm>
            <a:off x="2531562" y="2926317"/>
            <a:ext cx="372139" cy="19244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DE8303-6265-45E3-937B-A259EB3A177B}"/>
              </a:ext>
            </a:extLst>
          </p:cNvPr>
          <p:cNvSpPr txBox="1"/>
          <p:nvPr/>
        </p:nvSpPr>
        <p:spPr>
          <a:xfrm>
            <a:off x="2903700" y="3375953"/>
            <a:ext cx="1286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dirty="0"/>
              <a:t>Ideas similares sobre desarrollo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8613E74-BD2F-47F2-90E3-E829C3388525}"/>
              </a:ext>
            </a:extLst>
          </p:cNvPr>
          <p:cNvCxnSpPr>
            <a:stCxn id="9" idx="2"/>
          </p:cNvCxnSpPr>
          <p:nvPr/>
        </p:nvCxnSpPr>
        <p:spPr>
          <a:xfrm>
            <a:off x="3546970" y="4453171"/>
            <a:ext cx="0" cy="39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16D306-9F88-4F78-99F3-7325655FD0BF}"/>
              </a:ext>
            </a:extLst>
          </p:cNvPr>
          <p:cNvSpPr txBox="1"/>
          <p:nvPr/>
        </p:nvSpPr>
        <p:spPr>
          <a:xfrm>
            <a:off x="2903700" y="4967769"/>
            <a:ext cx="12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Comunidad OO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472BBB-3100-43D3-A5A9-5FAC00A87283}"/>
              </a:ext>
            </a:extLst>
          </p:cNvPr>
          <p:cNvSpPr txBox="1"/>
          <p:nvPr/>
        </p:nvSpPr>
        <p:spPr>
          <a:xfrm>
            <a:off x="4689970" y="3591396"/>
            <a:ext cx="207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Trabajo colaborativo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640CD1E-4256-463F-B63D-7063C7F2899C}"/>
              </a:ext>
            </a:extLst>
          </p:cNvPr>
          <p:cNvCxnSpPr>
            <a:stCxn id="14" idx="3"/>
          </p:cNvCxnSpPr>
          <p:nvPr/>
        </p:nvCxnSpPr>
        <p:spPr>
          <a:xfrm>
            <a:off x="6763319" y="3914562"/>
            <a:ext cx="70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001902-7F92-4BBA-9C51-F764D5BF5284}"/>
              </a:ext>
            </a:extLst>
          </p:cNvPr>
          <p:cNvCxnSpPr/>
          <p:nvPr/>
        </p:nvCxnSpPr>
        <p:spPr>
          <a:xfrm>
            <a:off x="4190240" y="3912789"/>
            <a:ext cx="701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rir llave 17">
            <a:extLst>
              <a:ext uri="{FF2B5EF4-FFF2-40B4-BE49-F238E27FC236}">
                <a16:creationId xmlns:a16="http://schemas.microsoft.com/office/drawing/2014/main" id="{E04DACF5-E508-49B9-9B51-8E3670B79629}"/>
              </a:ext>
            </a:extLst>
          </p:cNvPr>
          <p:cNvSpPr/>
          <p:nvPr/>
        </p:nvSpPr>
        <p:spPr>
          <a:xfrm>
            <a:off x="7592659" y="3022010"/>
            <a:ext cx="202016" cy="18287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CF8D3EC-5F4E-45AB-AA23-F7DA78721A42}"/>
              </a:ext>
            </a:extLst>
          </p:cNvPr>
          <p:cNvSpPr txBox="1"/>
          <p:nvPr/>
        </p:nvSpPr>
        <p:spPr>
          <a:xfrm>
            <a:off x="7839112" y="3004848"/>
            <a:ext cx="1995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419" sz="1600" dirty="0"/>
          </a:p>
          <a:p>
            <a:pPr marL="285750" indent="-285750">
              <a:buFontTx/>
              <a:buChar char="-"/>
            </a:pPr>
            <a:endParaRPr lang="es-419" sz="1600" dirty="0"/>
          </a:p>
          <a:p>
            <a:pPr marL="285750" indent="-285750">
              <a:buFontTx/>
              <a:buChar char="-"/>
            </a:pPr>
            <a:r>
              <a:rPr lang="es-419" sz="1600" dirty="0"/>
              <a:t>Manifiesto ágil</a:t>
            </a:r>
          </a:p>
          <a:p>
            <a:pPr marL="285750" indent="-285750">
              <a:buFontTx/>
              <a:buChar char="-"/>
            </a:pPr>
            <a:endParaRPr lang="es-419" sz="1600" dirty="0"/>
          </a:p>
          <a:p>
            <a:pPr marL="285750" indent="-285750">
              <a:buFontTx/>
              <a:buChar char="-"/>
            </a:pPr>
            <a:endParaRPr lang="es-419" sz="1600" dirty="0"/>
          </a:p>
          <a:p>
            <a:pPr marL="285750" indent="-285750">
              <a:buFontTx/>
              <a:buChar char="-"/>
            </a:pPr>
            <a:endParaRPr lang="es-419" sz="1600" dirty="0"/>
          </a:p>
          <a:p>
            <a:pPr marL="285750" indent="-285750">
              <a:buFontTx/>
              <a:buChar char="-"/>
            </a:pPr>
            <a:r>
              <a:rPr lang="es-419" sz="1600" dirty="0"/>
              <a:t>Alianza ágil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E6B4931-FBAB-43D1-BC5B-45C552DF2544}"/>
              </a:ext>
            </a:extLst>
          </p:cNvPr>
          <p:cNvCxnSpPr/>
          <p:nvPr/>
        </p:nvCxnSpPr>
        <p:spPr>
          <a:xfrm flipV="1">
            <a:off x="9729803" y="3234662"/>
            <a:ext cx="425303" cy="35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A52E9C-EBA9-45CB-8214-2486D10338B1}"/>
              </a:ext>
            </a:extLst>
          </p:cNvPr>
          <p:cNvCxnSpPr/>
          <p:nvPr/>
        </p:nvCxnSpPr>
        <p:spPr>
          <a:xfrm>
            <a:off x="9747524" y="3591396"/>
            <a:ext cx="418214" cy="34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D5C1A3-EB35-4BED-9DF7-81432A782F34}"/>
              </a:ext>
            </a:extLst>
          </p:cNvPr>
          <p:cNvSpPr txBox="1"/>
          <p:nvPr/>
        </p:nvSpPr>
        <p:spPr>
          <a:xfrm>
            <a:off x="10165738" y="310525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valores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F593A1-A998-49BF-A36A-3AA997269C47}"/>
              </a:ext>
            </a:extLst>
          </p:cNvPr>
          <p:cNvSpPr txBox="1"/>
          <p:nvPr/>
        </p:nvSpPr>
        <p:spPr>
          <a:xfrm>
            <a:off x="10155106" y="376390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principios</a:t>
            </a:r>
          </a:p>
        </p:txBody>
      </p:sp>
    </p:spTree>
    <p:extLst>
      <p:ext uri="{BB962C8B-B14F-4D97-AF65-F5344CB8AC3E}">
        <p14:creationId xmlns:p14="http://schemas.microsoft.com/office/powerpoint/2010/main" val="69454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Imagen relacionada">
            <a:extLst>
              <a:ext uri="{FF2B5EF4-FFF2-40B4-BE49-F238E27FC236}">
                <a16:creationId xmlns:a16="http://schemas.microsoft.com/office/drawing/2014/main" id="{D096B80D-9348-4311-949C-CA5F9CA0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89" y="2424443"/>
            <a:ext cx="404261" cy="4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29489794-EB06-4BBE-85DF-D5FCB18D9AC9}"/>
              </a:ext>
            </a:extLst>
          </p:cNvPr>
          <p:cNvSpPr/>
          <p:nvPr/>
        </p:nvSpPr>
        <p:spPr>
          <a:xfrm>
            <a:off x="807879" y="2202930"/>
            <a:ext cx="1860697" cy="1202956"/>
          </a:xfrm>
          <a:prstGeom prst="mathMultiply">
            <a:avLst>
              <a:gd name="adj1" fmla="val 6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B605E-9CA4-4828-BC5E-BAC1CB83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¿El RUP es ágil?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F9F156-CB47-4E10-80CD-09BD24E8D0F9}"/>
              </a:ext>
            </a:extLst>
          </p:cNvPr>
          <p:cNvSpPr txBox="1"/>
          <p:nvPr/>
        </p:nvSpPr>
        <p:spPr>
          <a:xfrm>
            <a:off x="4082901" y="1495966"/>
            <a:ext cx="45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Philippe Kruchten, Ivar Jacobson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60D70D-D40F-479A-A709-14BF09EB53D3}"/>
              </a:ext>
            </a:extLst>
          </p:cNvPr>
          <p:cNvSpPr txBox="1"/>
          <p:nvPr/>
        </p:nvSpPr>
        <p:spPr>
          <a:xfrm>
            <a:off x="2907808" y="2562943"/>
            <a:ext cx="140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/>
              <a:t>RUP</a:t>
            </a:r>
            <a:endParaRPr lang="es-419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6A1991-2A05-4AAC-AA50-028FDAF0B2D5}"/>
              </a:ext>
            </a:extLst>
          </p:cNvPr>
          <p:cNvSpPr txBox="1"/>
          <p:nvPr/>
        </p:nvSpPr>
        <p:spPr>
          <a:xfrm>
            <a:off x="4082901" y="260910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Marco de procesos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D06C9F-CE1F-43BF-AC4D-D36606DC1E6A}"/>
              </a:ext>
            </a:extLst>
          </p:cNvPr>
          <p:cNvSpPr txBox="1"/>
          <p:nvPr/>
        </p:nvSpPr>
        <p:spPr>
          <a:xfrm>
            <a:off x="1134049" y="260910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¿Proceso?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0F38431-EFC7-4F8B-A8E2-0ADE5C21CED6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2487305" y="2793775"/>
            <a:ext cx="420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2FDBCC5-A031-4505-B53D-2AA3BE95A48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41454" y="2793775"/>
            <a:ext cx="441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8B93F78-B2C9-4E61-88C0-BCE475E969AE}"/>
              </a:ext>
            </a:extLst>
          </p:cNvPr>
          <p:cNvCxnSpPr>
            <a:stCxn id="8" idx="2"/>
          </p:cNvCxnSpPr>
          <p:nvPr/>
        </p:nvCxnSpPr>
        <p:spPr>
          <a:xfrm flipH="1">
            <a:off x="5263116" y="2978441"/>
            <a:ext cx="2962" cy="42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3EC0E8-3256-41A5-9679-A57C85ED70CF}"/>
              </a:ext>
            </a:extLst>
          </p:cNvPr>
          <p:cNvSpPr txBox="1"/>
          <p:nvPr/>
        </p:nvSpPr>
        <p:spPr>
          <a:xfrm>
            <a:off x="4453622" y="3429000"/>
            <a:ext cx="164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Gran colección de practicas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A3B00B8-BC2B-4587-B660-90AF54548DE8}"/>
              </a:ext>
            </a:extLst>
          </p:cNvPr>
          <p:cNvSpPr txBox="1"/>
          <p:nvPr/>
        </p:nvSpPr>
        <p:spPr>
          <a:xfrm>
            <a:off x="6562653" y="3536721"/>
            <a:ext cx="174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Los equipos elijen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E84E020-4085-46DC-A9CB-FA76E1B42A23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6096000" y="3690610"/>
            <a:ext cx="46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E84841-0059-4850-9122-ABB4685CED7B}"/>
              </a:ext>
            </a:extLst>
          </p:cNvPr>
          <p:cNvCxnSpPr>
            <a:cxnSpLocks/>
          </p:cNvCxnSpPr>
          <p:nvPr/>
        </p:nvCxnSpPr>
        <p:spPr>
          <a:xfrm>
            <a:off x="3306015" y="2978441"/>
            <a:ext cx="0" cy="129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4A391C7-7499-49CF-BE2C-D63E589FF153}"/>
              </a:ext>
            </a:extLst>
          </p:cNvPr>
          <p:cNvSpPr txBox="1"/>
          <p:nvPr/>
        </p:nvSpPr>
        <p:spPr>
          <a:xfrm>
            <a:off x="2135662" y="433436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Variabilidad infinita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9FBE154-5671-46AB-A11A-17767A00BB30}"/>
              </a:ext>
            </a:extLst>
          </p:cNvPr>
          <p:cNvSpPr txBox="1"/>
          <p:nvPr/>
        </p:nvSpPr>
        <p:spPr>
          <a:xfrm>
            <a:off x="1154954" y="5220586"/>
            <a:ext cx="202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Proceso pesado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A1EDB71-72CF-4A07-BD0E-489F754F4A19}"/>
              </a:ext>
            </a:extLst>
          </p:cNvPr>
          <p:cNvSpPr txBox="1"/>
          <p:nvPr/>
        </p:nvSpPr>
        <p:spPr>
          <a:xfrm>
            <a:off x="3609556" y="5220586"/>
            <a:ext cx="202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dirty="0"/>
              <a:t>Proceso ágil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3481CD5-7733-495F-9D3F-C0630AD86D6F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 flipH="1">
            <a:off x="2167045" y="4703695"/>
            <a:ext cx="1138970" cy="51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B424C10-66CE-4E18-82B0-FC5898044DBD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3306015" y="4703695"/>
            <a:ext cx="1315632" cy="51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CF978AA-FD85-4E89-BF32-C9A4B0DE73BA}"/>
              </a:ext>
            </a:extLst>
          </p:cNvPr>
          <p:cNvCxnSpPr>
            <a:stCxn id="39" idx="2"/>
          </p:cNvCxnSpPr>
          <p:nvPr/>
        </p:nvCxnSpPr>
        <p:spPr>
          <a:xfrm>
            <a:off x="2167045" y="5559140"/>
            <a:ext cx="0" cy="3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057DF9A-BB91-4A57-A46D-3FBCCDF9203D}"/>
              </a:ext>
            </a:extLst>
          </p:cNvPr>
          <p:cNvSpPr txBox="1"/>
          <p:nvPr/>
        </p:nvSpPr>
        <p:spPr>
          <a:xfrm>
            <a:off x="1414016" y="5884332"/>
            <a:ext cx="150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Cascada rígida </a:t>
            </a: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BEDE1E4D-5DC0-497C-B5DD-4C0CB2904AA9}"/>
              </a:ext>
            </a:extLst>
          </p:cNvPr>
          <p:cNvSpPr/>
          <p:nvPr/>
        </p:nvSpPr>
        <p:spPr>
          <a:xfrm>
            <a:off x="5386938" y="4519029"/>
            <a:ext cx="148722" cy="1754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E7BF4B6-EAF2-41AC-88E6-CB4CAC638F03}"/>
              </a:ext>
            </a:extLst>
          </p:cNvPr>
          <p:cNvSpPr txBox="1"/>
          <p:nvPr/>
        </p:nvSpPr>
        <p:spPr>
          <a:xfrm>
            <a:off x="5633737" y="4810538"/>
            <a:ext cx="153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Craig Larman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79C3301-8224-48CF-A4D5-6BAA736F4301}"/>
              </a:ext>
            </a:extLst>
          </p:cNvPr>
          <p:cNvSpPr txBox="1"/>
          <p:nvPr/>
        </p:nvSpPr>
        <p:spPr>
          <a:xfrm>
            <a:off x="7458838" y="4485086"/>
            <a:ext cx="2440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Al principio de cada iteración usa UML para perfilar el diseño del trabajo a hacerse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D4F79E-DEC5-4C2A-B737-6BCD18D64F22}"/>
              </a:ext>
            </a:extLst>
          </p:cNvPr>
          <p:cNvSpPr txBox="1"/>
          <p:nvPr/>
        </p:nvSpPr>
        <p:spPr>
          <a:xfrm>
            <a:off x="5633736" y="5763101"/>
            <a:ext cx="153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Robert Martin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079DBD3-393A-4B5D-800B-CAF12673D866}"/>
              </a:ext>
            </a:extLst>
          </p:cNvPr>
          <p:cNvSpPr txBox="1"/>
          <p:nvPr/>
        </p:nvSpPr>
        <p:spPr>
          <a:xfrm>
            <a:off x="7433227" y="5439193"/>
            <a:ext cx="2440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Proceso </a:t>
            </a:r>
            <a:r>
              <a:rPr lang="es-419" sz="1400" dirty="0">
                <a:solidFill>
                  <a:schemeClr val="accent1"/>
                </a:solidFill>
              </a:rPr>
              <a:t>dX</a:t>
            </a:r>
            <a:r>
              <a:rPr lang="es-419" sz="1400" dirty="0"/>
              <a:t>, diseñado para gente que tiene que usar RUP pero quiere usar XP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3EA0222-78DD-4B43-B30B-F41394F9A82C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7171158" y="4962140"/>
            <a:ext cx="287680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3CBE416-298A-4AD0-B660-808C3981AD5C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7171157" y="5916247"/>
            <a:ext cx="262070" cy="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9042C52-228E-4FBD-8C8D-62C346B89640}"/>
              </a:ext>
            </a:extLst>
          </p:cNvPr>
          <p:cNvSpPr txBox="1"/>
          <p:nvPr/>
        </p:nvSpPr>
        <p:spPr>
          <a:xfrm>
            <a:off x="9817846" y="57250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dX  XP</a:t>
            </a:r>
          </a:p>
        </p:txBody>
      </p:sp>
      <p:sp>
        <p:nvSpPr>
          <p:cNvPr id="64" name="Flecha: curvada hacia abajo 63">
            <a:extLst>
              <a:ext uri="{FF2B5EF4-FFF2-40B4-BE49-F238E27FC236}">
                <a16:creationId xmlns:a16="http://schemas.microsoft.com/office/drawing/2014/main" id="{0EFAC487-131F-4BBA-A979-ED8499B2FB46}"/>
              </a:ext>
            </a:extLst>
          </p:cNvPr>
          <p:cNvSpPr/>
          <p:nvPr/>
        </p:nvSpPr>
        <p:spPr>
          <a:xfrm>
            <a:off x="10068217" y="5522685"/>
            <a:ext cx="424543" cy="202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65" name="Flecha: curvada hacia abajo 64">
            <a:extLst>
              <a:ext uri="{FF2B5EF4-FFF2-40B4-BE49-F238E27FC236}">
                <a16:creationId xmlns:a16="http://schemas.microsoft.com/office/drawing/2014/main" id="{4C747BDD-4F90-4846-B10D-E641057E532A}"/>
              </a:ext>
            </a:extLst>
          </p:cNvPr>
          <p:cNvSpPr/>
          <p:nvPr/>
        </p:nvSpPr>
        <p:spPr>
          <a:xfrm rot="10800000">
            <a:off x="10068217" y="6113553"/>
            <a:ext cx="424543" cy="202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6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AB67-150A-4A2B-87D1-E42B2D69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¿Debe usted ir a lo ágil?</a:t>
            </a:r>
            <a:endParaRPr lang="es-419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06410B-5251-4A57-AE7C-53BCB3D5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  <a:p>
            <a:r>
              <a:rPr lang="es-419" dirty="0"/>
              <a:t>Ágil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Codificar y corregir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“Ágil es para equipos pequeños”  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F8FDBCB9-C406-49AB-A3EF-FF7F6DFA0867}"/>
              </a:ext>
            </a:extLst>
          </p:cNvPr>
          <p:cNvSpPr/>
          <p:nvPr/>
        </p:nvSpPr>
        <p:spPr>
          <a:xfrm>
            <a:off x="2035629" y="2775857"/>
            <a:ext cx="119742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58F52A-BC01-4890-BC2C-08154F1AB245}"/>
              </a:ext>
            </a:extLst>
          </p:cNvPr>
          <p:cNvSpPr txBox="1"/>
          <p:nvPr/>
        </p:nvSpPr>
        <p:spPr>
          <a:xfrm>
            <a:off x="2151790" y="2717903"/>
            <a:ext cx="3383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No es para todos</a:t>
            </a:r>
          </a:p>
          <a:p>
            <a:endParaRPr lang="es-419" sz="1400" dirty="0"/>
          </a:p>
          <a:p>
            <a:endParaRPr lang="es-419" sz="1400" dirty="0"/>
          </a:p>
          <a:p>
            <a:r>
              <a:rPr lang="es-419" sz="1400" dirty="0"/>
              <a:t>- Extensamente aplicables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D85A36-E6D9-44E6-9253-F01AE5A73519}"/>
              </a:ext>
            </a:extLst>
          </p:cNvPr>
          <p:cNvSpPr txBox="1"/>
          <p:nvPr/>
        </p:nvSpPr>
        <p:spPr>
          <a:xfrm>
            <a:off x="4223657" y="412568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dirty="0"/>
              <a:t>Aplicar mas disciplina que caos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6D8E83F-55C2-49D7-A608-5B3925E4ED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777343" y="4418073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7939256-BF93-446C-8162-36B4A6C258F1}"/>
              </a:ext>
            </a:extLst>
          </p:cNvPr>
          <p:cNvCxnSpPr>
            <a:stCxn id="9" idx="3"/>
          </p:cNvCxnSpPr>
          <p:nvPr/>
        </p:nvCxnSpPr>
        <p:spPr>
          <a:xfrm flipV="1">
            <a:off x="6662057" y="4038600"/>
            <a:ext cx="337457" cy="37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BF4F059-1BE2-473E-8887-00829933F52D}"/>
              </a:ext>
            </a:extLst>
          </p:cNvPr>
          <p:cNvCxnSpPr>
            <a:stCxn id="9" idx="3"/>
          </p:cNvCxnSpPr>
          <p:nvPr/>
        </p:nvCxnSpPr>
        <p:spPr>
          <a:xfrm>
            <a:off x="6662057" y="4418073"/>
            <a:ext cx="370114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9036C689-C591-496C-A506-7DA76480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336" y="4613218"/>
            <a:ext cx="457197" cy="343261"/>
          </a:xfrm>
          <a:prstGeom prst="rect">
            <a:avLst/>
          </a:prstGeom>
        </p:spPr>
      </p:pic>
      <p:pic>
        <p:nvPicPr>
          <p:cNvPr id="1026" name="Picture 2" descr="Resultado de imagen para emoticones">
            <a:extLst>
              <a:ext uri="{FF2B5EF4-FFF2-40B4-BE49-F238E27FC236}">
                <a16:creationId xmlns:a16="http://schemas.microsoft.com/office/drawing/2014/main" id="{25D6008C-C701-4EB3-B369-1F32F7939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6" b="67649"/>
          <a:stretch/>
        </p:blipFill>
        <p:spPr bwMode="auto">
          <a:xfrm>
            <a:off x="8315375" y="3814152"/>
            <a:ext cx="349377" cy="3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D10EB14-AACE-4A7D-8F6B-A68CB0734A50}"/>
              </a:ext>
            </a:extLst>
          </p:cNvPr>
          <p:cNvSpPr/>
          <p:nvPr/>
        </p:nvSpPr>
        <p:spPr>
          <a:xfrm>
            <a:off x="8989718" y="489130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6E7D766-5DF6-4FFF-9E24-4A7E28AA899C}"/>
              </a:ext>
            </a:extLst>
          </p:cNvPr>
          <p:cNvSpPr txBox="1"/>
          <p:nvPr/>
        </p:nvSpPr>
        <p:spPr>
          <a:xfrm>
            <a:off x="7072872" y="3814152"/>
            <a:ext cx="160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Método ágil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D0D3D4-EF5F-459D-8212-C38EA448871D}"/>
              </a:ext>
            </a:extLst>
          </p:cNvPr>
          <p:cNvSpPr txBox="1"/>
          <p:nvPr/>
        </p:nvSpPr>
        <p:spPr>
          <a:xfrm>
            <a:off x="7072871" y="4576149"/>
            <a:ext cx="160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Método pesado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ECA1A03C-DD46-46C9-84E4-DFE490C79631}"/>
              </a:ext>
            </a:extLst>
          </p:cNvPr>
          <p:cNvSpPr/>
          <p:nvPr/>
        </p:nvSpPr>
        <p:spPr>
          <a:xfrm>
            <a:off x="5410200" y="5127171"/>
            <a:ext cx="125460" cy="1110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6B26877-1A92-4AAE-9E13-FBBEA4F64A64}"/>
              </a:ext>
            </a:extLst>
          </p:cNvPr>
          <p:cNvSpPr txBox="1"/>
          <p:nvPr/>
        </p:nvSpPr>
        <p:spPr>
          <a:xfrm>
            <a:off x="5535660" y="5082531"/>
            <a:ext cx="45015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20 personas (XP)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marL="285750" indent="-285750">
              <a:buFontTx/>
              <a:buChar char="-"/>
            </a:pPr>
            <a:r>
              <a:rPr lang="es-419" sz="1400" dirty="0"/>
              <a:t>50 personas (FDD)</a:t>
            </a:r>
          </a:p>
          <a:p>
            <a:pPr marL="285750" indent="-285750">
              <a:buFontTx/>
              <a:buChar char="-"/>
            </a:pPr>
            <a:endParaRPr lang="es-419" sz="1400" dirty="0"/>
          </a:p>
          <a:p>
            <a:pPr marL="285750" indent="-285750">
              <a:buFontTx/>
              <a:buChar char="-"/>
            </a:pPr>
            <a:r>
              <a:rPr lang="es-419" sz="1400" dirty="0"/>
              <a:t>100 personas - ThoughtWorks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59A18E4-3B0E-4426-917B-6A9729BBE0D6}"/>
              </a:ext>
            </a:extLst>
          </p:cNvPr>
          <p:cNvSpPr txBox="1">
            <a:spLocks/>
          </p:cNvSpPr>
          <p:nvPr/>
        </p:nvSpPr>
        <p:spPr bwMode="gray">
          <a:xfrm>
            <a:off x="1154954" y="96278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¿Debe usted ir a lo ágil?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4012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93A9404-C39F-4C86-801A-3008A714F7FA}"/>
              </a:ext>
            </a:extLst>
          </p:cNvPr>
          <p:cNvSpPr txBox="1">
            <a:spLocks/>
          </p:cNvSpPr>
          <p:nvPr/>
        </p:nvSpPr>
        <p:spPr bwMode="gray">
          <a:xfrm>
            <a:off x="1154954" y="96278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¿Debe usted ir a lo ágil?</a:t>
            </a:r>
            <a:endParaRPr lang="es-419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7C8C9A5-0BA9-4DF7-83F2-DE184761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s-419" dirty="0"/>
              <a:t>Encontrar el proyecto adecuado</a:t>
            </a:r>
          </a:p>
          <a:p>
            <a:endParaRPr lang="es-419" dirty="0"/>
          </a:p>
          <a:p>
            <a:r>
              <a:rPr lang="es-419" dirty="0"/>
              <a:t>Confianza </a:t>
            </a:r>
          </a:p>
          <a:p>
            <a:r>
              <a:rPr lang="es-419" dirty="0"/>
              <a:t>Clientes que quieran trabajar de manera colaborativa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Buscar a alguien con experiencia en ágil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8D16CC-1BEB-4B31-A874-1406273C7975}"/>
              </a:ext>
            </a:extLst>
          </p:cNvPr>
          <p:cNvCxnSpPr/>
          <p:nvPr/>
        </p:nvCxnSpPr>
        <p:spPr>
          <a:xfrm>
            <a:off x="2982686" y="2917371"/>
            <a:ext cx="2307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1A66E838-31DF-4DE6-B80B-4B1C488C9533}"/>
              </a:ext>
            </a:extLst>
          </p:cNvPr>
          <p:cNvCxnSpPr/>
          <p:nvPr/>
        </p:nvCxnSpPr>
        <p:spPr>
          <a:xfrm>
            <a:off x="4125686" y="2917371"/>
            <a:ext cx="1698171" cy="326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4296DD-8EB2-4723-9390-EC2C31C53EE0}"/>
              </a:ext>
            </a:extLst>
          </p:cNvPr>
          <p:cNvSpPr txBox="1"/>
          <p:nvPr/>
        </p:nvSpPr>
        <p:spPr>
          <a:xfrm>
            <a:off x="5823857" y="3091543"/>
            <a:ext cx="379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El equipo quiere usar ágil 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C7E6C5A-BB23-4E89-91DE-DD1C0863CACD}"/>
              </a:ext>
            </a:extLst>
          </p:cNvPr>
          <p:cNvCxnSpPr/>
          <p:nvPr/>
        </p:nvCxnSpPr>
        <p:spPr>
          <a:xfrm>
            <a:off x="1589314" y="4093029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43AB3C30-0618-4613-B7A7-48B9E7D38F61}"/>
              </a:ext>
            </a:extLst>
          </p:cNvPr>
          <p:cNvCxnSpPr/>
          <p:nvPr/>
        </p:nvCxnSpPr>
        <p:spPr>
          <a:xfrm>
            <a:off x="1752600" y="4093029"/>
            <a:ext cx="1110343" cy="446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165B33-3931-490E-9821-3E3E3C7ADA72}"/>
              </a:ext>
            </a:extLst>
          </p:cNvPr>
          <p:cNvSpPr txBox="1"/>
          <p:nvPr/>
        </p:nvSpPr>
        <p:spPr>
          <a:xfrm>
            <a:off x="2862943" y="4178605"/>
            <a:ext cx="2918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Un proceso predictivo es peligroso si los requerimientos cambian</a:t>
            </a:r>
          </a:p>
        </p:txBody>
      </p:sp>
    </p:spTree>
    <p:extLst>
      <p:ext uri="{BB962C8B-B14F-4D97-AF65-F5344CB8AC3E}">
        <p14:creationId xmlns:p14="http://schemas.microsoft.com/office/powerpoint/2010/main" val="363245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28719-2814-48ED-97A7-A743200F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dificultad de medir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D7EC85C1-B836-40AA-8FDA-17B865A10630}"/>
              </a:ext>
            </a:extLst>
          </p:cNvPr>
          <p:cNvSpPr/>
          <p:nvPr/>
        </p:nvSpPr>
        <p:spPr>
          <a:xfrm>
            <a:off x="2296633" y="2849526"/>
            <a:ext cx="414669" cy="1127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4D6359-A471-4F91-BAFB-B29EA76CFE34}"/>
              </a:ext>
            </a:extLst>
          </p:cNvPr>
          <p:cNvSpPr txBox="1"/>
          <p:nvPr/>
        </p:nvSpPr>
        <p:spPr>
          <a:xfrm>
            <a:off x="1185421" y="322838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7E4CCB-4C6E-4431-B841-CB5288879903}"/>
              </a:ext>
            </a:extLst>
          </p:cNvPr>
          <p:cNvSpPr txBox="1"/>
          <p:nvPr/>
        </p:nvSpPr>
        <p:spPr>
          <a:xfrm>
            <a:off x="2741769" y="2951386"/>
            <a:ext cx="5226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- Los que dicen cómo debe hacerse (líderes)</a:t>
            </a:r>
          </a:p>
          <a:p>
            <a:r>
              <a:rPr lang="es-419" dirty="0"/>
              <a:t>				≠</a:t>
            </a:r>
          </a:p>
          <a:p>
            <a:r>
              <a:rPr lang="es-419" dirty="0"/>
              <a:t>- Los hacedores</a:t>
            </a:r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FE6AABE8-716F-44AE-AE5D-0087BABAAB68}"/>
              </a:ext>
            </a:extLst>
          </p:cNvPr>
          <p:cNvSpPr/>
          <p:nvPr/>
        </p:nvSpPr>
        <p:spPr>
          <a:xfrm>
            <a:off x="644296" y="4635107"/>
            <a:ext cx="2626242" cy="1020725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4BBE0-1CA1-47CB-AFA5-56021EC8F6CB}"/>
              </a:ext>
            </a:extLst>
          </p:cNvPr>
          <p:cNvSpPr txBox="1"/>
          <p:nvPr/>
        </p:nvSpPr>
        <p:spPr>
          <a:xfrm>
            <a:off x="1154954" y="496080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Rendimiento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668E57-A669-4D59-9B89-3DAD7BCD1E27}"/>
              </a:ext>
            </a:extLst>
          </p:cNvPr>
          <p:cNvCxnSpPr>
            <a:stCxn id="7" idx="3"/>
          </p:cNvCxnSpPr>
          <p:nvPr/>
        </p:nvCxnSpPr>
        <p:spPr>
          <a:xfrm flipV="1">
            <a:off x="2759881" y="5145469"/>
            <a:ext cx="1206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600FCA-750F-45D6-BF19-D4A9C215D68F}"/>
              </a:ext>
            </a:extLst>
          </p:cNvPr>
          <p:cNvSpPr txBox="1"/>
          <p:nvPr/>
        </p:nvSpPr>
        <p:spPr>
          <a:xfrm>
            <a:off x="4364808" y="4683804"/>
            <a:ext cx="582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Gestión basada en métricas (enfoque tradicional)</a:t>
            </a:r>
          </a:p>
          <a:p>
            <a:pPr algn="ctr"/>
            <a:r>
              <a:rPr lang="es-419" dirty="0"/>
              <a:t>vs</a:t>
            </a:r>
          </a:p>
          <a:p>
            <a:pPr algn="ctr"/>
            <a:r>
              <a:rPr lang="es-419" dirty="0"/>
              <a:t>Gestión delegatoria (comunidad ágil)</a:t>
            </a:r>
          </a:p>
        </p:txBody>
      </p:sp>
    </p:spTree>
    <p:extLst>
      <p:ext uri="{BB962C8B-B14F-4D97-AF65-F5344CB8AC3E}">
        <p14:creationId xmlns:p14="http://schemas.microsoft.com/office/powerpoint/2010/main" val="25325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50C403-3325-4672-BFD9-83FFA15345E4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Los siguientes factores sugieren un proceso adaptable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sz="1200" dirty="0"/>
              <a:t>Requisitos inciertos o volátiles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sz="1200" dirty="0"/>
              <a:t>Desarrolladores responsables y motivados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sz="1200" dirty="0"/>
              <a:t>Clientes que entienden y se involucrarán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s-419" sz="1400" dirty="0"/>
          </a:p>
          <a:p>
            <a:r>
              <a:rPr lang="es-419" dirty="0"/>
              <a:t>Estos factores sugieren un proceso predictivo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sz="1200" dirty="0"/>
              <a:t>Un equipo de más de cien personas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sz="1200" dirty="0"/>
              <a:t>Un precio fijo, o más correctamente un alcance o contrato fijo</a:t>
            </a:r>
          </a:p>
          <a:p>
            <a:pPr marL="457200" lvl="1" indent="0">
              <a:buNone/>
            </a:pPr>
            <a:endParaRPr lang="es-419" sz="1200" dirty="0"/>
          </a:p>
          <a:p>
            <a:r>
              <a:rPr lang="es-419" dirty="0"/>
              <a:t>¿Dónde no deberías usar un método ágil? </a:t>
            </a:r>
          </a:p>
          <a:p>
            <a:endParaRPr lang="es-419" sz="1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12B407E-60D7-4150-897A-1346C40C4728}"/>
              </a:ext>
            </a:extLst>
          </p:cNvPr>
          <p:cNvSpPr txBox="1">
            <a:spLocks/>
          </p:cNvSpPr>
          <p:nvPr/>
        </p:nvSpPr>
        <p:spPr bwMode="gray">
          <a:xfrm>
            <a:off x="1154954" y="96278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¿Debe usted ir a lo ágil?</a:t>
            </a:r>
            <a:endParaRPr lang="es-419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09F7E6-47A8-4F33-B392-7A3B3B4DD535}"/>
              </a:ext>
            </a:extLst>
          </p:cNvPr>
          <p:cNvCxnSpPr/>
          <p:nvPr/>
        </p:nvCxnSpPr>
        <p:spPr>
          <a:xfrm>
            <a:off x="6498771" y="5943602"/>
            <a:ext cx="435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092904D-5780-4885-BD0C-4E2829AC6A26}"/>
              </a:ext>
            </a:extLst>
          </p:cNvPr>
          <p:cNvSpPr txBox="1"/>
          <p:nvPr/>
        </p:nvSpPr>
        <p:spPr>
          <a:xfrm>
            <a:off x="6988627" y="5758936"/>
            <a:ext cx="340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accent1"/>
                </a:solidFill>
              </a:rPr>
              <a:t>Las personas </a:t>
            </a:r>
            <a:r>
              <a:rPr lang="es-419" sz="1400" dirty="0"/>
              <a:t>≠</a:t>
            </a:r>
            <a:r>
              <a:rPr lang="es-419" sz="1400" dirty="0">
                <a:solidFill>
                  <a:schemeClr val="accent1"/>
                </a:solidFill>
              </a:rPr>
              <a:t> Colaboración intensa</a:t>
            </a:r>
          </a:p>
        </p:txBody>
      </p:sp>
    </p:spTree>
    <p:extLst>
      <p:ext uri="{BB962C8B-B14F-4D97-AF65-F5344CB8AC3E}">
        <p14:creationId xmlns:p14="http://schemas.microsoft.com/office/powerpoint/2010/main" val="12422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8F16-4288-4C9E-9267-CF37D9AB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papel del liderazgo de negocio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7536F0-4A31-47C4-A132-831C2C3D8D36}"/>
              </a:ext>
            </a:extLst>
          </p:cNvPr>
          <p:cNvSpPr txBox="1"/>
          <p:nvPr/>
        </p:nvSpPr>
        <p:spPr>
          <a:xfrm>
            <a:off x="1063255" y="2782669"/>
            <a:ext cx="290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Contacto estrecho con los expertos del negocio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BAFFC1-D7BD-4CFF-A16D-41AB18E01B45}"/>
              </a:ext>
            </a:extLst>
          </p:cNvPr>
          <p:cNvCxnSpPr>
            <a:stCxn id="4" idx="3"/>
          </p:cNvCxnSpPr>
          <p:nvPr/>
        </p:nvCxnSpPr>
        <p:spPr>
          <a:xfrm flipV="1">
            <a:off x="3965944" y="3104707"/>
            <a:ext cx="1158949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5CE305A-4C18-4716-8E63-475DAA7BFDA5}"/>
              </a:ext>
            </a:extLst>
          </p:cNvPr>
          <p:cNvSpPr txBox="1"/>
          <p:nvPr/>
        </p:nvSpPr>
        <p:spPr>
          <a:xfrm>
            <a:off x="5153249" y="2920041"/>
            <a:ext cx="30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Necesidades del 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063F01-6313-41AC-8DF9-8722DF1E3DF5}"/>
              </a:ext>
            </a:extLst>
          </p:cNvPr>
          <p:cNvSpPr txBox="1"/>
          <p:nvPr/>
        </p:nvSpPr>
        <p:spPr>
          <a:xfrm>
            <a:off x="2675409" y="4138573"/>
            <a:ext cx="61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Ágil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0EE54-77C4-4EC6-AB13-6529EC879C2E}"/>
              </a:ext>
            </a:extLst>
          </p:cNvPr>
          <p:cNvSpPr txBox="1"/>
          <p:nvPr/>
        </p:nvSpPr>
        <p:spPr>
          <a:xfrm>
            <a:off x="4545418" y="377455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No existe </a:t>
            </a:r>
            <a:r>
              <a:rPr lang="es-419" dirty="0"/>
              <a:t>con comunicación ocasional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640AB3-4003-4E84-83BD-91B690408BF5}"/>
              </a:ext>
            </a:extLst>
          </p:cNvPr>
          <p:cNvSpPr txBox="1"/>
          <p:nvPr/>
        </p:nvSpPr>
        <p:spPr>
          <a:xfrm>
            <a:off x="4545418" y="4489448"/>
            <a:ext cx="436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 acceso continuo a los expertos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4A2EB7C-23C1-4F42-AB12-824A9147F7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85460" y="3959224"/>
            <a:ext cx="1259958" cy="36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D5EF718-912B-416E-B59A-A3B1B199A58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285460" y="4323239"/>
            <a:ext cx="1259958" cy="3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E9D060-06A0-456C-B5B4-38CF79A0748D}"/>
              </a:ext>
            </a:extLst>
          </p:cNvPr>
          <p:cNvSpPr txBox="1"/>
          <p:nvPr/>
        </p:nvSpPr>
        <p:spPr>
          <a:xfrm flipH="1">
            <a:off x="3827720" y="5415196"/>
            <a:ext cx="31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Desarrollador </a:t>
            </a:r>
            <a:r>
              <a:rPr lang="es-419" dirty="0">
                <a:sym typeface="Wingdings" panose="05000000000000000000" pitchFamily="2" charset="2"/>
              </a:rPr>
              <a:t> Experto</a:t>
            </a:r>
            <a:endParaRPr lang="es-419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406B9B0-BEEC-48C5-A733-48461E032084}"/>
              </a:ext>
            </a:extLst>
          </p:cNvPr>
          <p:cNvCxnSpPr>
            <a:cxnSpLocks/>
          </p:cNvCxnSpPr>
          <p:nvPr/>
        </p:nvCxnSpPr>
        <p:spPr>
          <a:xfrm>
            <a:off x="5295014" y="4858780"/>
            <a:ext cx="0" cy="52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FCB26DD-763D-4C91-953A-52E0958B6735}"/>
              </a:ext>
            </a:extLst>
          </p:cNvPr>
          <p:cNvCxnSpPr/>
          <p:nvPr/>
        </p:nvCxnSpPr>
        <p:spPr>
          <a:xfrm>
            <a:off x="4944140" y="4858780"/>
            <a:ext cx="786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4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F58F-2BBF-40DC-B1C9-FD973A23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proceso auto-adaptable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1EB9A-2235-4C07-B612-70DC09F9F470}"/>
              </a:ext>
            </a:extLst>
          </p:cNvPr>
          <p:cNvSpPr txBox="1"/>
          <p:nvPr/>
        </p:nvSpPr>
        <p:spPr>
          <a:xfrm>
            <a:off x="1073888" y="2615609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Adaptabilidad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726F6261-7E93-4ABB-A811-FD8699582C23}"/>
              </a:ext>
            </a:extLst>
          </p:cNvPr>
          <p:cNvSpPr/>
          <p:nvPr/>
        </p:nvSpPr>
        <p:spPr>
          <a:xfrm>
            <a:off x="2838893" y="2277977"/>
            <a:ext cx="148856" cy="1028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75FB96-30C5-48D6-BC58-91D367F70E72}"/>
              </a:ext>
            </a:extLst>
          </p:cNvPr>
          <p:cNvSpPr txBox="1"/>
          <p:nvPr/>
        </p:nvSpPr>
        <p:spPr>
          <a:xfrm>
            <a:off x="2987748" y="2338610"/>
            <a:ext cx="714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dirty="0"/>
              <a:t>Para enfrentar requerimientos cambiantes de los clientes</a:t>
            </a:r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Proceso que cambia con el tiempo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8EEC27-3BF3-4C83-8F80-B2F2D5A536A3}"/>
              </a:ext>
            </a:extLst>
          </p:cNvPr>
          <p:cNvCxnSpPr/>
          <p:nvPr/>
        </p:nvCxnSpPr>
        <p:spPr>
          <a:xfrm>
            <a:off x="3338623" y="3261940"/>
            <a:ext cx="4040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B05C9C-3469-4F06-AAD9-F3AEF6B9817E}"/>
              </a:ext>
            </a:extLst>
          </p:cNvPr>
          <p:cNvCxnSpPr/>
          <p:nvPr/>
        </p:nvCxnSpPr>
        <p:spPr>
          <a:xfrm>
            <a:off x="5220586" y="3261940"/>
            <a:ext cx="0" cy="47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CAFF5A-0774-4249-89BD-DCC5F5302647}"/>
              </a:ext>
            </a:extLst>
          </p:cNvPr>
          <p:cNvSpPr txBox="1"/>
          <p:nvPr/>
        </p:nvSpPr>
        <p:spPr>
          <a:xfrm>
            <a:off x="3931390" y="3732028"/>
            <a:ext cx="25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El equipo alterará el proceso a su medida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B168D6-0FF3-4203-BF4A-E30D8CCCFDC8}"/>
              </a:ext>
            </a:extLst>
          </p:cNvPr>
          <p:cNvSpPr txBox="1"/>
          <p:nvPr/>
        </p:nvSpPr>
        <p:spPr>
          <a:xfrm>
            <a:off x="1073888" y="4848446"/>
            <a:ext cx="350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Revisiones regulares del proceso (con cada iteración)</a:t>
            </a:r>
            <a:endParaRPr lang="es-419" dirty="0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BA46D920-ED13-48DE-B838-EF92FD25AE78}"/>
              </a:ext>
            </a:extLst>
          </p:cNvPr>
          <p:cNvSpPr/>
          <p:nvPr/>
        </p:nvSpPr>
        <p:spPr>
          <a:xfrm>
            <a:off x="4582633" y="4572000"/>
            <a:ext cx="276446" cy="1200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3469217-CC1F-4FAD-AADD-00CD2F1DC030}"/>
              </a:ext>
            </a:extLst>
          </p:cNvPr>
          <p:cNvSpPr txBox="1"/>
          <p:nvPr/>
        </p:nvSpPr>
        <p:spPr>
          <a:xfrm>
            <a:off x="4859078" y="4572000"/>
            <a:ext cx="394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/>
              <a:t>- ¿Qué hicimos bien?</a:t>
            </a:r>
            <a:endParaRPr lang="es-419" dirty="0"/>
          </a:p>
          <a:p>
            <a:pPr lvl="0"/>
            <a:r>
              <a:rPr lang="es-AR" dirty="0"/>
              <a:t>- ¿Qué hemos aprendido?</a:t>
            </a:r>
            <a:endParaRPr lang="es-419" dirty="0"/>
          </a:p>
          <a:p>
            <a:pPr lvl="0"/>
            <a:r>
              <a:rPr lang="es-AR" dirty="0"/>
              <a:t>- ¿Qué podemos hacer mejor?</a:t>
            </a:r>
            <a:endParaRPr lang="es-419" dirty="0"/>
          </a:p>
          <a:p>
            <a:pPr lvl="0"/>
            <a:r>
              <a:rPr lang="es-AR" dirty="0"/>
              <a:t>- ¿Qué es lo que nos confunde?</a:t>
            </a:r>
            <a:endParaRPr lang="es-419" dirty="0"/>
          </a:p>
        </p:txBody>
      </p:sp>
      <p:sp>
        <p:nvSpPr>
          <p:cNvPr id="18" name="Bocadillo nube: nube 17">
            <a:extLst>
              <a:ext uri="{FF2B5EF4-FFF2-40B4-BE49-F238E27FC236}">
                <a16:creationId xmlns:a16="http://schemas.microsoft.com/office/drawing/2014/main" id="{B7E793A3-D417-4A61-8892-3C74758E7BA5}"/>
              </a:ext>
            </a:extLst>
          </p:cNvPr>
          <p:cNvSpPr/>
          <p:nvPr/>
        </p:nvSpPr>
        <p:spPr>
          <a:xfrm>
            <a:off x="9218428" y="4667693"/>
            <a:ext cx="2062716" cy="9233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Nuevas IDEAS</a:t>
            </a: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05519035-F628-4A56-BB01-A2286A7A8886}"/>
              </a:ext>
            </a:extLst>
          </p:cNvPr>
          <p:cNvSpPr/>
          <p:nvPr/>
        </p:nvSpPr>
        <p:spPr>
          <a:xfrm flipH="1">
            <a:off x="6509782" y="4092728"/>
            <a:ext cx="3771904" cy="646331"/>
          </a:xfrm>
          <a:prstGeom prst="bentArrow">
            <a:avLst>
              <a:gd name="adj1" fmla="val 0"/>
              <a:gd name="adj2" fmla="val 2674"/>
              <a:gd name="adj3" fmla="val 7326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7A5AF259-EB10-4713-BD28-1ABFC393BC05}"/>
              </a:ext>
            </a:extLst>
          </p:cNvPr>
          <p:cNvSpPr/>
          <p:nvPr/>
        </p:nvSpPr>
        <p:spPr>
          <a:xfrm>
            <a:off x="7200373" y="2482630"/>
            <a:ext cx="1583760" cy="1202954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3E1F49-542B-40BA-884C-AB986362CF44}"/>
              </a:ext>
            </a:extLst>
          </p:cNvPr>
          <p:cNvSpPr txBox="1"/>
          <p:nvPr/>
        </p:nvSpPr>
        <p:spPr>
          <a:xfrm>
            <a:off x="7152527" y="2622442"/>
            <a:ext cx="167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Una sola metodología corporativa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D85A5-535D-4122-8DEF-875D0DF1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proceso auto-adaptable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9C61A4-466B-4EE9-BF58-15A2065A0AD3}"/>
              </a:ext>
            </a:extLst>
          </p:cNvPr>
          <p:cNvSpPr txBox="1"/>
          <p:nvPr/>
        </p:nvSpPr>
        <p:spPr>
          <a:xfrm>
            <a:off x="3498110" y="3768134"/>
            <a:ext cx="22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Autoadaptibilidad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976065-E179-4791-9E1A-1B1B2301DD5D}"/>
              </a:ext>
            </a:extLst>
          </p:cNvPr>
          <p:cNvSpPr/>
          <p:nvPr/>
        </p:nvSpPr>
        <p:spPr>
          <a:xfrm>
            <a:off x="2806994" y="5553368"/>
            <a:ext cx="1658678" cy="515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proyecto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69AB57-3162-4006-B946-FD2AA0D70979}"/>
              </a:ext>
            </a:extLst>
          </p:cNvPr>
          <p:cNvSpPr/>
          <p:nvPr/>
        </p:nvSpPr>
        <p:spPr>
          <a:xfrm>
            <a:off x="4922873" y="5553369"/>
            <a:ext cx="1658678" cy="5156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organización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EC4A6A-16DD-4CAA-B006-3FAF6512DBA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636333" y="4137466"/>
            <a:ext cx="988828" cy="14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6302519-32BD-4BD5-AB48-6704B31DF6E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25161" y="4137466"/>
            <a:ext cx="1127051" cy="14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6EC10C7-A264-413B-B296-95B367F5C86E}"/>
              </a:ext>
            </a:extLst>
          </p:cNvPr>
          <p:cNvCxnSpPr>
            <a:stCxn id="4" idx="3"/>
          </p:cNvCxnSpPr>
          <p:nvPr/>
        </p:nvCxnSpPr>
        <p:spPr>
          <a:xfrm>
            <a:off x="5752212" y="3952800"/>
            <a:ext cx="119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>
            <a:extLst>
              <a:ext uri="{FF2B5EF4-FFF2-40B4-BE49-F238E27FC236}">
                <a16:creationId xmlns:a16="http://schemas.microsoft.com/office/drawing/2014/main" id="{91A890BD-76C7-46CC-B1DF-C8AC7C4FC33F}"/>
              </a:ext>
            </a:extLst>
          </p:cNvPr>
          <p:cNvSpPr/>
          <p:nvPr/>
        </p:nvSpPr>
        <p:spPr>
          <a:xfrm>
            <a:off x="6974958" y="2516005"/>
            <a:ext cx="174023" cy="2870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3996A4D-137F-4665-A34E-10F97F8EAE56}"/>
              </a:ext>
            </a:extLst>
          </p:cNvPr>
          <p:cNvSpPr txBox="1"/>
          <p:nvPr/>
        </p:nvSpPr>
        <p:spPr>
          <a:xfrm>
            <a:off x="7180880" y="4195074"/>
            <a:ext cx="15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Cada equipo con su proceso</a:t>
            </a:r>
          </a:p>
        </p:txBody>
      </p:sp>
      <p:sp>
        <p:nvSpPr>
          <p:cNvPr id="25" name="Corazón 24">
            <a:extLst>
              <a:ext uri="{FF2B5EF4-FFF2-40B4-BE49-F238E27FC236}">
                <a16:creationId xmlns:a16="http://schemas.microsoft.com/office/drawing/2014/main" id="{8282260F-783C-441F-BB7C-EB5541A00C18}"/>
              </a:ext>
            </a:extLst>
          </p:cNvPr>
          <p:cNvSpPr/>
          <p:nvPr/>
        </p:nvSpPr>
        <p:spPr>
          <a:xfrm rot="1318533">
            <a:off x="8399667" y="4207320"/>
            <a:ext cx="325704" cy="25513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61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54B04-8D47-48C9-8436-EB94F456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XP (Programación Extrema)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81BDEE-A337-4FED-9E62-A11A0D3C264D}"/>
              </a:ext>
            </a:extLst>
          </p:cNvPr>
          <p:cNvSpPr txBox="1"/>
          <p:nvPr/>
        </p:nvSpPr>
        <p:spPr>
          <a:xfrm>
            <a:off x="5567783" y="1526743"/>
            <a:ext cx="29701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/>
                </a:solidFill>
              </a:rPr>
              <a:t>Kent Beck y Ward Cunningham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56F7BFF-153F-4695-80AD-07883C9B224A}"/>
              </a:ext>
            </a:extLst>
          </p:cNvPr>
          <p:cNvSpPr txBox="1">
            <a:spLocks/>
          </p:cNvSpPr>
          <p:nvPr/>
        </p:nvSpPr>
        <p:spPr>
          <a:xfrm>
            <a:off x="309770" y="2403592"/>
            <a:ext cx="9417087" cy="905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Las raíces de XP se encuentran en Smalltalk y en el proyecto C3 Chrysler</a:t>
            </a:r>
          </a:p>
          <a:p>
            <a:r>
              <a:rPr lang="es-419" b="1" dirty="0"/>
              <a:t>Desarrollo de software adaptable y orientado a la gente</a:t>
            </a:r>
          </a:p>
          <a:p>
            <a:r>
              <a:rPr lang="es-419" b="1" dirty="0"/>
              <a:t>Fuerte énfasis en las pruebas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84FDEB7-7B93-451A-BEDB-B3E14F7D847C}"/>
              </a:ext>
            </a:extLst>
          </p:cNvPr>
          <p:cNvCxnSpPr/>
          <p:nvPr/>
        </p:nvCxnSpPr>
        <p:spPr>
          <a:xfrm>
            <a:off x="3472543" y="3156857"/>
            <a:ext cx="48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740923C-11A9-4F63-BF92-AE5C861F6C70}"/>
              </a:ext>
            </a:extLst>
          </p:cNvPr>
          <p:cNvSpPr txBox="1"/>
          <p:nvPr/>
        </p:nvSpPr>
        <p:spPr>
          <a:xfrm>
            <a:off x="3962400" y="2895247"/>
            <a:ext cx="373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/>
              <a:t>Se integran en un proceso continuo de integración y construcción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8ADC65-94B4-45AF-9489-EFEFF1C248DA}"/>
              </a:ext>
            </a:extLst>
          </p:cNvPr>
          <p:cNvSpPr txBox="1"/>
          <p:nvPr/>
        </p:nvSpPr>
        <p:spPr>
          <a:xfrm>
            <a:off x="435429" y="4617383"/>
            <a:ext cx="119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XP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7F4D2BB-F495-4364-B488-FDE4FA554A76}"/>
              </a:ext>
            </a:extLst>
          </p:cNvPr>
          <p:cNvSpPr/>
          <p:nvPr/>
        </p:nvSpPr>
        <p:spPr>
          <a:xfrm>
            <a:off x="1393371" y="3606854"/>
            <a:ext cx="239486" cy="285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2B5B14-1A3D-4A71-B322-1F2611A725D5}"/>
              </a:ext>
            </a:extLst>
          </p:cNvPr>
          <p:cNvSpPr txBox="1"/>
          <p:nvPr/>
        </p:nvSpPr>
        <p:spPr>
          <a:xfrm>
            <a:off x="1632857" y="3740219"/>
            <a:ext cx="2612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Valores </a:t>
            </a:r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14 principios</a:t>
            </a:r>
          </a:p>
          <a:p>
            <a:pPr marL="285750" indent="-285750">
              <a:buFontTx/>
              <a:buChar char="-"/>
            </a:pPr>
            <a:endParaRPr lang="es-419" dirty="0"/>
          </a:p>
          <a:p>
            <a:pPr marL="285750" indent="-285750">
              <a:buFontTx/>
              <a:buChar char="-"/>
            </a:pPr>
            <a:r>
              <a:rPr lang="es-419" dirty="0"/>
              <a:t>24 practicas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FEB0BAB-7F4B-4813-B535-82794C874120}"/>
              </a:ext>
            </a:extLst>
          </p:cNvPr>
          <p:cNvSpPr txBox="1"/>
          <p:nvPr/>
        </p:nvSpPr>
        <p:spPr>
          <a:xfrm>
            <a:off x="3116970" y="3657888"/>
            <a:ext cx="2002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419" sz="1400" dirty="0"/>
              <a:t>Comunicación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Retroalimentación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Simplicidad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Coraje</a:t>
            </a:r>
          </a:p>
          <a:p>
            <a:pPr marL="171450" indent="-171450">
              <a:buFontTx/>
              <a:buChar char="-"/>
            </a:pPr>
            <a:r>
              <a:rPr lang="es-419" sz="1400" dirty="0"/>
              <a:t>Respeto 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098602-5F54-4449-A354-96EDF9BCCB33}"/>
              </a:ext>
            </a:extLst>
          </p:cNvPr>
          <p:cNvCxnSpPr/>
          <p:nvPr/>
        </p:nvCxnSpPr>
        <p:spPr>
          <a:xfrm>
            <a:off x="3418113" y="5891595"/>
            <a:ext cx="57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934F7B-2F28-4181-8B90-8BE8EAF838E2}"/>
              </a:ext>
            </a:extLst>
          </p:cNvPr>
          <p:cNvSpPr txBox="1"/>
          <p:nvPr/>
        </p:nvSpPr>
        <p:spPr>
          <a:xfrm>
            <a:off x="3982544" y="5432990"/>
            <a:ext cx="16889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Cosas concretas que un equipo puede hacer día a día</a:t>
            </a:r>
          </a:p>
          <a:p>
            <a:endParaRPr lang="es-419" dirty="0"/>
          </a:p>
        </p:txBody>
      </p:sp>
      <p:sp>
        <p:nvSpPr>
          <p:cNvPr id="18" name="Llaves 17">
            <a:extLst>
              <a:ext uri="{FF2B5EF4-FFF2-40B4-BE49-F238E27FC236}">
                <a16:creationId xmlns:a16="http://schemas.microsoft.com/office/drawing/2014/main" id="{B1F58A43-3A64-4D45-BB52-4D4B92535457}"/>
              </a:ext>
            </a:extLst>
          </p:cNvPr>
          <p:cNvSpPr/>
          <p:nvPr/>
        </p:nvSpPr>
        <p:spPr>
          <a:xfrm>
            <a:off x="2874228" y="3649452"/>
            <a:ext cx="2216632" cy="116955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887025-C4CB-46FA-AA14-7FA977F921CB}"/>
              </a:ext>
            </a:extLst>
          </p:cNvPr>
          <p:cNvSpPr txBox="1"/>
          <p:nvPr/>
        </p:nvSpPr>
        <p:spPr>
          <a:xfrm>
            <a:off x="5236028" y="3731484"/>
            <a:ext cx="2002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El conocimiento y la comprensión que fundamentan el enfoque</a:t>
            </a:r>
          </a:p>
        </p:txBody>
      </p:sp>
      <p:sp>
        <p:nvSpPr>
          <p:cNvPr id="22" name="Diagrama de flujo: datos almacenados 21">
            <a:extLst>
              <a:ext uri="{FF2B5EF4-FFF2-40B4-BE49-F238E27FC236}">
                <a16:creationId xmlns:a16="http://schemas.microsoft.com/office/drawing/2014/main" id="{8653A0D5-65C6-478E-B550-B0823BF8BD0C}"/>
              </a:ext>
            </a:extLst>
          </p:cNvPr>
          <p:cNvSpPr/>
          <p:nvPr/>
        </p:nvSpPr>
        <p:spPr>
          <a:xfrm>
            <a:off x="7355086" y="4279611"/>
            <a:ext cx="1669312" cy="1078785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/>
              <a:t>Valores</a:t>
            </a:r>
          </a:p>
        </p:txBody>
      </p:sp>
      <p:sp>
        <p:nvSpPr>
          <p:cNvPr id="23" name="Diagrama de flujo: datos almacenados 22">
            <a:extLst>
              <a:ext uri="{FF2B5EF4-FFF2-40B4-BE49-F238E27FC236}">
                <a16:creationId xmlns:a16="http://schemas.microsoft.com/office/drawing/2014/main" id="{560B6865-923E-4A75-AB2E-7E77B7B9A447}"/>
              </a:ext>
            </a:extLst>
          </p:cNvPr>
          <p:cNvSpPr/>
          <p:nvPr/>
        </p:nvSpPr>
        <p:spPr>
          <a:xfrm rot="10800000">
            <a:off x="9024398" y="4279611"/>
            <a:ext cx="1669312" cy="1078785"/>
          </a:xfrm>
          <a:prstGeom prst="flowChartOnlineStorag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6B5FE4-BBB5-48A6-8271-C476997541A1}"/>
              </a:ext>
            </a:extLst>
          </p:cNvPr>
          <p:cNvSpPr txBox="1"/>
          <p:nvPr/>
        </p:nvSpPr>
        <p:spPr>
          <a:xfrm>
            <a:off x="9420758" y="4634337"/>
            <a:ext cx="137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Prácticas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4C692AB-A0C6-442C-87E5-BF4F0120C314}"/>
              </a:ext>
            </a:extLst>
          </p:cNvPr>
          <p:cNvSpPr/>
          <p:nvPr/>
        </p:nvSpPr>
        <p:spPr>
          <a:xfrm>
            <a:off x="8633638" y="4279611"/>
            <a:ext cx="787120" cy="107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687D41-0157-4130-AE3D-91726AD099B9}"/>
              </a:ext>
            </a:extLst>
          </p:cNvPr>
          <p:cNvSpPr txBox="1"/>
          <p:nvPr/>
        </p:nvSpPr>
        <p:spPr>
          <a:xfrm rot="18178364">
            <a:off x="8434443" y="4545275"/>
            <a:ext cx="1213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500" dirty="0">
                <a:solidFill>
                  <a:schemeClr val="bg1"/>
                </a:solidFill>
              </a:rPr>
              <a:t>Principios</a:t>
            </a:r>
          </a:p>
        </p:txBody>
      </p:sp>
    </p:spTree>
    <p:extLst>
      <p:ext uri="{BB962C8B-B14F-4D97-AF65-F5344CB8AC3E}">
        <p14:creationId xmlns:p14="http://schemas.microsoft.com/office/powerpoint/2010/main" val="29424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C0862-F3F5-4044-BD40-63AD44A8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3632E1-80A3-4020-B665-0C1D8AC0B485}"/>
              </a:ext>
            </a:extLst>
          </p:cNvPr>
          <p:cNvSpPr txBox="1"/>
          <p:nvPr/>
        </p:nvSpPr>
        <p:spPr>
          <a:xfrm>
            <a:off x="2275633" y="1526743"/>
            <a:ext cx="463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chemeClr val="bg1"/>
                </a:solidFill>
              </a:rPr>
              <a:t>Ken Schwaber, Jeff Sutherland y Mike Beedle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8CBB1F3-E0E4-41EF-AA9F-8DB35B422D59}"/>
              </a:ext>
            </a:extLst>
          </p:cNvPr>
          <p:cNvSpPr txBox="1">
            <a:spLocks/>
          </p:cNvSpPr>
          <p:nvPr/>
        </p:nvSpPr>
        <p:spPr>
          <a:xfrm>
            <a:off x="382322" y="3061035"/>
            <a:ext cx="4062087" cy="392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400" dirty="0"/>
              <a:t>Se desarrolló principalmente con los círculos de desarrollo de OO</a:t>
            </a:r>
          </a:p>
          <a:p>
            <a:r>
              <a:rPr lang="es-AR" sz="1400" dirty="0"/>
              <a:t>Scrum se enfoca principalmente en la planeación iterativa y el seguimiento del proceso</a:t>
            </a:r>
          </a:p>
          <a:p>
            <a:r>
              <a:rPr lang="es-419" sz="1400" dirty="0"/>
              <a:t>Divide el desarrollo en SPRINTS</a:t>
            </a:r>
          </a:p>
          <a:p>
            <a:r>
              <a:rPr lang="es-419" sz="1400" dirty="0"/>
              <a:t>Procesos definidos y repetibles sólo funcionan para atacar problemas definidos y repetibles con gente definida y repetible en ambientes definidos y repetibles</a:t>
            </a:r>
          </a:p>
          <a:p>
            <a:endParaRPr lang="es-419" sz="1500" dirty="0"/>
          </a:p>
          <a:p>
            <a:endParaRPr lang="es-419" sz="1500" dirty="0"/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D89F307D-778A-48E9-95EF-BA0D26193838}"/>
              </a:ext>
            </a:extLst>
          </p:cNvPr>
          <p:cNvSpPr/>
          <p:nvPr/>
        </p:nvSpPr>
        <p:spPr>
          <a:xfrm>
            <a:off x="6103885" y="3068886"/>
            <a:ext cx="744013" cy="84488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311C2DE3-5945-4A1E-AEA6-988555263EFB}"/>
              </a:ext>
            </a:extLst>
          </p:cNvPr>
          <p:cNvSpPr/>
          <p:nvPr/>
        </p:nvSpPr>
        <p:spPr>
          <a:xfrm>
            <a:off x="7968127" y="3068886"/>
            <a:ext cx="744013" cy="84488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3F06AF-B66D-46A1-A1D8-78C48426DCA2}"/>
              </a:ext>
            </a:extLst>
          </p:cNvPr>
          <p:cNvSpPr txBox="1"/>
          <p:nvPr/>
        </p:nvSpPr>
        <p:spPr>
          <a:xfrm>
            <a:off x="4593531" y="3061035"/>
            <a:ext cx="171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Definición de funcionalidad requerida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A721FF-313E-4B5F-83F0-1A669EF2E60E}"/>
              </a:ext>
            </a:extLst>
          </p:cNvPr>
          <p:cNvSpPr txBox="1"/>
          <p:nvPr/>
        </p:nvSpPr>
        <p:spPr>
          <a:xfrm>
            <a:off x="7039288" y="3291869"/>
            <a:ext cx="10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SPRINT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990D8D-5BCD-494B-A5FA-E77F860AB7A2}"/>
              </a:ext>
            </a:extLst>
          </p:cNvPr>
          <p:cNvSpPr txBox="1"/>
          <p:nvPr/>
        </p:nvSpPr>
        <p:spPr>
          <a:xfrm>
            <a:off x="8712140" y="3184147"/>
            <a:ext cx="147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Reuniones diarias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C5F0C15-A59E-4FAD-830D-B6545DC1B919}"/>
              </a:ext>
            </a:extLst>
          </p:cNvPr>
          <p:cNvCxnSpPr/>
          <p:nvPr/>
        </p:nvCxnSpPr>
        <p:spPr>
          <a:xfrm>
            <a:off x="9832369" y="3476535"/>
            <a:ext cx="5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ED9891-0E95-42ED-B294-A160B0A35D3C}"/>
              </a:ext>
            </a:extLst>
          </p:cNvPr>
          <p:cNvSpPr txBox="1"/>
          <p:nvPr/>
        </p:nvSpPr>
        <p:spPr>
          <a:xfrm>
            <a:off x="10431072" y="3249066"/>
            <a:ext cx="101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Monitoreo y control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BA14F4-E201-4502-AB31-19C869717005}"/>
              </a:ext>
            </a:extLst>
          </p:cNvPr>
          <p:cNvSpPr txBox="1"/>
          <p:nvPr/>
        </p:nvSpPr>
        <p:spPr>
          <a:xfrm>
            <a:off x="8524300" y="4141241"/>
            <a:ext cx="2254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Equipo y gerencia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Estado del proyecto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Impedimentos para progresar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DA2FC99-2163-4B81-BA0B-4AC3CE9E325F}"/>
              </a:ext>
            </a:extLst>
          </p:cNvPr>
          <p:cNvCxnSpPr>
            <a:cxnSpLocks/>
          </p:cNvCxnSpPr>
          <p:nvPr/>
        </p:nvCxnSpPr>
        <p:spPr>
          <a:xfrm>
            <a:off x="8581006" y="4387022"/>
            <a:ext cx="164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34514D-C6B5-4DF6-8928-02014B96C3F9}"/>
              </a:ext>
            </a:extLst>
          </p:cNvPr>
          <p:cNvCxnSpPr/>
          <p:nvPr/>
        </p:nvCxnSpPr>
        <p:spPr>
          <a:xfrm>
            <a:off x="9321476" y="3768922"/>
            <a:ext cx="0" cy="37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6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B59E-FB7E-4C83-AD8D-95E381FF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Crystal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233B0B-B4BB-4731-B3D0-FCED06120972}"/>
              </a:ext>
            </a:extLst>
          </p:cNvPr>
          <p:cNvSpPr txBox="1"/>
          <p:nvPr/>
        </p:nvSpPr>
        <p:spPr>
          <a:xfrm>
            <a:off x="2463076" y="1495966"/>
            <a:ext cx="310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Alistair Cockburn</a:t>
            </a:r>
            <a:endParaRPr lang="es-419" sz="14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6A2A17-8D5E-4E2F-8451-55FAD6B264C7}"/>
              </a:ext>
            </a:extLst>
          </p:cNvPr>
          <p:cNvSpPr txBox="1"/>
          <p:nvPr/>
        </p:nvSpPr>
        <p:spPr>
          <a:xfrm>
            <a:off x="636764" y="2682327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La familia de Cristal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BEF356-6A78-40E5-90B3-037DEA4C24BD}"/>
              </a:ext>
            </a:extLst>
          </p:cNvPr>
          <p:cNvSpPr txBox="1"/>
          <p:nvPr/>
        </p:nvSpPr>
        <p:spPr>
          <a:xfrm>
            <a:off x="582334" y="3831971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Grupo de enfoques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9F37CD9-FF9F-46FC-B83A-AD9E2A42938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964820" y="3051659"/>
            <a:ext cx="1" cy="78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C42BB6E-FFAE-43EC-8E78-E4A92A786CC1}"/>
              </a:ext>
            </a:extLst>
          </p:cNvPr>
          <p:cNvSpPr/>
          <p:nvPr/>
        </p:nvSpPr>
        <p:spPr>
          <a:xfrm>
            <a:off x="3010423" y="3696142"/>
            <a:ext cx="45719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BEEF8E-5EC7-47E7-82FD-7AF98CCF7133}"/>
              </a:ext>
            </a:extLst>
          </p:cNvPr>
          <p:cNvSpPr txBox="1"/>
          <p:nvPr/>
        </p:nvSpPr>
        <p:spPr>
          <a:xfrm>
            <a:off x="3027837" y="3652400"/>
            <a:ext cx="230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Tamaño de los equipos</a:t>
            </a:r>
          </a:p>
          <a:p>
            <a:r>
              <a:rPr lang="es-419" sz="1400" dirty="0"/>
              <a:t>- Consecuencias de los errores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9E971F0-8380-49A4-956E-4E9920C8568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002167" y="4163955"/>
            <a:ext cx="1037824" cy="1112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00E6AD-093E-4D23-BD3A-3CCCBB8E709C}"/>
              </a:ext>
            </a:extLst>
          </p:cNvPr>
          <p:cNvSpPr txBox="1"/>
          <p:nvPr/>
        </p:nvSpPr>
        <p:spPr>
          <a:xfrm>
            <a:off x="3077339" y="5100818"/>
            <a:ext cx="11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Prioridades 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7C5F39A0-518A-457F-85E5-CFE9ED190433}"/>
              </a:ext>
            </a:extLst>
          </p:cNvPr>
          <p:cNvSpPr/>
          <p:nvPr/>
        </p:nvSpPr>
        <p:spPr>
          <a:xfrm>
            <a:off x="4133138" y="4885374"/>
            <a:ext cx="174171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9D9539-AEC6-4270-8E62-DAB48AA4DA2E}"/>
              </a:ext>
            </a:extLst>
          </p:cNvPr>
          <p:cNvSpPr txBox="1"/>
          <p:nvPr/>
        </p:nvSpPr>
        <p:spPr>
          <a:xfrm>
            <a:off x="4253173" y="4928220"/>
            <a:ext cx="1874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- Habitabilidad</a:t>
            </a:r>
          </a:p>
          <a:p>
            <a:r>
              <a:rPr lang="es-419" sz="1400" dirty="0"/>
              <a:t>- Seguridad</a:t>
            </a:r>
          </a:p>
          <a:p>
            <a:r>
              <a:rPr lang="es-419" sz="1400" dirty="0"/>
              <a:t>- Eficiencia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830950B8-EC2F-452C-9C3A-E7F16DD3EB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3501" y="4891851"/>
            <a:ext cx="1775158" cy="1112520"/>
          </a:xfrm>
          <a:prstGeom prst="bentConnector3">
            <a:avLst>
              <a:gd name="adj1" fmla="val 99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4E111C2-57E0-43E1-8D26-A007BEE4356F}"/>
              </a:ext>
            </a:extLst>
          </p:cNvPr>
          <p:cNvSpPr txBox="1"/>
          <p:nvPr/>
        </p:nvSpPr>
        <p:spPr>
          <a:xfrm>
            <a:off x="3057228" y="6178986"/>
            <a:ext cx="161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Propiedades </a:t>
            </a:r>
          </a:p>
        </p:txBody>
      </p:sp>
      <p:sp>
        <p:nvSpPr>
          <p:cNvPr id="35" name="Abrir llave 34">
            <a:extLst>
              <a:ext uri="{FF2B5EF4-FFF2-40B4-BE49-F238E27FC236}">
                <a16:creationId xmlns:a16="http://schemas.microsoft.com/office/drawing/2014/main" id="{E922E198-C1C6-4E85-810C-5A397982F1A7}"/>
              </a:ext>
            </a:extLst>
          </p:cNvPr>
          <p:cNvSpPr/>
          <p:nvPr/>
        </p:nvSpPr>
        <p:spPr>
          <a:xfrm>
            <a:off x="4333036" y="5982460"/>
            <a:ext cx="174171" cy="7386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F60C7B5-D984-4CAE-B954-B458D28C5AC8}"/>
              </a:ext>
            </a:extLst>
          </p:cNvPr>
          <p:cNvSpPr txBox="1"/>
          <p:nvPr/>
        </p:nvSpPr>
        <p:spPr>
          <a:xfrm>
            <a:off x="4507207" y="6036888"/>
            <a:ext cx="364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sz="1400" dirty="0"/>
              <a:t>Entrega frecuente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Mejoramiento reflexivo</a:t>
            </a:r>
          </a:p>
          <a:p>
            <a:pPr marL="285750" indent="-285750">
              <a:buFontTx/>
              <a:buChar char="-"/>
            </a:pPr>
            <a:r>
              <a:rPr lang="es-419" sz="1400" dirty="0"/>
              <a:t>Comunicación cercana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67F38A-FCD8-4FBB-9418-E1D9FA084556}"/>
              </a:ext>
            </a:extLst>
          </p:cNvPr>
          <p:cNvSpPr txBox="1"/>
          <p:nvPr/>
        </p:nvSpPr>
        <p:spPr>
          <a:xfrm>
            <a:off x="3758338" y="2520248"/>
            <a:ext cx="2227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Pone mucho peso en las revisiones al final de la iteración</a:t>
            </a:r>
            <a:endParaRPr lang="es-419" sz="14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F2D1D01-5E6E-4EB4-B3EB-B8A2820A3ADC}"/>
              </a:ext>
            </a:extLst>
          </p:cNvPr>
          <p:cNvCxnSpPr/>
          <p:nvPr/>
        </p:nvCxnSpPr>
        <p:spPr>
          <a:xfrm>
            <a:off x="3010423" y="2866993"/>
            <a:ext cx="721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F0964-5E94-4FE9-A4D2-E8D83211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200" dirty="0"/>
              <a:t>Comprobación Dirigida por el Contexto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9A7D8E-C14F-4D47-8B18-E782FFC1CAF4}"/>
              </a:ext>
            </a:extLst>
          </p:cNvPr>
          <p:cNvSpPr txBox="1"/>
          <p:nvPr/>
        </p:nvSpPr>
        <p:spPr>
          <a:xfrm>
            <a:off x="1154954" y="2764971"/>
            <a:ext cx="20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Desarrolladores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6E47E2-4121-4490-A0DC-C612B4262553}"/>
              </a:ext>
            </a:extLst>
          </p:cNvPr>
          <p:cNvSpPr txBox="1"/>
          <p:nvPr/>
        </p:nvSpPr>
        <p:spPr>
          <a:xfrm>
            <a:off x="1154954" y="4133704"/>
            <a:ext cx="20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Comunidad ágil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2DCC91-10DA-4E74-84FB-FD68AE8788BD}"/>
              </a:ext>
            </a:extLst>
          </p:cNvPr>
          <p:cNvSpPr txBox="1"/>
          <p:nvPr/>
        </p:nvSpPr>
        <p:spPr>
          <a:xfrm>
            <a:off x="8104690" y="2764971"/>
            <a:ext cx="202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Verificadores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A760E1-3526-412B-9C3A-E96ABADACA5D}"/>
              </a:ext>
            </a:extLst>
          </p:cNvPr>
          <p:cNvSpPr txBox="1"/>
          <p:nvPr/>
        </p:nvSpPr>
        <p:spPr>
          <a:xfrm>
            <a:off x="8104690" y="4118087"/>
            <a:ext cx="202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Pensamiento en cascada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B7F2252-7A70-4624-8584-8A185C71FA1D}"/>
              </a:ext>
            </a:extLst>
          </p:cNvPr>
          <p:cNvSpPr/>
          <p:nvPr/>
        </p:nvSpPr>
        <p:spPr>
          <a:xfrm>
            <a:off x="3268110" y="3496544"/>
            <a:ext cx="483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419" dirty="0"/>
              <a:t>especificaciones escritas por adelantado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328F1A2-9095-497C-B1DB-984635F5594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66792" y="3134303"/>
            <a:ext cx="0" cy="99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F805633-97B2-44EA-BDF0-450342C9513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116528" y="3134303"/>
            <a:ext cx="0" cy="98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A41FDA-6A1B-4768-B296-6CBE24D72AD3}"/>
              </a:ext>
            </a:extLst>
          </p:cNvPr>
          <p:cNvSpPr/>
          <p:nvPr/>
        </p:nvSpPr>
        <p:spPr>
          <a:xfrm>
            <a:off x="3268110" y="2473896"/>
            <a:ext cx="483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/>
              <a:t>Ágil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CEC796-E66D-43F2-9444-D4387F23D471}"/>
              </a:ext>
            </a:extLst>
          </p:cNvPr>
          <p:cNvCxnSpPr>
            <a:stCxn id="26" idx="2"/>
            <a:endCxn id="16" idx="0"/>
          </p:cNvCxnSpPr>
          <p:nvPr/>
        </p:nvCxnSpPr>
        <p:spPr>
          <a:xfrm>
            <a:off x="5686400" y="2843228"/>
            <a:ext cx="0" cy="6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82D4E3-7B04-4FBD-A2D6-54DD9D7B23CE}"/>
              </a:ext>
            </a:extLst>
          </p:cNvPr>
          <p:cNvSpPr txBox="1"/>
          <p:nvPr/>
        </p:nvSpPr>
        <p:spPr>
          <a:xfrm rot="2103399">
            <a:off x="9312603" y="2387587"/>
            <a:ext cx="1425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chemeClr val="accent2">
                    <a:lumMod val="75000"/>
                  </a:schemeClr>
                </a:solidFill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277958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391</TotalTime>
  <Words>1083</Words>
  <Application>Microsoft Office PowerPoint</Application>
  <PresentationFormat>Panorámica</PresentationFormat>
  <Paragraphs>286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Sala de reuniones Ion</vt:lpstr>
      <vt:lpstr>The New Methodology</vt:lpstr>
      <vt:lpstr>La dificultad de medir</vt:lpstr>
      <vt:lpstr>El papel del liderazgo de negocio</vt:lpstr>
      <vt:lpstr>El proceso auto-adaptable</vt:lpstr>
      <vt:lpstr>El proceso auto-adaptable</vt:lpstr>
      <vt:lpstr>XP (Programación Extrema)</vt:lpstr>
      <vt:lpstr>SCRUM</vt:lpstr>
      <vt:lpstr>Crystal</vt:lpstr>
      <vt:lpstr>Comprobación Dirigida por el Contexto</vt:lpstr>
      <vt:lpstr>Código Abierto</vt:lpstr>
      <vt:lpstr>El Desarrollo de Software Adaptable(ASD) </vt:lpstr>
      <vt:lpstr>Presentación de PowerPoint</vt:lpstr>
      <vt:lpstr>Desarrollo Manejado por Rasgos (FDD)</vt:lpstr>
      <vt:lpstr>Método de Desarrollo de Sistema Dinámico (DSDM)</vt:lpstr>
      <vt:lpstr>Presentación de PowerPoint</vt:lpstr>
      <vt:lpstr>Manifiesto para el Desarrollo de Software Ágil</vt:lpstr>
      <vt:lpstr>¿El RUP es ágil?</vt:lpstr>
      <vt:lpstr>¿Debe usted ir a lo ágil?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Methodology</dc:title>
  <dc:creator>santi pinchiroli</dc:creator>
  <cp:lastModifiedBy>santi pinchiroli</cp:lastModifiedBy>
  <cp:revision>38</cp:revision>
  <dcterms:created xsi:type="dcterms:W3CDTF">2018-08-30T16:54:00Z</dcterms:created>
  <dcterms:modified xsi:type="dcterms:W3CDTF">2018-09-01T15:35:00Z</dcterms:modified>
</cp:coreProperties>
</file>