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74" r:id="rId2"/>
    <p:sldId id="273" r:id="rId3"/>
    <p:sldId id="277" r:id="rId4"/>
    <p:sldId id="280" r:id="rId5"/>
    <p:sldId id="281" r:id="rId6"/>
    <p:sldId id="284" r:id="rId7"/>
    <p:sldId id="282" r:id="rId8"/>
    <p:sldId id="283" r:id="rId9"/>
    <p:sldId id="286" r:id="rId10"/>
    <p:sldId id="285" r:id="rId11"/>
    <p:sldId id="287" r:id="rId12"/>
    <p:sldId id="288" r:id="rId13"/>
    <p:sldId id="289" r:id="rId14"/>
    <p:sldId id="290" r:id="rId15"/>
    <p:sldId id="275" r:id="rId16"/>
  </p:sldIdLst>
  <p:sldSz cx="9144000" cy="6858000" type="screen4x3"/>
  <p:notesSz cx="6858000" cy="9144000"/>
  <p:defaultTextStyle>
    <a:defPPr>
      <a:defRPr lang="es-V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CC"/>
    <a:srgbClr val="000000"/>
    <a:srgbClr val="FFFF00"/>
    <a:srgbClr val="FFCC66"/>
    <a:srgbClr val="EAEAEA"/>
    <a:srgbClr val="FFFF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>
      <p:cViewPr varScale="1">
        <p:scale>
          <a:sx n="75" d="100"/>
          <a:sy n="75" d="100"/>
        </p:scale>
        <p:origin x="121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BC40C43-A0CA-4132-9E40-18354723A721}" type="datetimeFigureOut">
              <a:rPr lang="es-VE"/>
              <a:t>26/6/2023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V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V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5A75B01-8818-4657-B9FB-489D3D0BE58E}" type="slidenum">
              <a:rPr lang="es-VE"/>
              <a:t>‹Nº›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95D45-1234-4F01-B17D-D5628A6C32FC}" type="datetimeFigureOut">
              <a:rPr lang="es-VE"/>
              <a:t>26/6/2023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E8522-A8DB-4F06-987E-F9E6AED2E505}" type="slidenum">
              <a:rPr lang="es-VE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46D27-7344-4B3C-A2E0-A39C6DC2FB5F}" type="datetimeFigureOut">
              <a:rPr lang="es-VE"/>
              <a:t>26/6/2023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E8A17-5FA2-45BE-B64D-5F22C61AE8FD}" type="slidenum">
              <a:rPr lang="es-VE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B913E-6F76-498C-9B4F-3FDB85CCD4F4}" type="datetimeFigureOut">
              <a:rPr lang="es-VE"/>
              <a:t>26/6/2023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B8AA1-533F-4AFD-A5AA-15612E0A39A7}" type="slidenum">
              <a:rPr lang="es-VE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17FBF-0316-48B0-9512-F03F1B808335}" type="datetimeFigureOut">
              <a:rPr lang="es-VE"/>
              <a:t>26/6/2023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29159-C623-47B6-8C48-A55EF48AA3E7}" type="slidenum">
              <a:rPr lang="es-VE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D54B9-E2DE-4429-BADD-7BB8D7846175}" type="datetimeFigureOut">
              <a:rPr lang="es-VE"/>
              <a:t>26/6/2023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BFF32-EAAA-4CE4-833C-1943E55E2C68}" type="slidenum">
              <a:rPr lang="es-VE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6ADC2-8F02-4234-892B-72E6DA1C9A7E}" type="datetimeFigureOut">
              <a:rPr lang="es-VE"/>
              <a:t>26/6/2023</a:t>
            </a:fld>
            <a:endParaRPr lang="es-V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C533E-2051-4A91-90F9-E12E6F7AD84B}" type="slidenum">
              <a:rPr lang="es-VE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9EE4F-C61A-4B28-8E0B-EAE60732C90C}" type="datetimeFigureOut">
              <a:rPr lang="es-VE"/>
              <a:t>26/6/2023</a:t>
            </a:fld>
            <a:endParaRPr lang="es-VE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A8AC5-5C4A-4751-9F87-4908E8E5EBCA}" type="slidenum">
              <a:rPr lang="es-VE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5CA25-C474-402D-A91C-5B59A42F4CA0}" type="datetimeFigureOut">
              <a:rPr lang="es-VE"/>
              <a:t>26/6/2023</a:t>
            </a:fld>
            <a:endParaRPr lang="es-VE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FADC5-556F-486B-A2DE-C645C89C96C5}" type="slidenum">
              <a:rPr lang="es-VE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445B7-75EE-4427-B072-AE84B6E64EE5}" type="datetimeFigureOut">
              <a:rPr lang="es-VE"/>
              <a:t>26/6/2023</a:t>
            </a:fld>
            <a:endParaRPr lang="es-VE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D09E0-66FE-4A28-9FC9-B51FEF66DB3E}" type="slidenum">
              <a:rPr lang="es-VE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554DF-D7D3-434A-A114-AFF9407E9179}" type="datetimeFigureOut">
              <a:rPr lang="es-VE"/>
              <a:t>26/6/2023</a:t>
            </a:fld>
            <a:endParaRPr lang="es-V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EBFE7-CF61-4CED-AC0C-4AAAAD337BDF}" type="slidenum">
              <a:rPr lang="es-VE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VE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CEFDE-8617-4C1B-AD75-BB0C2DC694DF}" type="datetimeFigureOut">
              <a:rPr lang="es-VE"/>
              <a:t>26/6/2023</a:t>
            </a:fld>
            <a:endParaRPr lang="es-V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3E0EC-2A81-4ABB-9F9A-A614722482CB}" type="slidenum">
              <a:rPr lang="es-VE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6A1A776-E6C3-43D1-81DA-679603A15545}" type="datetimeFigureOut">
              <a:rPr lang="es-VE"/>
              <a:t>26/6/2023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FA4E8BD-4B35-4100-A390-B19A8EA2DBC4}" type="slidenum">
              <a:rPr lang="es-VE"/>
              <a:t>‹Nº›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567306"/>
            <a:ext cx="6400800" cy="242312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s-MX" dirty="0">
                <a:solidFill>
                  <a:schemeClr val="bg1">
                    <a:lumMod val="75000"/>
                  </a:schemeClr>
                </a:solidFill>
              </a:rPr>
              <a:t>Alvarado Montoya Ricardo Joshua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s-MX" dirty="0">
                <a:solidFill>
                  <a:schemeClr val="bg1">
                    <a:lumMod val="75000"/>
                  </a:schemeClr>
                </a:solidFill>
              </a:rPr>
              <a:t>Del </a:t>
            </a:r>
            <a:r>
              <a:rPr lang="es-MX" dirty="0" err="1">
                <a:solidFill>
                  <a:schemeClr val="bg1">
                    <a:lumMod val="75000"/>
                  </a:schemeClr>
                </a:solidFill>
              </a:rPr>
              <a:t>Angel</a:t>
            </a:r>
            <a:r>
              <a:rPr lang="es-MX" dirty="0">
                <a:solidFill>
                  <a:schemeClr val="bg1">
                    <a:lumMod val="75000"/>
                  </a:schemeClr>
                </a:solidFill>
              </a:rPr>
              <a:t> Ontiveros Mauricio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s-MX" dirty="0">
                <a:solidFill>
                  <a:schemeClr val="bg1">
                    <a:lumMod val="75000"/>
                  </a:schemeClr>
                </a:solidFill>
              </a:rPr>
              <a:t>Elorza López Mariana Madeleine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s-MX" dirty="0">
                <a:solidFill>
                  <a:schemeClr val="bg1">
                    <a:lumMod val="75000"/>
                  </a:schemeClr>
                </a:solidFill>
              </a:rPr>
              <a:t>Hernández Jiménez Axel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836712"/>
            <a:ext cx="9144000" cy="1368152"/>
          </a:xfrm>
          <a:prstGeom prst="rect">
            <a:avLst/>
          </a:prstGeom>
          <a:solidFill>
            <a:srgbClr val="FFFFCC"/>
          </a:solidFill>
          <a:ln>
            <a:solidFill>
              <a:srgbClr val="F8F8F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ítulo 1"/>
          <p:cNvSpPr txBox="1"/>
          <p:nvPr/>
        </p:nvSpPr>
        <p:spPr bwMode="auto">
          <a:xfrm>
            <a:off x="685800" y="785775"/>
            <a:ext cx="7772400" cy="1470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MX"/>
              <a:t>MÉTODO DE EULER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2303748" y="2557652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>
                    <a:lumMod val="85000"/>
                  </a:schemeClr>
                </a:solidFill>
              </a:rPr>
              <a:t>Análisis Numérico</a:t>
            </a:r>
            <a:r>
              <a:rPr lang="es-MX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23CF0BD8-880F-16D6-78C3-8429563AD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16625"/>
              </p:ext>
            </p:extLst>
          </p:nvPr>
        </p:nvGraphicFramePr>
        <p:xfrm>
          <a:off x="1103785" y="1440891"/>
          <a:ext cx="6936430" cy="397621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387286">
                  <a:extLst>
                    <a:ext uri="{9D8B030D-6E8A-4147-A177-3AD203B41FA5}">
                      <a16:colId xmlns:a16="http://schemas.microsoft.com/office/drawing/2014/main" val="4256018466"/>
                    </a:ext>
                  </a:extLst>
                </a:gridCol>
                <a:gridCol w="1387286">
                  <a:extLst>
                    <a:ext uri="{9D8B030D-6E8A-4147-A177-3AD203B41FA5}">
                      <a16:colId xmlns:a16="http://schemas.microsoft.com/office/drawing/2014/main" val="2793471198"/>
                    </a:ext>
                  </a:extLst>
                </a:gridCol>
                <a:gridCol w="1387286">
                  <a:extLst>
                    <a:ext uri="{9D8B030D-6E8A-4147-A177-3AD203B41FA5}">
                      <a16:colId xmlns:a16="http://schemas.microsoft.com/office/drawing/2014/main" val="3394712959"/>
                    </a:ext>
                  </a:extLst>
                </a:gridCol>
                <a:gridCol w="1387286">
                  <a:extLst>
                    <a:ext uri="{9D8B030D-6E8A-4147-A177-3AD203B41FA5}">
                      <a16:colId xmlns:a16="http://schemas.microsoft.com/office/drawing/2014/main" val="2526444391"/>
                    </a:ext>
                  </a:extLst>
                </a:gridCol>
                <a:gridCol w="1387286">
                  <a:extLst>
                    <a:ext uri="{9D8B030D-6E8A-4147-A177-3AD203B41FA5}">
                      <a16:colId xmlns:a16="http://schemas.microsoft.com/office/drawing/2014/main" val="3138922632"/>
                    </a:ext>
                  </a:extLst>
                </a:gridCol>
              </a:tblGrid>
              <a:tr h="1020373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Y’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 err="1"/>
                        <a:t>Yreal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Error absoluto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119455"/>
                  </a:ext>
                </a:extLst>
              </a:tr>
              <a:tr h="591169"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331226"/>
                  </a:ext>
                </a:extLst>
              </a:tr>
              <a:tr h="591169"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b="1" cap="none" spc="0" dirty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b="1" cap="none" spc="0" dirty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b="1" cap="none" spc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725903"/>
                  </a:ext>
                </a:extLst>
              </a:tr>
              <a:tr h="591169"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b="1" cap="none" spc="0" dirty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b="1" cap="none" spc="0" dirty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b="1" cap="none" spc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053149"/>
                  </a:ext>
                </a:extLst>
              </a:tr>
              <a:tr h="591169"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b="1" cap="none" spc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b="1" cap="none" spc="0" dirty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b="1" cap="none" spc="0" dirty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225207"/>
                  </a:ext>
                </a:extLst>
              </a:tr>
              <a:tr h="591169"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b="1" cap="none" spc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b="1" cap="none" spc="0" dirty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b="1" cap="none" spc="0" dirty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440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34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35E19-4F58-5C5A-BE9E-0A7E2848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18581"/>
            <a:ext cx="3008313" cy="1162050"/>
          </a:xfrm>
        </p:spPr>
        <p:txBody>
          <a:bodyPr/>
          <a:lstStyle/>
          <a:p>
            <a:r>
              <a:rPr lang="es-MX" sz="6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7510619-5503-859C-ECB2-07F2378B5A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67744" y="273050"/>
                <a:ext cx="6419056" cy="585311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𝒉𝒇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b="1" i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MX" b="1" i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1" i="1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MX" b="1" i="1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MX" b="1" i="1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1" i="1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s-MX" b="1" i="1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1" i="1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𝒉𝒇</m:t>
                      </m:r>
                      <m:r>
                        <a:rPr lang="es-MX" b="1" i="1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b="1" i="1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s-MX" b="1" i="1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MX" b="1" i="1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s-MX" b="1" i="1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  <a:p>
                <a:pPr marL="0" indent="0">
                  <a:buNone/>
                </a:pPr>
                <a:endParaRPr lang="es-MX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MX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  <a:p>
                <a:pPr marL="0" indent="0">
                  <a:buNone/>
                </a:pPr>
                <a:endParaRPr lang="es-MX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1" i="1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MX" b="1" i="1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MX" b="1" i="1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MX" b="1" i="1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𝟎𝟒</m:t>
                      </m:r>
                    </m:oMath>
                  </m:oMathPara>
                </a14:m>
                <a:endParaRPr lang="es-MX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  <a:p>
                <a:pPr marL="0" indent="0">
                  <a:buNone/>
                </a:pPr>
                <a:endParaRPr lang="es-MX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es-MX" b="1" i="1" smtClean="0">
                                  <a:ln w="660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rgbClr val="FFFFFF"/>
                                  </a:solidFill>
                                  <a:effectLst>
                                    <a:outerShdw dist="38100" dir="2700000" algn="tl" rotWithShape="0">
                                      <a:schemeClr val="accent2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1" i="1" smtClean="0">
                                  <a:ln w="660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rgbClr val="FFFFFF"/>
                                  </a:solidFill>
                                  <a:effectLst>
                                    <a:outerShdw dist="38100" dir="2700000" algn="tl" rotWithShape="0">
                                      <a:schemeClr val="accent2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MX" b="1" i="1" smtClean="0">
                                  <a:ln w="660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rgbClr val="FFFFFF"/>
                                  </a:solidFill>
                                  <a:effectLst>
                                    <a:outerShdw dist="38100" dir="2700000" algn="tl" rotWithShape="0">
                                      <a:schemeClr val="accent2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𝟎𝟗𝟐𝟖𝟗</m:t>
                      </m:r>
                    </m:oMath>
                  </m:oMathPara>
                </a14:m>
                <a:endParaRPr lang="es-MX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7510619-5503-859C-ECB2-07F2378B5A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67744" y="273050"/>
                <a:ext cx="6419056" cy="58531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30A38C1-0886-740A-D64C-ECF5337A3BAF}"/>
              </a:ext>
            </a:extLst>
          </p:cNvPr>
          <p:cNvCxnSpPr>
            <a:cxnSpLocks/>
          </p:cNvCxnSpPr>
          <p:nvPr/>
        </p:nvCxnSpPr>
        <p:spPr>
          <a:xfrm flipH="1">
            <a:off x="5981799" y="1844824"/>
            <a:ext cx="317897" cy="6869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2B2F0F4-4441-5A93-2388-141DA8A22F9A}"/>
              </a:ext>
            </a:extLst>
          </p:cNvPr>
          <p:cNvCxnSpPr>
            <a:cxnSpLocks/>
          </p:cNvCxnSpPr>
          <p:nvPr/>
        </p:nvCxnSpPr>
        <p:spPr>
          <a:xfrm flipH="1">
            <a:off x="4427984" y="1844824"/>
            <a:ext cx="372926" cy="6480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41EB0CC-354F-EE92-A27C-9F7A0E8FC0EA}"/>
              </a:ext>
            </a:extLst>
          </p:cNvPr>
          <p:cNvCxnSpPr>
            <a:cxnSpLocks/>
          </p:cNvCxnSpPr>
          <p:nvPr/>
        </p:nvCxnSpPr>
        <p:spPr>
          <a:xfrm flipH="1">
            <a:off x="5292080" y="1844824"/>
            <a:ext cx="312229" cy="6480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9A6F9C9-0397-07D0-434F-0A230D031AC0}"/>
              </a:ext>
            </a:extLst>
          </p:cNvPr>
          <p:cNvCxnSpPr>
            <a:cxnSpLocks/>
          </p:cNvCxnSpPr>
          <p:nvPr/>
        </p:nvCxnSpPr>
        <p:spPr>
          <a:xfrm flipH="1">
            <a:off x="6597501" y="1844824"/>
            <a:ext cx="278755" cy="683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1C4A9C7-B7C5-9ACF-A6A8-B151F5418CB7}"/>
                  </a:ext>
                </a:extLst>
              </p:cNvPr>
              <p:cNvSpPr txBox="1"/>
              <p:nvPr/>
            </p:nvSpPr>
            <p:spPr>
              <a:xfrm>
                <a:off x="6228183" y="3009288"/>
                <a:ext cx="1296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0.4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s-MX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1C4A9C7-B7C5-9ACF-A6A8-B151F5418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3" y="3009288"/>
                <a:ext cx="12961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brir llave 19">
            <a:extLst>
              <a:ext uri="{FF2B5EF4-FFF2-40B4-BE49-F238E27FC236}">
                <a16:creationId xmlns:a16="http://schemas.microsoft.com/office/drawing/2014/main" id="{A7DBC571-511D-5850-DFC8-4FCB9F2460E7}"/>
              </a:ext>
            </a:extLst>
          </p:cNvPr>
          <p:cNvSpPr/>
          <p:nvPr/>
        </p:nvSpPr>
        <p:spPr>
          <a:xfrm rot="5400000">
            <a:off x="6652641" y="2500486"/>
            <a:ext cx="447229" cy="2160240"/>
          </a:xfrm>
          <a:prstGeom prst="leftBrace">
            <a:avLst>
              <a:gd name="adj1" fmla="val 8333"/>
              <a:gd name="adj2" fmla="val 4882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4466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23CF0BD8-880F-16D6-78C3-8429563AD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927656"/>
              </p:ext>
            </p:extLst>
          </p:nvPr>
        </p:nvGraphicFramePr>
        <p:xfrm>
          <a:off x="1103785" y="1440891"/>
          <a:ext cx="6936430" cy="397621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387286">
                  <a:extLst>
                    <a:ext uri="{9D8B030D-6E8A-4147-A177-3AD203B41FA5}">
                      <a16:colId xmlns:a16="http://schemas.microsoft.com/office/drawing/2014/main" val="4256018466"/>
                    </a:ext>
                  </a:extLst>
                </a:gridCol>
                <a:gridCol w="1387286">
                  <a:extLst>
                    <a:ext uri="{9D8B030D-6E8A-4147-A177-3AD203B41FA5}">
                      <a16:colId xmlns:a16="http://schemas.microsoft.com/office/drawing/2014/main" val="2793471198"/>
                    </a:ext>
                  </a:extLst>
                </a:gridCol>
                <a:gridCol w="1387286">
                  <a:extLst>
                    <a:ext uri="{9D8B030D-6E8A-4147-A177-3AD203B41FA5}">
                      <a16:colId xmlns:a16="http://schemas.microsoft.com/office/drawing/2014/main" val="3394712959"/>
                    </a:ext>
                  </a:extLst>
                </a:gridCol>
                <a:gridCol w="1387286">
                  <a:extLst>
                    <a:ext uri="{9D8B030D-6E8A-4147-A177-3AD203B41FA5}">
                      <a16:colId xmlns:a16="http://schemas.microsoft.com/office/drawing/2014/main" val="2526444391"/>
                    </a:ext>
                  </a:extLst>
                </a:gridCol>
                <a:gridCol w="1387286">
                  <a:extLst>
                    <a:ext uri="{9D8B030D-6E8A-4147-A177-3AD203B41FA5}">
                      <a16:colId xmlns:a16="http://schemas.microsoft.com/office/drawing/2014/main" val="3138922632"/>
                    </a:ext>
                  </a:extLst>
                </a:gridCol>
              </a:tblGrid>
              <a:tr h="1020373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Y’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 err="1"/>
                        <a:t>Yreal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Error absoluto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119455"/>
                  </a:ext>
                </a:extLst>
              </a:tr>
              <a:tr h="591169"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331226"/>
                  </a:ext>
                </a:extLst>
              </a:tr>
              <a:tr h="591169"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1.04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1.09289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0.00286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725903"/>
                  </a:ext>
                </a:extLst>
              </a:tr>
              <a:tr h="591169"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b="1" cap="none" spc="0" dirty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b="1" cap="none" spc="0" dirty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b="1" cap="none" spc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053149"/>
                  </a:ext>
                </a:extLst>
              </a:tr>
              <a:tr h="591169"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b="1" cap="none" spc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b="1" cap="none" spc="0" dirty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b="1" cap="none" spc="0" dirty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225207"/>
                  </a:ext>
                </a:extLst>
              </a:tr>
              <a:tr h="591169"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b="1" cap="none" spc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b="1" cap="none" spc="0" dirty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b="1" cap="none" spc="0" dirty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440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395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35E19-4F58-5C5A-BE9E-0A7E2848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18581"/>
            <a:ext cx="3008313" cy="1162050"/>
          </a:xfrm>
        </p:spPr>
        <p:txBody>
          <a:bodyPr/>
          <a:lstStyle/>
          <a:p>
            <a:r>
              <a:rPr lang="es-MX" sz="6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7510619-5503-859C-ECB2-07F2378B5A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63688" y="273050"/>
                <a:ext cx="6923112" cy="585311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𝒉𝒇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b="1" i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MX" b="1" i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1" i="1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MX" b="1" i="1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1" i="1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MX" b="1" i="1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1" i="1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𝒉𝒇</m:t>
                      </m:r>
                      <m:r>
                        <a:rPr lang="es-MX" b="1" i="1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b="1" i="1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MX" b="1" i="1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MX" b="1" i="1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MX" b="1" i="1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  <a:p>
                <a:pPr marL="0" indent="0">
                  <a:buNone/>
                </a:pPr>
                <a:endParaRPr lang="es-MX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𝟎𝟒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𝟎𝟒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MX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  <a:p>
                <a:pPr marL="0" indent="0">
                  <a:buNone/>
                </a:pPr>
                <a:endParaRPr lang="es-MX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1" i="1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MX" b="1" i="1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𝟎𝟒</m:t>
                      </m:r>
                      <m:r>
                        <a:rPr lang="es-MX" b="1" i="1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𝟎𝟒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𝟎𝟖𝟓𝟕𝟔</m:t>
                      </m:r>
                    </m:oMath>
                  </m:oMathPara>
                </a14:m>
                <a:endParaRPr lang="es-MX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  <a:p>
                <a:pPr marL="0" indent="0">
                  <a:buNone/>
                </a:pPr>
                <a:endParaRPr lang="es-MX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s-MX" b="1" i="1" smtClean="0">
                                  <a:ln w="660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rgbClr val="FFFFFF"/>
                                  </a:solidFill>
                                  <a:effectLst>
                                    <a:outerShdw dist="38100" dir="2700000" algn="tl" rotWithShape="0">
                                      <a:schemeClr val="accent2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1" i="1" smtClean="0">
                                  <a:ln w="660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rgbClr val="FFFFFF"/>
                                  </a:solidFill>
                                  <a:effectLst>
                                    <a:outerShdw dist="38100" dir="2700000" algn="tl" rotWithShape="0">
                                      <a:schemeClr val="accent2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MX" b="1" i="1" smtClean="0">
                                  <a:ln w="660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rgbClr val="FFFFFF"/>
                                  </a:solidFill>
                                  <a:effectLst>
                                    <a:outerShdw dist="38100" dir="2700000" algn="tl" rotWithShape="0">
                                      <a:schemeClr val="accent2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𝟎𝟗𝟏𝟗𝟗</m:t>
                      </m:r>
                    </m:oMath>
                  </m:oMathPara>
                </a14:m>
                <a:endParaRPr lang="es-MX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7510619-5503-859C-ECB2-07F2378B5A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3688" y="273050"/>
                <a:ext cx="6923112" cy="58531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30A38C1-0886-740A-D64C-ECF5337A3BAF}"/>
              </a:ext>
            </a:extLst>
          </p:cNvPr>
          <p:cNvCxnSpPr>
            <a:cxnSpLocks/>
          </p:cNvCxnSpPr>
          <p:nvPr/>
        </p:nvCxnSpPr>
        <p:spPr>
          <a:xfrm flipH="1">
            <a:off x="5981799" y="1844824"/>
            <a:ext cx="317897" cy="6869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2B2F0F4-4441-5A93-2388-141DA8A22F9A}"/>
              </a:ext>
            </a:extLst>
          </p:cNvPr>
          <p:cNvCxnSpPr>
            <a:cxnSpLocks/>
          </p:cNvCxnSpPr>
          <p:nvPr/>
        </p:nvCxnSpPr>
        <p:spPr>
          <a:xfrm flipH="1">
            <a:off x="3995936" y="1844824"/>
            <a:ext cx="804974" cy="6480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41EB0CC-354F-EE92-A27C-9F7A0E8FC0EA}"/>
              </a:ext>
            </a:extLst>
          </p:cNvPr>
          <p:cNvCxnSpPr>
            <a:cxnSpLocks/>
          </p:cNvCxnSpPr>
          <p:nvPr/>
        </p:nvCxnSpPr>
        <p:spPr>
          <a:xfrm flipH="1">
            <a:off x="4932040" y="1844824"/>
            <a:ext cx="672269" cy="683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9A6F9C9-0397-07D0-434F-0A230D031AC0}"/>
              </a:ext>
            </a:extLst>
          </p:cNvPr>
          <p:cNvCxnSpPr>
            <a:cxnSpLocks/>
          </p:cNvCxnSpPr>
          <p:nvPr/>
        </p:nvCxnSpPr>
        <p:spPr>
          <a:xfrm>
            <a:off x="6876256" y="1844824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731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23CF0BD8-880F-16D6-78C3-8429563AD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620941"/>
              </p:ext>
            </p:extLst>
          </p:nvPr>
        </p:nvGraphicFramePr>
        <p:xfrm>
          <a:off x="1103785" y="1440891"/>
          <a:ext cx="6936430" cy="397621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387286">
                  <a:extLst>
                    <a:ext uri="{9D8B030D-6E8A-4147-A177-3AD203B41FA5}">
                      <a16:colId xmlns:a16="http://schemas.microsoft.com/office/drawing/2014/main" val="4256018466"/>
                    </a:ext>
                  </a:extLst>
                </a:gridCol>
                <a:gridCol w="1387286">
                  <a:extLst>
                    <a:ext uri="{9D8B030D-6E8A-4147-A177-3AD203B41FA5}">
                      <a16:colId xmlns:a16="http://schemas.microsoft.com/office/drawing/2014/main" val="2793471198"/>
                    </a:ext>
                  </a:extLst>
                </a:gridCol>
                <a:gridCol w="1387286">
                  <a:extLst>
                    <a:ext uri="{9D8B030D-6E8A-4147-A177-3AD203B41FA5}">
                      <a16:colId xmlns:a16="http://schemas.microsoft.com/office/drawing/2014/main" val="3394712959"/>
                    </a:ext>
                  </a:extLst>
                </a:gridCol>
                <a:gridCol w="1387286">
                  <a:extLst>
                    <a:ext uri="{9D8B030D-6E8A-4147-A177-3AD203B41FA5}">
                      <a16:colId xmlns:a16="http://schemas.microsoft.com/office/drawing/2014/main" val="2526444391"/>
                    </a:ext>
                  </a:extLst>
                </a:gridCol>
                <a:gridCol w="1387286">
                  <a:extLst>
                    <a:ext uri="{9D8B030D-6E8A-4147-A177-3AD203B41FA5}">
                      <a16:colId xmlns:a16="http://schemas.microsoft.com/office/drawing/2014/main" val="3138922632"/>
                    </a:ext>
                  </a:extLst>
                </a:gridCol>
              </a:tblGrid>
              <a:tr h="1020373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Y’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 err="1"/>
                        <a:t>Yreal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Error absoluto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119455"/>
                  </a:ext>
                </a:extLst>
              </a:tr>
              <a:tr h="591169"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331226"/>
                  </a:ext>
                </a:extLst>
              </a:tr>
              <a:tr h="591169"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1.04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1.09289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0.00286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725903"/>
                  </a:ext>
                </a:extLst>
              </a:tr>
              <a:tr h="591169"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1.08576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1.09199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0.00623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053149"/>
                  </a:ext>
                </a:extLst>
              </a:tr>
              <a:tr h="591169"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b="1" cap="none" spc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b="1" cap="none" spc="0" dirty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b="1" cap="none" spc="0" dirty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225207"/>
                  </a:ext>
                </a:extLst>
              </a:tr>
              <a:tr h="591169"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b="1" cap="none" spc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b="1" cap="none" spc="0" dirty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b="1" cap="none" spc="0" dirty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440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777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sz="1400" dirty="0"/>
              <a:t>https://elultimoversodefermat.wordpress.com/2020/04/15/el-metodo-de-euler/#:~:text=El%20M%C3%A9todo%20de%20%23Euler%20es,publicado%20en%201768%2D1770).</a:t>
            </a:r>
          </a:p>
          <a:p>
            <a:pPr algn="just"/>
            <a:r>
              <a:rPr lang="es-MX" sz="1400" dirty="0"/>
              <a:t>Burden, R. L., &amp; Faires, J. D. (2010). Numerical Analysis (9th ed.). Cengage Learning.</a:t>
            </a:r>
          </a:p>
          <a:p>
            <a:pPr algn="just"/>
            <a:r>
              <a:rPr lang="es-MX" sz="1400" dirty="0"/>
              <a:t>Chapra, S. C., &amp; Canale, R. P. (2014). Numerical Methods for Engineers (7th ed.). McGraw-Hill Education.</a:t>
            </a:r>
          </a:p>
          <a:p>
            <a:pPr algn="just"/>
            <a:r>
              <a:rPr lang="es-MX" sz="1400" dirty="0"/>
              <a:t>Kincaid, D., &amp; Cheney, W. (2002). Numerical Analysis: Mathematics of Scientific Computing (3rd ed.). American Mathematical Society.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1" y="688293"/>
            <a:ext cx="3008313" cy="1162050"/>
          </a:xfrm>
        </p:spPr>
        <p:txBody>
          <a:bodyPr/>
          <a:lstStyle/>
          <a:p>
            <a:r>
              <a:rPr lang="es-MX" dirty="0"/>
              <a:t>¿Quién lo creo? 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39552" y="2276314"/>
            <a:ext cx="3008313" cy="3312368"/>
          </a:xfrm>
        </p:spPr>
        <p:txBody>
          <a:bodyPr/>
          <a:lstStyle/>
          <a:p>
            <a:pPr algn="just"/>
            <a:r>
              <a:rPr lang="es-MX" dirty="0"/>
              <a:t>Leonhard Euler.  Uno de los matemáticos más prolíficos, introdujo buena parte de la notación matemática actual e hizo grandes aportaciones al cálculo y la teoría de grafos.</a:t>
            </a:r>
          </a:p>
          <a:p>
            <a:pPr algn="just"/>
            <a:r>
              <a:rPr lang="es-MX" dirty="0"/>
              <a:t>El Método de Euler es un método para la resolución aproximada de ecuaciones diferenciales ordinarias con valor inicial, fue tratado por Leonhard Euler en su libro </a:t>
            </a:r>
            <a:r>
              <a:rPr lang="es-MX" dirty="0" err="1"/>
              <a:t>Institutionum</a:t>
            </a:r>
            <a:r>
              <a:rPr lang="es-MX" dirty="0"/>
              <a:t> </a:t>
            </a:r>
            <a:r>
              <a:rPr lang="es-MX" dirty="0" err="1"/>
              <a:t>calculi</a:t>
            </a:r>
            <a:r>
              <a:rPr lang="es-MX" dirty="0"/>
              <a:t> </a:t>
            </a:r>
            <a:r>
              <a:rPr lang="es-MX" dirty="0" err="1"/>
              <a:t>integralis</a:t>
            </a:r>
            <a:r>
              <a:rPr lang="es-MX" dirty="0"/>
              <a:t> (publicado en 1768-1770).</a:t>
            </a:r>
          </a:p>
        </p:txBody>
      </p:sp>
      <p:pic>
        <p:nvPicPr>
          <p:cNvPr id="1026" name="Picture 2" descr="Leonhard Euler - Wikipedia, la enciclopedia lib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69318"/>
            <a:ext cx="3455491" cy="431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022590" cy="1162050"/>
          </a:xfrm>
        </p:spPr>
        <p:txBody>
          <a:bodyPr/>
          <a:lstStyle/>
          <a:p>
            <a:r>
              <a:rPr lang="es-MX" altLang="en-US" sz="3200"/>
              <a:t>Objetivo del método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8022590" cy="4691380"/>
          </a:xfrm>
        </p:spPr>
        <p:txBody>
          <a:bodyPr/>
          <a:lstStyle/>
          <a:p>
            <a:pPr algn="just"/>
            <a:r>
              <a:rPr lang="es-MX" altLang="en-US" sz="2400"/>
              <a:t>El objetivo del método de Euler es proporcionar una aproximación numérica de la solución de una ecuación diferencial ordinaria de primer orden. </a:t>
            </a:r>
          </a:p>
        </p:txBody>
      </p:sp>
      <p:pic>
        <p:nvPicPr>
          <p:cNvPr id="5" name="Imagen 4" descr="Euler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585" y="2924810"/>
            <a:ext cx="4588510" cy="24612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051800" cy="1162050"/>
          </a:xfrm>
        </p:spPr>
        <p:txBody>
          <a:bodyPr/>
          <a:lstStyle/>
          <a:p>
            <a:r>
              <a:rPr lang="es-MX" altLang="en-US" sz="3200"/>
              <a:t>Desarrollo analitico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467360" y="1700530"/>
            <a:ext cx="8051800" cy="4691380"/>
          </a:xfrm>
        </p:spPr>
        <p:txBody>
          <a:bodyPr/>
          <a:lstStyle/>
          <a:p>
            <a:pPr algn="ctr"/>
            <a:r>
              <a:rPr lang="es-MX" altLang="en-US" sz="2800">
                <a:highlight>
                  <a:srgbClr val="FFFF00"/>
                </a:highlight>
              </a:rPr>
              <a:t>y</a:t>
            </a:r>
            <a:r>
              <a:rPr lang="es-MX" altLang="en-US" sz="2000" b="1">
                <a:highlight>
                  <a:srgbClr val="FFFF00"/>
                </a:highlight>
              </a:rPr>
              <a:t>i+1</a:t>
            </a:r>
            <a:r>
              <a:rPr lang="es-MX" altLang="en-US" sz="2000">
                <a:highlight>
                  <a:srgbClr val="FFFF00"/>
                </a:highlight>
              </a:rPr>
              <a:t> </a:t>
            </a:r>
            <a:r>
              <a:rPr lang="es-MX" altLang="en-US" sz="2800">
                <a:highlight>
                  <a:srgbClr val="FFFF00"/>
                </a:highlight>
              </a:rPr>
              <a:t>= y</a:t>
            </a:r>
            <a:r>
              <a:rPr lang="es-MX" altLang="en-US" sz="2000" b="1">
                <a:highlight>
                  <a:srgbClr val="FFFF00"/>
                </a:highlight>
              </a:rPr>
              <a:t>i</a:t>
            </a:r>
            <a:r>
              <a:rPr lang="es-MX" altLang="en-US" sz="2800">
                <a:highlight>
                  <a:srgbClr val="FFFF00"/>
                </a:highlight>
              </a:rPr>
              <a:t> + h * f(x</a:t>
            </a:r>
            <a:r>
              <a:rPr lang="es-MX" altLang="en-US" sz="2000" b="1">
                <a:highlight>
                  <a:srgbClr val="FFFF00"/>
                </a:highlight>
              </a:rPr>
              <a:t>i</a:t>
            </a:r>
            <a:r>
              <a:rPr lang="es-MX" altLang="en-US" sz="2800">
                <a:highlight>
                  <a:srgbClr val="FFFF00"/>
                </a:highlight>
              </a:rPr>
              <a:t>, y</a:t>
            </a:r>
            <a:r>
              <a:rPr lang="es-MX" altLang="en-US" sz="2000" b="1">
                <a:highlight>
                  <a:srgbClr val="FFFF00"/>
                </a:highlight>
              </a:rPr>
              <a:t>i</a:t>
            </a:r>
            <a:r>
              <a:rPr lang="es-MX" altLang="en-US" sz="2800">
                <a:highlight>
                  <a:srgbClr val="FFFF00"/>
                </a:highlight>
              </a:rPr>
              <a:t>)</a:t>
            </a:r>
          </a:p>
          <a:p>
            <a:pPr algn="ctr"/>
            <a:endParaRPr lang="es-MX" altLang="en-US" sz="2800">
              <a:highlight>
                <a:srgbClr val="FFFF00"/>
              </a:highlight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MX" altLang="en-US" sz="2800">
                <a:highlight>
                  <a:srgbClr val="FFFF00"/>
                </a:highlight>
                <a:sym typeface="+mn-ea"/>
              </a:rPr>
              <a:t>y</a:t>
            </a:r>
            <a:r>
              <a:rPr lang="es-MX" altLang="en-US" sz="2000" b="1">
                <a:highlight>
                  <a:srgbClr val="FFFF00"/>
                </a:highlight>
                <a:sym typeface="+mn-ea"/>
              </a:rPr>
              <a:t>i+1</a:t>
            </a:r>
            <a:r>
              <a:rPr lang="es-MX" altLang="en-US" sz="2800" b="1">
                <a:sym typeface="+mn-ea"/>
              </a:rPr>
              <a:t> </a:t>
            </a:r>
            <a:r>
              <a:rPr lang="es-MX" altLang="en-US" sz="2400"/>
              <a:t>representa la aproximación de la solución en el siguiente paso</a:t>
            </a:r>
            <a:r>
              <a:rPr lang="es-MX" altLang="en-US" sz="2800"/>
              <a:t>,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MX" altLang="en-US" sz="2800">
                <a:highlight>
                  <a:srgbClr val="FFFF00"/>
                </a:highlight>
                <a:sym typeface="+mn-ea"/>
              </a:rPr>
              <a:t>y</a:t>
            </a:r>
            <a:r>
              <a:rPr lang="es-MX" altLang="en-US" sz="2800" b="1">
                <a:highlight>
                  <a:srgbClr val="FFFF00"/>
                </a:highlight>
                <a:sym typeface="+mn-ea"/>
              </a:rPr>
              <a:t>i</a:t>
            </a:r>
            <a:r>
              <a:rPr lang="es-MX" altLang="en-US" sz="2800" b="1">
                <a:sym typeface="+mn-ea"/>
              </a:rPr>
              <a:t> </a:t>
            </a:r>
            <a:r>
              <a:rPr lang="es-MX" altLang="en-US" sz="2400"/>
              <a:t>es la aproximación de la solución en el paso actual</a:t>
            </a:r>
            <a:r>
              <a:rPr lang="es-MX" altLang="en-US" sz="280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MX" altLang="en-US" sz="2800">
                <a:highlight>
                  <a:srgbClr val="FFFF00"/>
                </a:highlight>
                <a:sym typeface="+mn-ea"/>
              </a:rPr>
              <a:t>h</a:t>
            </a:r>
            <a:r>
              <a:rPr lang="es-MX" altLang="en-US" sz="2800">
                <a:sym typeface="+mn-ea"/>
              </a:rPr>
              <a:t> </a:t>
            </a:r>
            <a:r>
              <a:rPr lang="es-MX" altLang="en-US" sz="2400"/>
              <a:t>es el tamaño del paso (intervalo de tiempo)</a:t>
            </a:r>
            <a:r>
              <a:rPr lang="es-MX" altLang="en-US" sz="280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MX" altLang="en-US" sz="2800">
                <a:highlight>
                  <a:srgbClr val="FFFF00"/>
                </a:highlight>
                <a:sym typeface="+mn-ea"/>
              </a:rPr>
              <a:t>f(x</a:t>
            </a:r>
            <a:r>
              <a:rPr lang="es-MX" altLang="en-US" sz="2800" b="1">
                <a:highlight>
                  <a:srgbClr val="FFFF00"/>
                </a:highlight>
                <a:sym typeface="+mn-ea"/>
              </a:rPr>
              <a:t>i</a:t>
            </a:r>
            <a:r>
              <a:rPr lang="es-MX" altLang="en-US" sz="2800">
                <a:highlight>
                  <a:srgbClr val="FFFF00"/>
                </a:highlight>
                <a:sym typeface="+mn-ea"/>
              </a:rPr>
              <a:t>, y</a:t>
            </a:r>
            <a:r>
              <a:rPr lang="es-MX" altLang="en-US" sz="2800" b="1">
                <a:highlight>
                  <a:srgbClr val="FFFF00"/>
                </a:highlight>
                <a:sym typeface="+mn-ea"/>
              </a:rPr>
              <a:t>i</a:t>
            </a:r>
            <a:r>
              <a:rPr lang="es-MX" altLang="en-US" sz="2800">
                <a:highlight>
                  <a:srgbClr val="FFFF00"/>
                </a:highlight>
                <a:sym typeface="+mn-ea"/>
              </a:rPr>
              <a:t>)</a:t>
            </a:r>
            <a:r>
              <a:rPr lang="es-MX" altLang="en-US" sz="2800">
                <a:sym typeface="+mn-ea"/>
              </a:rPr>
              <a:t> </a:t>
            </a:r>
            <a:r>
              <a:rPr lang="es-MX" altLang="en-US" sz="2400"/>
              <a:t>es la derivada de la función evaluada en el punto </a:t>
            </a:r>
            <a:r>
              <a:rPr lang="es-MX" altLang="en-US" sz="2800">
                <a:sym typeface="+mn-ea"/>
              </a:rPr>
              <a:t>(x</a:t>
            </a:r>
            <a:r>
              <a:rPr lang="es-MX" altLang="en-US" sz="2800" b="1">
                <a:sym typeface="+mn-ea"/>
              </a:rPr>
              <a:t>i</a:t>
            </a:r>
            <a:r>
              <a:rPr lang="es-MX" altLang="en-US" sz="2800">
                <a:sym typeface="+mn-ea"/>
              </a:rPr>
              <a:t>, y</a:t>
            </a:r>
            <a:r>
              <a:rPr lang="es-MX" altLang="en-US" sz="2800" b="1">
                <a:sym typeface="+mn-ea"/>
              </a:rPr>
              <a:t>i</a:t>
            </a:r>
            <a:r>
              <a:rPr lang="es-MX" altLang="en-US" sz="2800">
                <a:sym typeface="+mn-ea"/>
              </a:rPr>
              <a:t>) </a:t>
            </a:r>
            <a:endParaRPr lang="es-MX" altLang="en-US" sz="280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MX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37A8E1-6C51-A00C-97A0-3C519894C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68" y="2620478"/>
            <a:ext cx="8291264" cy="1617043"/>
          </a:xfrm>
        </p:spPr>
        <p:txBody>
          <a:bodyPr/>
          <a:lstStyle/>
          <a:p>
            <a:pPr marL="0" indent="0" algn="just">
              <a:buNone/>
            </a:pPr>
            <a:r>
              <a:rPr lang="es-MX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Ej. Considere el problema de valor inicial y’=0.4xy , y(1)=1; aproxime el valor de y(2.0) con tamaño de paso h=0.1</a:t>
            </a:r>
          </a:p>
        </p:txBody>
      </p:sp>
    </p:spTree>
    <p:extLst>
      <p:ext uri="{BB962C8B-B14F-4D97-AF65-F5344CB8AC3E}">
        <p14:creationId xmlns:p14="http://schemas.microsoft.com/office/powerpoint/2010/main" val="2195877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23CF0BD8-880F-16D6-78C3-8429563AD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027964"/>
              </p:ext>
            </p:extLst>
          </p:nvPr>
        </p:nvGraphicFramePr>
        <p:xfrm>
          <a:off x="1103785" y="1440891"/>
          <a:ext cx="6936430" cy="397621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387286">
                  <a:extLst>
                    <a:ext uri="{9D8B030D-6E8A-4147-A177-3AD203B41FA5}">
                      <a16:colId xmlns:a16="http://schemas.microsoft.com/office/drawing/2014/main" val="4256018466"/>
                    </a:ext>
                  </a:extLst>
                </a:gridCol>
                <a:gridCol w="1387286">
                  <a:extLst>
                    <a:ext uri="{9D8B030D-6E8A-4147-A177-3AD203B41FA5}">
                      <a16:colId xmlns:a16="http://schemas.microsoft.com/office/drawing/2014/main" val="2793471198"/>
                    </a:ext>
                  </a:extLst>
                </a:gridCol>
                <a:gridCol w="1387286">
                  <a:extLst>
                    <a:ext uri="{9D8B030D-6E8A-4147-A177-3AD203B41FA5}">
                      <a16:colId xmlns:a16="http://schemas.microsoft.com/office/drawing/2014/main" val="3394712959"/>
                    </a:ext>
                  </a:extLst>
                </a:gridCol>
                <a:gridCol w="1387286">
                  <a:extLst>
                    <a:ext uri="{9D8B030D-6E8A-4147-A177-3AD203B41FA5}">
                      <a16:colId xmlns:a16="http://schemas.microsoft.com/office/drawing/2014/main" val="2526444391"/>
                    </a:ext>
                  </a:extLst>
                </a:gridCol>
                <a:gridCol w="1387286">
                  <a:extLst>
                    <a:ext uri="{9D8B030D-6E8A-4147-A177-3AD203B41FA5}">
                      <a16:colId xmlns:a16="http://schemas.microsoft.com/office/drawing/2014/main" val="3138922632"/>
                    </a:ext>
                  </a:extLst>
                </a:gridCol>
              </a:tblGrid>
              <a:tr h="1020373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Y’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 err="1"/>
                        <a:t>Yreal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Error absoluto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119455"/>
                  </a:ext>
                </a:extLst>
              </a:tr>
              <a:tr h="591169"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331226"/>
                  </a:ext>
                </a:extLst>
              </a:tr>
              <a:tr h="591169"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b="1" cap="none" spc="0" dirty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b="1" cap="none" spc="0" dirty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b="1" cap="none" spc="0" dirty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b="1" cap="none" spc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725903"/>
                  </a:ext>
                </a:extLst>
              </a:tr>
              <a:tr h="591169"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b="1" cap="none" spc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b="1" cap="none" spc="0" dirty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b="1" cap="none" spc="0" dirty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b="1" cap="none" spc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053149"/>
                  </a:ext>
                </a:extLst>
              </a:tr>
              <a:tr h="591169"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b="1" cap="none" spc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b="1" cap="none" spc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b="1" cap="none" spc="0" dirty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b="1" cap="none" spc="0" dirty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225207"/>
                  </a:ext>
                </a:extLst>
              </a:tr>
              <a:tr h="591169"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b="1" cap="none" spc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b="1" cap="none" spc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b="1" cap="none" spc="0" dirty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400" b="1" cap="none" spc="0" dirty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440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27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35E19-4F58-5C5A-BE9E-0A7E2848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18581"/>
            <a:ext cx="3008313" cy="1162050"/>
          </a:xfrm>
        </p:spPr>
        <p:txBody>
          <a:bodyPr/>
          <a:lstStyle/>
          <a:p>
            <a:r>
              <a:rPr lang="es-MX" sz="6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Yreal</a:t>
            </a:r>
            <a:endParaRPr lang="es-MX" sz="66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7510619-5503-859C-ECB2-07F2378B5A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′=0.4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s-MX" b="1" i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MX" b="1" i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=0.4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s-MX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  <a:p>
                <a:pPr marL="0" indent="0">
                  <a:buNone/>
                </a:pPr>
                <a:endParaRPr lang="es-MX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s-MX" b="1" i="1">
                                  <a:ln w="660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rgbClr val="FFFFFF"/>
                                  </a:solidFill>
                                  <a:effectLst>
                                    <a:outerShdw dist="38100" dir="2700000" algn="tl" rotWithShape="0">
                                      <a:schemeClr val="accent2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1" i="1">
                                  <a:ln w="660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rgbClr val="FFFFFF"/>
                                  </a:solidFill>
                                  <a:effectLst>
                                    <a:outerShdw dist="38100" dir="2700000" algn="tl" rotWithShape="0">
                                      <a:schemeClr val="accent2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s-MX" b="1" i="1">
                                  <a:ln w="660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rgbClr val="FFFFFF"/>
                                  </a:solidFill>
                                  <a:effectLst>
                                    <a:outerShdw dist="38100" dir="2700000" algn="tl" rotWithShape="0">
                                      <a:schemeClr val="accent2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s-MX" b="1" i="1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s-MX" b="1" i="1" smtClean="0">
                                  <a:ln w="660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rgbClr val="FFFFFF"/>
                                  </a:solidFill>
                                  <a:effectLst>
                                    <a:outerShdw dist="38100" dir="2700000" algn="tl" rotWithShape="0">
                                      <a:schemeClr val="accent2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s-MX" b="1" i="1">
                                  <a:ln w="660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rgbClr val="FFFFFF"/>
                                  </a:solidFill>
                                  <a:effectLst>
                                    <a:outerShdw dist="38100" dir="2700000" algn="tl" rotWithShape="0">
                                      <a:schemeClr val="accent2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  <m:r>
                                <a:rPr lang="es-MX" b="1" i="1">
                                  <a:ln w="660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rgbClr val="FFFFFF"/>
                                  </a:solidFill>
                                  <a:effectLst>
                                    <a:outerShdw dist="38100" dir="2700000" algn="tl" rotWithShape="0">
                                      <a:schemeClr val="accent2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s-MX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  <a:p>
                <a:pPr marL="0" indent="0">
                  <a:buNone/>
                </a:pPr>
                <a:endParaRPr lang="es-MX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b="1" i="0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MX" b="1" i="1" smtClean="0">
                                  <a:ln w="660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rgbClr val="FFFFFF"/>
                                  </a:solidFill>
                                  <a:effectLst>
                                    <a:outerShdw dist="38100" dir="2700000" algn="tl" rotWithShape="0">
                                      <a:schemeClr val="accent2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1" i="1" smtClean="0">
                                  <a:ln w="660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rgbClr val="FFFFFF"/>
                                  </a:solidFill>
                                  <a:effectLst>
                                    <a:outerShdw dist="38100" dir="2700000" algn="tl" rotWithShape="0">
                                      <a:schemeClr val="accent2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MX" b="1" i="1" smtClean="0">
                                  <a:ln w="660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rgbClr val="FFFFFF"/>
                                  </a:solidFill>
                                  <a:effectLst>
                                    <a:outerShdw dist="38100" dir="2700000" algn="tl" rotWithShape="0">
                                      <a:schemeClr val="accent2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1" i="1" smtClean="0">
                                  <a:ln w="660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rgbClr val="FFFFFF"/>
                                  </a:solidFill>
                                  <a:effectLst>
                                    <a:outerShdw dist="38100" dir="2700000" algn="tl" rotWithShape="0">
                                      <a:schemeClr val="accent2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num>
                            <m:den>
                              <m:r>
                                <a:rPr lang="es-MX" b="1" i="1" smtClean="0">
                                  <a:ln w="660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rgbClr val="FFFFFF"/>
                                  </a:solidFill>
                                  <a:effectLst>
                                    <a:outerShdw dist="38100" dir="2700000" algn="tl" rotWithShape="0">
                                      <a:schemeClr val="accent2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s-MX" b="1" i="1" smtClean="0">
                                  <a:ln w="660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rgbClr val="FFFFFF"/>
                                  </a:solidFill>
                                  <a:effectLst>
                                    <a:outerShdw dist="38100" dir="2700000" algn="tl" rotWithShape="0">
                                      <a:schemeClr val="accent2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1" i="1" smtClean="0">
                                  <a:ln w="660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rgbClr val="FFFFFF"/>
                                  </a:solidFill>
                                  <a:effectLst>
                                    <a:outerShdw dist="38100" dir="2700000" algn="tl" rotWithShape="0">
                                      <a:schemeClr val="accent2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b="1" i="1" smtClean="0">
                                  <a:ln w="660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rgbClr val="FFFFFF"/>
                                  </a:solidFill>
                                  <a:effectLst>
                                    <a:outerShdw dist="38100" dir="2700000" algn="tl" rotWithShape="0">
                                      <a:schemeClr val="accent2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es-MX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7510619-5503-859C-ECB2-07F2378B5A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120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35E19-4F58-5C5A-BE9E-0A7E2848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18581"/>
            <a:ext cx="3008313" cy="1162050"/>
          </a:xfrm>
        </p:spPr>
        <p:txBody>
          <a:bodyPr/>
          <a:lstStyle/>
          <a:p>
            <a:r>
              <a:rPr lang="es-MX" sz="6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Yreal</a:t>
            </a:r>
            <a:endParaRPr lang="es-MX" sz="66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7510619-5503-859C-ECB2-07F2378B5A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b="1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MX" b="1" i="1">
                                  <a:ln w="660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rgbClr val="FFFFFF"/>
                                  </a:solidFill>
                                  <a:effectLst>
                                    <a:outerShdw dist="38100" dir="2700000" algn="tl" rotWithShape="0">
                                      <a:schemeClr val="accent2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1" i="1">
                                  <a:ln w="660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rgbClr val="FFFFFF"/>
                                  </a:solidFill>
                                  <a:effectLst>
                                    <a:outerShdw dist="38100" dir="2700000" algn="tl" rotWithShape="0">
                                      <a:schemeClr val="accent2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MX" b="1" i="1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s-MX" b="1" i="1">
                                  <a:ln w="660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rgbClr val="FFFFFF"/>
                                  </a:solidFill>
                                  <a:effectLst>
                                    <a:outerShdw dist="38100" dir="2700000" algn="tl" rotWithShape="0">
                                      <a:schemeClr val="accent2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1" i="1">
                                  <a:ln w="660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rgbClr val="FFFFFF"/>
                                  </a:solidFill>
                                  <a:effectLst>
                                    <a:outerShdw dist="38100" dir="2700000" algn="tl" rotWithShape="0">
                                      <a:schemeClr val="accent2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b="1" i="1">
                                  <a:ln w="660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rgbClr val="FFFFFF"/>
                                  </a:solidFill>
                                  <a:effectLst>
                                    <a:outerShdw dist="38100" dir="2700000" algn="tl" rotWithShape="0">
                                      <a:schemeClr val="accent2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b="1" i="1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b="1" i="1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es-MX" b="1" i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MX" b="1" i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s-MX" b="1" i="1" smtClean="0">
                                  <a:ln w="660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rgbClr val="FFFFFF"/>
                                  </a:solidFill>
                                  <a:effectLst>
                                    <a:outerShdw dist="38100" dir="2700000" algn="tl" rotWithShape="0">
                                      <a:schemeClr val="accent2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1" i="1" smtClean="0">
                                  <a:ln w="660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rgbClr val="FFFFFF"/>
                                  </a:solidFill>
                                  <a:effectLst>
                                    <a:outerShdw dist="38100" dir="2700000" algn="tl" rotWithShape="0">
                                      <a:schemeClr val="accent2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s-MX" b="1" i="1" smtClean="0">
                                  <a:ln w="660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rgbClr val="FFFFFF"/>
                                  </a:solidFill>
                                  <a:effectLst>
                                    <a:outerShdw dist="38100" dir="2700000" algn="tl" rotWithShape="0">
                                      <a:schemeClr val="accent2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𝑪</m:t>
                          </m:r>
                        </m:sup>
                      </m:sSup>
                    </m:oMath>
                  </m:oMathPara>
                </a14:m>
                <a:endParaRPr lang="es-MX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  <a:p>
                <a:pPr marL="0" indent="0">
                  <a:buNone/>
                </a:pPr>
                <a:endParaRPr lang="es-MX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b="1" i="1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s-MX" b="1" i="1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MX" b="1" i="1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s-MX" b="1" i="1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s-MX" b="1" i="1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MX" b="1" i="1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s-MX" b="1" i="1">
                                  <a:ln w="660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rgbClr val="FFFFFF"/>
                                  </a:solidFill>
                                  <a:effectLst>
                                    <a:outerShdw dist="38100" dir="2700000" algn="tl" rotWithShape="0">
                                      <a:schemeClr val="accent2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1" i="1">
                                  <a:ln w="660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rgbClr val="FFFFFF"/>
                                  </a:solidFill>
                                  <a:effectLst>
                                    <a:outerShdw dist="38100" dir="2700000" algn="tl" rotWithShape="0">
                                      <a:schemeClr val="accent2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s-MX" b="1" i="1">
                                  <a:ln w="660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rgbClr val="FFFFFF"/>
                                  </a:solidFill>
                                  <a:effectLst>
                                    <a:outerShdw dist="38100" dir="2700000" algn="tl" rotWithShape="0">
                                      <a:schemeClr val="accent2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s-MX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  <a:p>
                <a:pPr marL="0" indent="0">
                  <a:buNone/>
                </a:pPr>
                <a:r>
                  <a:rPr lang="es-MX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Si y(1)=1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𝑪</m:t>
                      </m:r>
                      <m:sSup>
                        <m:sSupPr>
                          <m:ctrlP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s-MX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  <a:p>
                <a:pPr marL="0" indent="0">
                  <a:buNone/>
                </a:pPr>
                <a:endParaRPr lang="es-MX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s-MX" b="1" i="1" smtClean="0">
                                  <a:ln w="660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rgbClr val="FFFFFF"/>
                                  </a:solidFill>
                                  <a:effectLst>
                                    <a:outerShdw dist="38100" dir="2700000" algn="tl" rotWithShape="0">
                                      <a:schemeClr val="accent2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1" i="1" smtClean="0">
                                  <a:ln w="660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rgbClr val="FFFFFF"/>
                                  </a:solidFill>
                                  <a:effectLst>
                                    <a:outerShdw dist="38100" dir="2700000" algn="tl" rotWithShape="0">
                                      <a:schemeClr val="accent2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s-MX" b="1" i="1" smtClean="0">
                                  <a:ln w="660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rgbClr val="FFFFFF"/>
                                  </a:solidFill>
                                  <a:effectLst>
                                    <a:outerShdw dist="38100" dir="2700000" algn="tl" rotWithShape="0">
                                      <a:schemeClr val="accent2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s-MX" b="1" i="1" smtClean="0">
                                  <a:ln w="660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rgbClr val="FFFFFF"/>
                                  </a:solidFill>
                                  <a:effectLst>
                                    <a:outerShdw dist="38100" dir="2700000" algn="tl" rotWithShape="0">
                                      <a:schemeClr val="accent2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MX" b="1" i="1" smtClean="0">
                                  <a:ln w="660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rgbClr val="FFFFFF"/>
                                  </a:solidFill>
                                  <a:effectLst>
                                    <a:outerShdw dist="38100" dir="2700000" algn="tl" rotWithShape="0">
                                      <a:schemeClr val="accent2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s-MX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7510619-5503-859C-ECB2-07F2378B5A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073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35E19-4F58-5C5A-BE9E-0A7E2848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18581"/>
            <a:ext cx="3008313" cy="1162050"/>
          </a:xfrm>
        </p:spPr>
        <p:txBody>
          <a:bodyPr/>
          <a:lstStyle/>
          <a:p>
            <a:r>
              <a:rPr lang="es-MX" sz="6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Yreal</a:t>
            </a:r>
            <a:endParaRPr lang="es-MX" sz="66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7510619-5503-859C-ECB2-07F2378B5A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76662" y="1815021"/>
                <a:ext cx="5111750" cy="322795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MX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Sustituyendo.</a:t>
                </a:r>
              </a:p>
              <a:p>
                <a:pPr marL="0" indent="0">
                  <a:buNone/>
                </a:pPr>
                <a:endParaRPr lang="es-MX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s-MX" b="1" i="1" smtClean="0">
                                  <a:ln w="660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rgbClr val="FFFFFF"/>
                                  </a:solidFill>
                                  <a:effectLst>
                                    <a:outerShdw dist="38100" dir="2700000" algn="tl" rotWithShape="0">
                                      <a:schemeClr val="accent2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1" i="1" smtClean="0">
                                  <a:ln w="660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rgbClr val="FFFFFF"/>
                                  </a:solidFill>
                                  <a:effectLst>
                                    <a:outerShdw dist="38100" dir="2700000" algn="tl" rotWithShape="0">
                                      <a:schemeClr val="accent2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s-MX" b="1" i="1" smtClean="0">
                                  <a:ln w="660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rgbClr val="FFFFFF"/>
                                  </a:solidFill>
                                  <a:effectLst>
                                    <a:outerShdw dist="38100" dir="2700000" algn="tl" rotWithShape="0">
                                      <a:schemeClr val="accent2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s-MX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  <a:p>
                <a:pPr marL="0" indent="0">
                  <a:buNone/>
                </a:pPr>
                <a:endParaRPr lang="es-MX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MX" b="1" i="1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MX" b="1" i="1" smtClean="0">
                              <a:ln w="66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dist="38100" dir="2700000" algn="tl" rotWithShape="0">
                                  <a:schemeClr val="accent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s-MX" b="1" i="1" smtClean="0">
                                  <a:ln w="660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rgbClr val="FFFFFF"/>
                                  </a:solidFill>
                                  <a:effectLst>
                                    <a:outerShdw dist="38100" dir="2700000" algn="tl" rotWithShape="0">
                                      <a:schemeClr val="accent2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1" i="1" smtClean="0">
                                  <a:ln w="660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rgbClr val="FFFFFF"/>
                                  </a:solidFill>
                                  <a:effectLst>
                                    <a:outerShdw dist="38100" dir="2700000" algn="tl" rotWithShape="0">
                                      <a:schemeClr val="accent2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s-MX" b="1" i="1" smtClean="0">
                                  <a:ln w="660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rgbClr val="FFFFFF"/>
                                  </a:solidFill>
                                  <a:effectLst>
                                    <a:outerShdw dist="38100" dir="2700000" algn="tl" rotWithShape="0">
                                      <a:schemeClr val="accent2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s-MX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  <a:p>
                <a:pPr marL="0" indent="0">
                  <a:buNone/>
                </a:pPr>
                <a:endParaRPr lang="es-MX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7510619-5503-859C-ECB2-07F2378B5A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6662" y="1815021"/>
                <a:ext cx="5111750" cy="322795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5954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NUMEROS</Template>
  <TotalTime>36</TotalTime>
  <Words>591</Words>
  <Application>Microsoft Office PowerPoint</Application>
  <PresentationFormat>Presentación en pantalla (4:3)</PresentationFormat>
  <Paragraphs>148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Wingdings</vt:lpstr>
      <vt:lpstr>Tema de Office</vt:lpstr>
      <vt:lpstr>Presentación de PowerPoint</vt:lpstr>
      <vt:lpstr>¿Quién lo creo? </vt:lpstr>
      <vt:lpstr>Objetivo del método</vt:lpstr>
      <vt:lpstr>Desarrollo analitico</vt:lpstr>
      <vt:lpstr>Presentación de PowerPoint</vt:lpstr>
      <vt:lpstr>Presentación de PowerPoint</vt:lpstr>
      <vt:lpstr>Yreal</vt:lpstr>
      <vt:lpstr>Yreal</vt:lpstr>
      <vt:lpstr>Yreal</vt:lpstr>
      <vt:lpstr>Presentación de PowerPoint</vt:lpstr>
      <vt:lpstr>Y1</vt:lpstr>
      <vt:lpstr>Presentación de PowerPoint</vt:lpstr>
      <vt:lpstr>Y2</vt:lpstr>
      <vt:lpstr>Presentación de PowerPoint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Mariana Madeleine Elorza Lopez</dc:creator>
  <cp:lastModifiedBy>Mauricio Del Angel Ontiveros</cp:lastModifiedBy>
  <cp:revision>9</cp:revision>
  <dcterms:created xsi:type="dcterms:W3CDTF">2023-06-25T21:27:00Z</dcterms:created>
  <dcterms:modified xsi:type="dcterms:W3CDTF">2023-06-26T08:36:35Z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0x010100DE95A0C693CEB341887D38A4A2B58B45040072C752107C5A7B47AA91A1EE638E6F1F</vt:lpwstr>
  </property>
  <property fmtid="{D5CDD505-2E9C-101B-9397-08002B2CF9AE}" pid="3" name="ImageGenCounter">
    <vt:i4>0</vt:i4>
  </property>
  <property fmtid="{D5CDD505-2E9C-101B-9397-08002B2CF9AE}" pid="4" name="ImageGenStatus">
    <vt:i4>0</vt:i4>
  </property>
  <property fmtid="{D5CDD505-2E9C-101B-9397-08002B2CF9AE}" pid="5" name="PolicheckStatus">
    <vt:i4>3</vt:i4>
  </property>
  <property fmtid="{D5CDD505-2E9C-101B-9397-08002B2CF9AE}" pid="6" name="Applications">
    <vt:lpwstr>53;#PowerPoint 12;#407;#PowerPoint 14</vt:lpwstr>
  </property>
  <property fmtid="{D5CDD505-2E9C-101B-9397-08002B2CF9AE}" pid="7" name="PolicheckCounter">
    <vt:i4>1</vt:i4>
  </property>
  <property fmtid="{D5CDD505-2E9C-101B-9397-08002B2CF9AE}" pid="8" name="ImageGenTimestamp">
    <vt:filetime>2010-07-26T19:53:48Z</vt:filetime>
  </property>
  <property fmtid="{D5CDD505-2E9C-101B-9397-08002B2CF9AE}" pid="9" name="PolicheckTimestamp">
    <vt:filetime>2011-04-26T12:30:45Z</vt:filetime>
  </property>
  <property fmtid="{D5CDD505-2E9C-101B-9397-08002B2CF9AE}" pid="10" name="Order">
    <vt:r8>12538100</vt:r8>
  </property>
  <property fmtid="{D5CDD505-2E9C-101B-9397-08002B2CF9AE}" pid="11" name="ICV">
    <vt:lpwstr>46C63F8F7FF54BDE838C48881069B6DE</vt:lpwstr>
  </property>
  <property fmtid="{D5CDD505-2E9C-101B-9397-08002B2CF9AE}" pid="12" name="KSOProductBuildVer">
    <vt:lpwstr>2058-11.2.0.11537</vt:lpwstr>
  </property>
</Properties>
</file>