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b0ee19c2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b0ee19c2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7a2328d3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7a2328d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7a2328d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7a2328d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c31945f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c31945f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0ee19c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b0ee19c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a2328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a2328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0ee19c26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0ee19c26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c31945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c31945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c31945f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c31945f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c31945f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c31945f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b0ee19c2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b0ee19c2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b0ee19c26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b0ee19c26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mygisnotebook.blog/2019/03/03/raster-vs-vectoria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Shapefi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ndec.gob.ar/indec/web/Institucional-Indec-Codgeo" TargetMode="External"/><Relationship Id="rId4" Type="http://schemas.openxmlformats.org/officeDocument/2006/relationships/hyperlink" Target="https://www.ign.gob.ar/NuestrasActividades/InformacionGeoespacial/CapasSIG" TargetMode="External"/><Relationship Id="rId5" Type="http://schemas.openxmlformats.org/officeDocument/2006/relationships/hyperlink" Target="https://www.naturalearthdata.com/downloads/" TargetMode="External"/><Relationship Id="rId6" Type="http://schemas.openxmlformats.org/officeDocument/2006/relationships/hyperlink" Target="https://www.census.gov/geographies/mapping-files/time-series/geo/carto-boundary-file.html" TargetMode="External"/><Relationship Id="rId7" Type="http://schemas.openxmlformats.org/officeDocument/2006/relationships/hyperlink" Target="https://ec.europa.eu/eurostat/web/gisco/geodata/reference-data/administrative-units-statistical-units" TargetMode="External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Unidad 4. Herramientas para la visualización de datos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Docente: Mauricio </a:t>
            </a:r>
            <a:r>
              <a:rPr lang="es-419"/>
              <a:t>Morán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Septiembre - Octubre 2023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150" y="508475"/>
            <a:ext cx="4449651" cy="6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30000" y="1318650"/>
            <a:ext cx="6256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vectorial y modelo ráster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600" y="1905925"/>
            <a:ext cx="2788800" cy="31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69688" y="2474050"/>
            <a:ext cx="27174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Modelo vectorial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Los datos espaciales son construidos por geometrías y atributos. Los puntos son coordenadas x,y,z, las líneas unen puntos y los </a:t>
            </a:r>
            <a:r>
              <a:rPr lang="es-419" sz="1400"/>
              <a:t>polígonos</a:t>
            </a:r>
            <a:r>
              <a:rPr lang="es-419" sz="1400"/>
              <a:t> son conjuntos de </a:t>
            </a:r>
            <a:r>
              <a:rPr lang="es-419" sz="1400"/>
              <a:t>líneas</a:t>
            </a:r>
            <a:r>
              <a:rPr lang="es-419" sz="1400"/>
              <a:t>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Ejemplos: shapefile, geojson, KLM.</a:t>
            </a:r>
            <a:endParaRPr sz="14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156913" y="2474050"/>
            <a:ext cx="27174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Modelo ráster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Los datos espaciales son representados por unidades de igual tamaño, a veces llamadas píxeles. Cada celda contiene un valor para un fenómeno u observación en particular. 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Ejemplos: geoTIFF, JPEG(2000).</a:t>
            </a:r>
            <a:endParaRPr sz="1400"/>
          </a:p>
        </p:txBody>
      </p:sp>
      <p:sp>
        <p:nvSpPr>
          <p:cNvPr id="148" name="Google Shape;148;p22"/>
          <p:cNvSpPr txBox="1"/>
          <p:nvPr/>
        </p:nvSpPr>
        <p:spPr>
          <a:xfrm>
            <a:off x="6156925" y="4580050"/>
            <a:ext cx="1785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mygisnotebook.blog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Shapefiles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853850"/>
            <a:ext cx="80982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Es un formato multiarchivo, los archivos mínimos son: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.shp: almacena las entidades geométricas de los objetos.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.shx: almacena el índice de las entidades geométricas.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.dbf: almacena la información de los atributos de los objetos, es la base de datos.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5"/>
              <a:t>Y algunos archivos opcionales son: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.prj: guarda la información referida al sistema de coordenadas.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.sbn y .sbx: almacenan el índice espacial de las entidades.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.fbn y .fbx: almacenan el índice espacial de las entidades para los shapefiles que son inalterables.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.ain y .aih: almacenan el índice de atributo de los campos activos en una tabla o el tema de la tabla de atributos.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.xml: almacenan los metadatos del shapefile.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5" u="sng">
                <a:solidFill>
                  <a:schemeClr val="hlink"/>
                </a:solidFill>
                <a:hlinkClick r:id="rId3"/>
              </a:rPr>
              <a:t>wikipedia.org/wiki/Shapefile</a:t>
            </a:r>
            <a:endParaRPr sz="140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Shapefiles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701450"/>
            <a:ext cx="80982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3"/>
                </a:solidFill>
              </a:rPr>
              <a:t>Importante:</a:t>
            </a:r>
            <a:r>
              <a:rPr lang="es-419"/>
              <a:t>  deben estar todos los archivos en la misma carpeta / ubicación aunque sólo se importe el archivo .shp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Algunas páginas para descargar archivos shapefiles:</a:t>
            </a:r>
            <a:endParaRPr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s-419"/>
              <a:t>INDEC </a:t>
            </a:r>
            <a:r>
              <a:rPr lang="es-419" sz="1405" u="sng">
                <a:solidFill>
                  <a:schemeClr val="hlink"/>
                </a:solidFill>
                <a:hlinkClick r:id="rId3"/>
              </a:rPr>
              <a:t>indec.gob.ar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IGN - Intituto Geográfico Nacional: </a:t>
            </a:r>
            <a:r>
              <a:rPr lang="es-419" sz="1405" u="sng">
                <a:solidFill>
                  <a:schemeClr val="hlink"/>
                </a:solidFill>
                <a:hlinkClick r:id="rId4"/>
              </a:rPr>
              <a:t>ign.gob.ar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Natural Earth </a:t>
            </a:r>
            <a:r>
              <a:rPr lang="es-419" sz="1405" u="sng">
                <a:solidFill>
                  <a:schemeClr val="hlink"/>
                </a:solidFill>
                <a:hlinkClick r:id="rId5"/>
              </a:rPr>
              <a:t>naturalearthdata.com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US Census Bureau </a:t>
            </a:r>
            <a:r>
              <a:rPr lang="es-419" sz="1405" u="sng">
                <a:solidFill>
                  <a:schemeClr val="hlink"/>
                </a:solidFill>
                <a:hlinkClick r:id="rId6"/>
              </a:rPr>
              <a:t>census.gov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Eurostat </a:t>
            </a:r>
            <a:r>
              <a:rPr lang="es-419" sz="1405" u="sng">
                <a:solidFill>
                  <a:schemeClr val="hlink"/>
                </a:solidFill>
                <a:hlinkClick r:id="rId7"/>
              </a:rPr>
              <a:t>ec.europa.eu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5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7100" y="2052775"/>
            <a:ext cx="4002875" cy="1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¡A programar!</a:t>
            </a:r>
            <a:endParaRPr sz="1566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625" y="947125"/>
            <a:ext cx="3249250" cy="32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tentativo de la Unidad 4: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Clase 1:</a:t>
            </a:r>
            <a:r>
              <a:rPr lang="es-419" sz="1400"/>
              <a:t> Introducción y conceptos fundamentales. Tipos de datos. Tipos de gráficos. Buenas prácticas para la visualización de datos. Principales paquetes Python. Introducción a Matplotlib.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b="1" lang="es-419" sz="1400">
                <a:solidFill>
                  <a:schemeClr val="accent3"/>
                </a:solidFill>
              </a:rPr>
              <a:t>Clase 2:</a:t>
            </a:r>
            <a:r>
              <a:rPr lang="es-419" sz="1400">
                <a:solidFill>
                  <a:schemeClr val="accent3"/>
                </a:solidFill>
              </a:rPr>
              <a:t> Visualización de datos numéricos: datos, mapas, gráficos, uso de glyphs, gráficos apilados. Matplotlib-Pandas y Seaborn.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Clase 3: </a:t>
            </a:r>
            <a:r>
              <a:rPr lang="es-419" sz="1400"/>
              <a:t>Visualización de datos no numéricos: gráficos, redes, gráficos de componente-principal, árboles, escalado multidimensional. Presentación de scikit-learn: escalado - estandarización - normalización, PCA, árboles de decisión para clasificación y regresión.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Clase 4: </a:t>
            </a:r>
            <a:r>
              <a:rPr lang="es-419" sz="1400"/>
              <a:t>Reportes, dashboards y otros recursos. Comunicación de datos. Business Intelligence. Storytelling. Dashboards con Plotly.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Tutoria: </a:t>
            </a:r>
            <a:r>
              <a:rPr lang="es-419" sz="1400"/>
              <a:t>Desarrollo de actividad práctica.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2: Visualización de datos numéricos.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gráficos (continuación)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¡Más gráficos!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Vamos a continuar viendo algunos nuevos tipos de gráficos: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Scatter matrix.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Joinplots.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Pairplots.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Mapas de calor.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Mapas coropléticos.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Mapas interactivos.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5"/>
              <a:t>Además vamos a seguir haciendo nuevos gráficos de los tipos que vimos en la Clase 1 empleando otros paquetes.</a:t>
            </a:r>
            <a:endParaRPr sz="14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Paquetes de Python para visualización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4068" r="3244" t="0"/>
          <a:stretch/>
        </p:blipFill>
        <p:spPr>
          <a:xfrm>
            <a:off x="173550" y="577050"/>
            <a:ext cx="39600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13920" l="0" r="0" t="21869"/>
          <a:stretch/>
        </p:blipFill>
        <p:spPr>
          <a:xfrm>
            <a:off x="5010450" y="339458"/>
            <a:ext cx="3960002" cy="13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4259550" y="458538"/>
            <a:ext cx="62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latin typeface="Lato"/>
                <a:ea typeface="Lato"/>
                <a:cs typeface="Lato"/>
                <a:sym typeface="Lato"/>
              </a:rPr>
              <a:t>+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0" l="0" r="6768" t="0"/>
          <a:stretch/>
        </p:blipFill>
        <p:spPr>
          <a:xfrm>
            <a:off x="2591996" y="1789842"/>
            <a:ext cx="3960000" cy="1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6">
            <a:alphaModFix/>
          </a:blip>
          <a:srcRect b="11093" l="4206" r="5328" t="13337"/>
          <a:stretch/>
        </p:blipFill>
        <p:spPr>
          <a:xfrm>
            <a:off x="249750" y="3348650"/>
            <a:ext cx="4680003" cy="1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7">
            <a:alphaModFix/>
          </a:blip>
          <a:srcRect b="-8" l="9239" r="22220" t="10563"/>
          <a:stretch/>
        </p:blipFill>
        <p:spPr>
          <a:xfrm>
            <a:off x="5855825" y="3282050"/>
            <a:ext cx="2700000" cy="1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paquetes para datos geográficos: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60" y="1768200"/>
            <a:ext cx="1839767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825" y="2459375"/>
            <a:ext cx="1163250" cy="128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950" y="3874050"/>
            <a:ext cx="2194950" cy="11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729450" y="2136025"/>
            <a:ext cx="4587900" cy="2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GeoPy. </a:t>
            </a:r>
            <a:r>
              <a:rPr lang="es-419" sz="1400"/>
              <a:t>Facilita a los desarrolladores de Python localizar las coordenadas de direcciones, ciudades, países y puntos de referencia en todo el mundo utilizando geocodificadores de terceros y otras fuentes de datos.</a:t>
            </a:r>
            <a:endParaRPr sz="14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GDAL/OGR.</a:t>
            </a:r>
            <a:r>
              <a:rPr b="1" lang="es-419" sz="1400"/>
              <a:t> </a:t>
            </a:r>
            <a:r>
              <a:rPr lang="es-419" sz="1400"/>
              <a:t>Librería fundamental para procesar formatos de datos vectoriales y ráster.</a:t>
            </a:r>
            <a:endParaRPr sz="14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400"/>
              <a:t>Cartopy</a:t>
            </a:r>
            <a:r>
              <a:rPr b="1" lang="es-419" sz="1400"/>
              <a:t>.</a:t>
            </a:r>
            <a:r>
              <a:rPr lang="es-419" sz="1400"/>
              <a:t> </a:t>
            </a:r>
            <a:r>
              <a:rPr lang="es-419" sz="1400"/>
              <a:t>Esta librería permite dibujar mapas para que el análisis y la visualización de datos sea lo más intuitivo posible.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espaciales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