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b0ee19c26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b0ee19c2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7a2328d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7a2328d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b8de53ca8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b8de53ca8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b8de53ca8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b8de53ca8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c31945f5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c31945f5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b0ee19c2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b0ee19c2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7a2328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7a2328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b0ee19c2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b0ee19c2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c31945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c31945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b8de53c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b8de53c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c31945f5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c31945f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b0ee19c2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b0ee19c2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b8de53ca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b8de53ca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ibm.com/es-es/topics/decision-tre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nlpca.org/pca_principal_component_analysi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Unidad 4. Herramientas para la visualización de datos</a:t>
            </a:r>
            <a:endParaRPr/>
          </a:p>
        </p:txBody>
      </p:sp>
      <p:sp>
        <p:nvSpPr>
          <p:cNvPr id="87" name="Google Shape;87;p13"/>
          <p:cNvSpPr txBox="1"/>
          <p:nvPr>
            <p:ph idx="1" type="subTitle"/>
          </p:nvPr>
        </p:nvSpPr>
        <p:spPr>
          <a:xfrm>
            <a:off x="729625" y="3172900"/>
            <a:ext cx="7688100" cy="12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Docente: Mauricio </a:t>
            </a:r>
            <a:r>
              <a:rPr lang="es-419"/>
              <a:t>Morán</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Septiembre - Octubre 2023</a:t>
            </a:r>
            <a:endParaRPr/>
          </a:p>
        </p:txBody>
      </p:sp>
      <p:pic>
        <p:nvPicPr>
          <p:cNvPr id="88" name="Google Shape;88;p13"/>
          <p:cNvPicPr preferRelativeResize="0"/>
          <p:nvPr/>
        </p:nvPicPr>
        <p:blipFill>
          <a:blip r:embed="rId3">
            <a:alphaModFix/>
          </a:blip>
          <a:stretch>
            <a:fillRect/>
          </a:stretch>
        </p:blipFill>
        <p:spPr>
          <a:xfrm>
            <a:off x="4622150" y="508475"/>
            <a:ext cx="4449651" cy="67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Árboles de decisión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Árboles de decisión</a:t>
            </a:r>
            <a:endParaRPr/>
          </a:p>
        </p:txBody>
      </p:sp>
      <p:sp>
        <p:nvSpPr>
          <p:cNvPr id="144" name="Google Shape;144;p23"/>
          <p:cNvSpPr txBox="1"/>
          <p:nvPr>
            <p:ph idx="1" type="body"/>
          </p:nvPr>
        </p:nvSpPr>
        <p:spPr>
          <a:xfrm>
            <a:off x="729450" y="2006250"/>
            <a:ext cx="8098200" cy="31491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s-419" sz="1405"/>
              <a:t>Algoritmo de aprendizaje supervisado, que se utiliza tanto para tareas de clasificación como de regresión. </a:t>
            </a:r>
            <a:endParaRPr sz="1405"/>
          </a:p>
          <a:p>
            <a:pPr indent="-317817" lvl="0" marL="457200" rtl="0" algn="l">
              <a:lnSpc>
                <a:spcPct val="95000"/>
              </a:lnSpc>
              <a:spcBef>
                <a:spcPts val="0"/>
              </a:spcBef>
              <a:spcAft>
                <a:spcPts val="0"/>
              </a:spcAft>
              <a:buSzPts val="1405"/>
              <a:buChar char="●"/>
            </a:pPr>
            <a:r>
              <a:rPr lang="es-419" sz="1405"/>
              <a:t>Estructura </a:t>
            </a:r>
            <a:r>
              <a:rPr lang="es-419" sz="1405"/>
              <a:t>jerárquica</a:t>
            </a:r>
            <a:r>
              <a:rPr lang="es-419" sz="1405"/>
              <a:t> basada en la toma </a:t>
            </a:r>
            <a:r>
              <a:rPr lang="es-419" sz="1405"/>
              <a:t>de decisiones, buscando puntos de división entre los datos:</a:t>
            </a:r>
            <a:endParaRPr sz="1405"/>
          </a:p>
          <a:p>
            <a:pPr indent="-317817" lvl="1" marL="914400" rtl="0" algn="l">
              <a:lnSpc>
                <a:spcPct val="95000"/>
              </a:lnSpc>
              <a:spcBef>
                <a:spcPts val="0"/>
              </a:spcBef>
              <a:spcAft>
                <a:spcPts val="0"/>
              </a:spcAft>
              <a:buSzPts val="1405"/>
              <a:buChar char="○"/>
            </a:pPr>
            <a:r>
              <a:rPr lang="es-419" sz="1405"/>
              <a:t>Nodo raíz:  representa el punto de inicio de la toma de decisiones.</a:t>
            </a:r>
            <a:endParaRPr sz="1405"/>
          </a:p>
          <a:p>
            <a:pPr indent="-317817" lvl="1" marL="914400" rtl="0" algn="l">
              <a:lnSpc>
                <a:spcPct val="95000"/>
              </a:lnSpc>
              <a:spcBef>
                <a:spcPts val="0"/>
              </a:spcBef>
              <a:spcAft>
                <a:spcPts val="0"/>
              </a:spcAft>
              <a:buSzPts val="1405"/>
              <a:buChar char="○"/>
            </a:pPr>
            <a:r>
              <a:rPr lang="es-419" sz="1405"/>
              <a:t>Nodos intermedios: representan decisiones basadas en atributos específicos. Cada nodo intermedio tiene ramas que conducen a otros nodos o subnodos.</a:t>
            </a:r>
            <a:endParaRPr sz="1405"/>
          </a:p>
          <a:p>
            <a:pPr indent="-317817" lvl="1" marL="914400" rtl="0" algn="l">
              <a:lnSpc>
                <a:spcPct val="95000"/>
              </a:lnSpc>
              <a:spcBef>
                <a:spcPts val="0"/>
              </a:spcBef>
              <a:spcAft>
                <a:spcPts val="0"/>
              </a:spcAft>
              <a:buSzPts val="1405"/>
              <a:buChar char="○"/>
            </a:pPr>
            <a:r>
              <a:rPr lang="es-419" sz="1405"/>
              <a:t>Nodos hoja: representan resultados finales o clasificaciones. No tienen ramas salientes y contienen la respuesta final o la etiqueta de clasificación.</a:t>
            </a:r>
            <a:endParaRPr sz="1405"/>
          </a:p>
          <a:p>
            <a:pPr indent="-317817" lvl="0" marL="457200" rtl="0" algn="l">
              <a:lnSpc>
                <a:spcPct val="95000"/>
              </a:lnSpc>
              <a:spcBef>
                <a:spcPts val="0"/>
              </a:spcBef>
              <a:spcAft>
                <a:spcPts val="0"/>
              </a:spcAft>
              <a:buSzPts val="1405"/>
              <a:buChar char="●"/>
            </a:pPr>
            <a:r>
              <a:rPr lang="es-419" sz="1405"/>
              <a:t>Las decisiones se toman en base a criterios tales como impureza gini o ganancia de información.</a:t>
            </a:r>
            <a:endParaRPr sz="1405"/>
          </a:p>
          <a:p>
            <a:pPr indent="-317817" lvl="0" marL="457200" rtl="0" algn="l">
              <a:lnSpc>
                <a:spcPct val="95000"/>
              </a:lnSpc>
              <a:spcBef>
                <a:spcPts val="0"/>
              </a:spcBef>
              <a:spcAft>
                <a:spcPts val="0"/>
              </a:spcAft>
              <a:buSzPts val="1405"/>
              <a:buChar char="●"/>
            </a:pPr>
            <a:r>
              <a:rPr lang="es-419" sz="1405"/>
              <a:t>Requieren poca preparación de datos y  son fáciles de interpretar.</a:t>
            </a:r>
            <a:endParaRPr sz="1405"/>
          </a:p>
          <a:p>
            <a:pPr indent="-317817" lvl="0" marL="457200" rtl="0" algn="l">
              <a:lnSpc>
                <a:spcPct val="95000"/>
              </a:lnSpc>
              <a:spcBef>
                <a:spcPts val="0"/>
              </a:spcBef>
              <a:spcAft>
                <a:spcPts val="0"/>
              </a:spcAft>
              <a:buSzPts val="1405"/>
              <a:buChar char="●"/>
            </a:pPr>
            <a:r>
              <a:rPr lang="es-419" sz="1405"/>
              <a:t>Tienen rápidamente al sobreajuste y pueden ser costosos de entrenar.</a:t>
            </a:r>
            <a:endParaRPr sz="1405"/>
          </a:p>
          <a:p>
            <a:pPr indent="0" lvl="0" marL="0" rtl="0" algn="l">
              <a:lnSpc>
                <a:spcPct val="95000"/>
              </a:lnSpc>
              <a:spcBef>
                <a:spcPts val="1200"/>
              </a:spcBef>
              <a:spcAft>
                <a:spcPts val="1200"/>
              </a:spcAft>
              <a:buNone/>
            </a:pPr>
            <a:r>
              <a:rPr lang="es-419" sz="1405" u="sng">
                <a:solidFill>
                  <a:schemeClr val="hlink"/>
                </a:solidFill>
                <a:hlinkClick r:id="rId3"/>
              </a:rPr>
              <a:t>ibm.com</a:t>
            </a:r>
            <a:endParaRPr sz="140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414800" y="912550"/>
            <a:ext cx="1562400" cy="622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Lato"/>
              <a:ea typeface="Lato"/>
              <a:cs typeface="Lato"/>
              <a:sym typeface="Lato"/>
            </a:endParaRPr>
          </a:p>
        </p:txBody>
      </p:sp>
      <p:pic>
        <p:nvPicPr>
          <p:cNvPr id="150" name="Google Shape;150;p24"/>
          <p:cNvPicPr preferRelativeResize="0"/>
          <p:nvPr/>
        </p:nvPicPr>
        <p:blipFill>
          <a:blip r:embed="rId3">
            <a:alphaModFix/>
          </a:blip>
          <a:stretch>
            <a:fillRect/>
          </a:stretch>
        </p:blipFill>
        <p:spPr>
          <a:xfrm>
            <a:off x="1714500" y="912550"/>
            <a:ext cx="57150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p:nvPr/>
        </p:nvSpPr>
        <p:spPr>
          <a:xfrm>
            <a:off x="414800" y="912550"/>
            <a:ext cx="1562400" cy="6222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Lato"/>
              <a:ea typeface="Lato"/>
              <a:cs typeface="Lato"/>
              <a:sym typeface="Lato"/>
            </a:endParaRPr>
          </a:p>
        </p:txBody>
      </p:sp>
      <p:pic>
        <p:nvPicPr>
          <p:cNvPr id="156" name="Google Shape;156;p25"/>
          <p:cNvPicPr preferRelativeResize="0"/>
          <p:nvPr/>
        </p:nvPicPr>
        <p:blipFill>
          <a:blip r:embed="rId3">
            <a:alphaModFix/>
          </a:blip>
          <a:stretch>
            <a:fillRect/>
          </a:stretch>
        </p:blipFill>
        <p:spPr>
          <a:xfrm>
            <a:off x="2015389" y="730325"/>
            <a:ext cx="5113225" cy="404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 programar!</a:t>
            </a:r>
            <a:endParaRPr sz="1566">
              <a:latin typeface="Lato"/>
              <a:ea typeface="Lato"/>
              <a:cs typeface="Lato"/>
              <a:sym typeface="Lato"/>
            </a:endParaRPr>
          </a:p>
        </p:txBody>
      </p:sp>
      <p:pic>
        <p:nvPicPr>
          <p:cNvPr id="162" name="Google Shape;162;p26"/>
          <p:cNvPicPr preferRelativeResize="0"/>
          <p:nvPr/>
        </p:nvPicPr>
        <p:blipFill>
          <a:blip r:embed="rId3">
            <a:alphaModFix/>
          </a:blip>
          <a:stretch>
            <a:fillRect/>
          </a:stretch>
        </p:blipFill>
        <p:spPr>
          <a:xfrm>
            <a:off x="5186625" y="947125"/>
            <a:ext cx="3249250" cy="324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 tentativo de la Unidad 4:</a:t>
            </a:r>
            <a:endParaRPr/>
          </a:p>
        </p:txBody>
      </p:sp>
      <p:sp>
        <p:nvSpPr>
          <p:cNvPr id="94" name="Google Shape;94;p14"/>
          <p:cNvSpPr txBox="1"/>
          <p:nvPr>
            <p:ph idx="1" type="body"/>
          </p:nvPr>
        </p:nvSpPr>
        <p:spPr>
          <a:xfrm>
            <a:off x="729450" y="2078875"/>
            <a:ext cx="7688700" cy="27465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SzPts val="1400"/>
              <a:buChar char="●"/>
            </a:pPr>
            <a:r>
              <a:rPr b="1" lang="es-419" sz="1400"/>
              <a:t>Clase 1:</a:t>
            </a:r>
            <a:r>
              <a:rPr lang="es-419" sz="1400"/>
              <a:t> Introducción y conceptos fundamentales. Tipos de datos. Tipos de gráficos. Buenas prácticas para la visualización de datos. Principales paquetes Python. Introducción a Matplotlib.</a:t>
            </a:r>
            <a:endParaRPr sz="1400"/>
          </a:p>
          <a:p>
            <a:pPr indent="-317500" lvl="0" marL="457200" rtl="0" algn="just">
              <a:spcBef>
                <a:spcPts val="0"/>
              </a:spcBef>
              <a:spcAft>
                <a:spcPts val="0"/>
              </a:spcAft>
              <a:buSzPts val="1400"/>
              <a:buChar char="●"/>
            </a:pPr>
            <a:r>
              <a:rPr b="1" lang="es-419" sz="1400"/>
              <a:t>Clase 2:</a:t>
            </a:r>
            <a:r>
              <a:rPr lang="es-419" sz="1400"/>
              <a:t> Visualización de datos numéricos: datos, mapas, gráficos, uso de glyphs, gráficos apilados. Matplotlib-Pandas y Seaborn.</a:t>
            </a:r>
            <a:endParaRPr sz="1400"/>
          </a:p>
          <a:p>
            <a:pPr indent="-317500" lvl="0" marL="457200" rtl="0" algn="just">
              <a:spcBef>
                <a:spcPts val="0"/>
              </a:spcBef>
              <a:spcAft>
                <a:spcPts val="0"/>
              </a:spcAft>
              <a:buClr>
                <a:schemeClr val="accent3"/>
              </a:buClr>
              <a:buSzPts val="1400"/>
              <a:buChar char="●"/>
            </a:pPr>
            <a:r>
              <a:rPr b="1" lang="es-419" sz="1400">
                <a:solidFill>
                  <a:schemeClr val="accent3"/>
                </a:solidFill>
              </a:rPr>
              <a:t>Clase 3: </a:t>
            </a:r>
            <a:r>
              <a:rPr lang="es-419" sz="1400">
                <a:solidFill>
                  <a:schemeClr val="accent3"/>
                </a:solidFill>
              </a:rPr>
              <a:t>Visualización de datos no numéricos: gráficos, redes, gráficos de componente-principal, árboles, escalado multidimensional. Presentación de scikit-learn: escalado - estandarización - normalización, PCA, árboles de decisión para clasificación y regresión. </a:t>
            </a:r>
            <a:endParaRPr sz="1400">
              <a:solidFill>
                <a:schemeClr val="accent3"/>
              </a:solidFill>
            </a:endParaRPr>
          </a:p>
          <a:p>
            <a:pPr indent="-317500" lvl="0" marL="457200" rtl="0" algn="just">
              <a:spcBef>
                <a:spcPts val="0"/>
              </a:spcBef>
              <a:spcAft>
                <a:spcPts val="0"/>
              </a:spcAft>
              <a:buSzPts val="1400"/>
              <a:buChar char="●"/>
            </a:pPr>
            <a:r>
              <a:rPr b="1" lang="es-419" sz="1400"/>
              <a:t>Clase 4: </a:t>
            </a:r>
            <a:r>
              <a:rPr lang="es-419" sz="1400"/>
              <a:t>Reportes, dashboards y otros recursos. Comunicación de datos. Business Intelligence. Storytelling. Dashboards con Plotly.</a:t>
            </a:r>
            <a:endParaRPr sz="1400"/>
          </a:p>
          <a:p>
            <a:pPr indent="-317500" lvl="0" marL="457200" rtl="0" algn="just">
              <a:spcBef>
                <a:spcPts val="0"/>
              </a:spcBef>
              <a:spcAft>
                <a:spcPts val="0"/>
              </a:spcAft>
              <a:buSzPts val="1400"/>
              <a:buChar char="●"/>
            </a:pPr>
            <a:r>
              <a:rPr b="1" lang="es-419" sz="1400"/>
              <a:t>Tutoria: </a:t>
            </a:r>
            <a:r>
              <a:rPr lang="es-419" sz="1400"/>
              <a:t>Desarrollo de actividad práctica.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Clase 3: </a:t>
            </a:r>
            <a:r>
              <a:rPr lang="es-419"/>
              <a:t>Visualización de datos no numéricos</a:t>
            </a:r>
            <a:r>
              <a:rPr lang="es-419"/>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Análisis de componentes principales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s-419"/>
              <a:t>Principal component analysis</a:t>
            </a:r>
            <a:r>
              <a:rPr lang="es-419"/>
              <a:t> (PCA)</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s-419" sz="1405"/>
              <a:t>Técnica estadística para el análisis multivariado y para la reducción de la dimensionalidad</a:t>
            </a:r>
            <a:endParaRPr sz="1405"/>
          </a:p>
          <a:p>
            <a:pPr indent="0" lvl="0" marL="0" rtl="0" algn="l">
              <a:lnSpc>
                <a:spcPct val="95000"/>
              </a:lnSpc>
              <a:spcBef>
                <a:spcPts val="1200"/>
              </a:spcBef>
              <a:spcAft>
                <a:spcPts val="0"/>
              </a:spcAft>
              <a:buSzPts val="935"/>
              <a:buNone/>
            </a:pPr>
            <a:r>
              <a:t/>
            </a:r>
            <a:endParaRPr sz="1405"/>
          </a:p>
          <a:p>
            <a:pPr indent="-317817" lvl="0" marL="457200" rtl="0" algn="l">
              <a:lnSpc>
                <a:spcPct val="95000"/>
              </a:lnSpc>
              <a:spcBef>
                <a:spcPts val="1200"/>
              </a:spcBef>
              <a:spcAft>
                <a:spcPts val="0"/>
              </a:spcAft>
              <a:buSzPts val="1405"/>
              <a:buChar char="●"/>
            </a:pPr>
            <a:r>
              <a:rPr lang="es-419" sz="1405"/>
              <a:t>Simplifica la complejidad en datasets grandes al reducir el número de variables.</a:t>
            </a:r>
            <a:endParaRPr sz="1405"/>
          </a:p>
          <a:p>
            <a:pPr indent="-317817" lvl="0" marL="457200" rtl="0" algn="l">
              <a:lnSpc>
                <a:spcPct val="95000"/>
              </a:lnSpc>
              <a:spcBef>
                <a:spcPts val="0"/>
              </a:spcBef>
              <a:spcAft>
                <a:spcPts val="0"/>
              </a:spcAft>
              <a:buSzPts val="1405"/>
              <a:buChar char="●"/>
            </a:pPr>
            <a:r>
              <a:rPr lang="es-419" sz="1405"/>
              <a:t>Transforma las variables originales en nuevas variables no correlacionadas llamadas </a:t>
            </a:r>
            <a:r>
              <a:rPr b="1" lang="es-419" sz="1405"/>
              <a:t>componentes principales </a:t>
            </a:r>
            <a:r>
              <a:rPr lang="es-419" sz="1405"/>
              <a:t>(PC)</a:t>
            </a:r>
            <a:r>
              <a:rPr lang="es-419" sz="1405"/>
              <a:t>.</a:t>
            </a:r>
            <a:endParaRPr sz="1405"/>
          </a:p>
          <a:p>
            <a:pPr indent="-317817" lvl="0" marL="457200" rtl="0" algn="l">
              <a:lnSpc>
                <a:spcPct val="95000"/>
              </a:lnSpc>
              <a:spcBef>
                <a:spcPts val="0"/>
              </a:spcBef>
              <a:spcAft>
                <a:spcPts val="0"/>
              </a:spcAft>
              <a:buSzPts val="1405"/>
              <a:buChar char="●"/>
            </a:pPr>
            <a:r>
              <a:rPr lang="es-419" sz="1405"/>
              <a:t>Las PC’s son ortogonales (perpendiculares) entre sí.</a:t>
            </a:r>
            <a:endParaRPr sz="1405"/>
          </a:p>
          <a:p>
            <a:pPr indent="-317817" lvl="0" marL="457200" rtl="0" algn="l">
              <a:lnSpc>
                <a:spcPct val="95000"/>
              </a:lnSpc>
              <a:spcBef>
                <a:spcPts val="0"/>
              </a:spcBef>
              <a:spcAft>
                <a:spcPts val="0"/>
              </a:spcAft>
              <a:buSzPts val="1405"/>
              <a:buChar char="●"/>
            </a:pPr>
            <a:r>
              <a:rPr lang="es-419" sz="1405"/>
              <a:t>Se las ordena en función de la proporción de la variabilidad explicada (varianza).</a:t>
            </a:r>
            <a:endParaRPr sz="1405"/>
          </a:p>
          <a:p>
            <a:pPr indent="0" lvl="0" marL="457200" rtl="0" algn="l">
              <a:lnSpc>
                <a:spcPct val="95000"/>
              </a:lnSpc>
              <a:spcBef>
                <a:spcPts val="1200"/>
              </a:spcBef>
              <a:spcAft>
                <a:spcPts val="0"/>
              </a:spcAft>
              <a:buNone/>
            </a:pPr>
            <a:r>
              <a:t/>
            </a:r>
            <a:endParaRPr sz="1405"/>
          </a:p>
          <a:p>
            <a:pPr indent="0" lvl="0" marL="0" rtl="0" algn="l">
              <a:lnSpc>
                <a:spcPct val="95000"/>
              </a:lnSpc>
              <a:spcBef>
                <a:spcPts val="1200"/>
              </a:spcBef>
              <a:spcAft>
                <a:spcPts val="1200"/>
              </a:spcAft>
              <a:buNone/>
            </a:pPr>
            <a:r>
              <a:rPr lang="es-419" sz="1405" u="sng">
                <a:solidFill>
                  <a:schemeClr val="hlink"/>
                </a:solidFill>
                <a:hlinkClick r:id="rId3"/>
              </a:rPr>
              <a:t>nlpca.org</a:t>
            </a:r>
            <a:endParaRPr sz="14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52400" y="1382975"/>
            <a:ext cx="8839200" cy="3506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Escalado /</a:t>
            </a:r>
            <a:endParaRPr/>
          </a:p>
          <a:p>
            <a:pPr indent="0" lvl="0" marL="0" rtl="0" algn="l">
              <a:spcBef>
                <a:spcPts val="0"/>
              </a:spcBef>
              <a:spcAft>
                <a:spcPts val="0"/>
              </a:spcAft>
              <a:buNone/>
            </a:pPr>
            <a:r>
              <a:rPr lang="es-419"/>
              <a:t>Estandarización /</a:t>
            </a:r>
            <a:endParaRPr/>
          </a:p>
          <a:p>
            <a:pPr indent="0" lvl="0" marL="0" rtl="0" algn="l">
              <a:spcBef>
                <a:spcPts val="0"/>
              </a:spcBef>
              <a:spcAft>
                <a:spcPts val="0"/>
              </a:spcAft>
              <a:buNone/>
            </a:pPr>
            <a:r>
              <a:rPr lang="es-419"/>
              <a:t>Normalización</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Pre-procesado:</a:t>
            </a:r>
            <a:endParaRPr/>
          </a:p>
        </p:txBody>
      </p:sp>
      <p:sp>
        <p:nvSpPr>
          <p:cNvPr id="126" name="Google Shape;126;p20"/>
          <p:cNvSpPr txBox="1"/>
          <p:nvPr>
            <p:ph idx="2" type="body"/>
          </p:nvPr>
        </p:nvSpPr>
        <p:spPr>
          <a:xfrm>
            <a:off x="729450" y="1831225"/>
            <a:ext cx="7746300" cy="2703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s-419" sz="1400"/>
              <a:t>Escalado (Scaling): </a:t>
            </a:r>
            <a:r>
              <a:rPr lang="es-419" sz="1400"/>
              <a:t>Transforma los datos para que estén dentro de un rango específico, es decir cambia el rango de los datos. Es útil para cuando las variables poseen escalas muy diferentes. Es útil para algoritmos basados en distancias, como KNN y PCA. Ejemplos: MinMaxScaler, MaxAbsScaler. </a:t>
            </a:r>
            <a:endParaRPr sz="1400"/>
          </a:p>
          <a:p>
            <a:pPr indent="0" lvl="0" marL="0" rtl="0" algn="just">
              <a:lnSpc>
                <a:spcPct val="105000"/>
              </a:lnSpc>
              <a:spcBef>
                <a:spcPts val="1200"/>
              </a:spcBef>
              <a:spcAft>
                <a:spcPts val="0"/>
              </a:spcAft>
              <a:buNone/>
            </a:pPr>
            <a:r>
              <a:t/>
            </a:r>
            <a:endParaRPr sz="1400"/>
          </a:p>
          <a:p>
            <a:pPr indent="0" lvl="0" marL="0" rtl="0" algn="just">
              <a:lnSpc>
                <a:spcPct val="105000"/>
              </a:lnSpc>
              <a:spcBef>
                <a:spcPts val="1200"/>
              </a:spcBef>
              <a:spcAft>
                <a:spcPts val="0"/>
              </a:spcAft>
              <a:buNone/>
            </a:pPr>
            <a:r>
              <a:t/>
            </a:r>
            <a:endParaRPr sz="1400"/>
          </a:p>
          <a:p>
            <a:pPr indent="0" lvl="0" marL="0" rtl="0" algn="just">
              <a:lnSpc>
                <a:spcPct val="105000"/>
              </a:lnSpc>
              <a:spcBef>
                <a:spcPts val="1200"/>
              </a:spcBef>
              <a:spcAft>
                <a:spcPts val="0"/>
              </a:spcAft>
              <a:buNone/>
            </a:pPr>
            <a:r>
              <a:t/>
            </a:r>
            <a:endParaRPr sz="1400"/>
          </a:p>
          <a:p>
            <a:pPr indent="0" lvl="0" marL="0" rtl="0" algn="just">
              <a:lnSpc>
                <a:spcPct val="105000"/>
              </a:lnSpc>
              <a:spcBef>
                <a:spcPts val="1200"/>
              </a:spcBef>
              <a:spcAft>
                <a:spcPts val="1200"/>
              </a:spcAft>
              <a:buNone/>
            </a:pPr>
            <a:r>
              <a:t/>
            </a:r>
            <a:endParaRPr sz="1400"/>
          </a:p>
        </p:txBody>
      </p:sp>
      <p:pic>
        <p:nvPicPr>
          <p:cNvPr id="127" name="Google Shape;127;p20"/>
          <p:cNvPicPr preferRelativeResize="0"/>
          <p:nvPr/>
        </p:nvPicPr>
        <p:blipFill>
          <a:blip r:embed="rId3">
            <a:alphaModFix/>
          </a:blip>
          <a:stretch>
            <a:fillRect/>
          </a:stretch>
        </p:blipFill>
        <p:spPr>
          <a:xfrm>
            <a:off x="753900" y="2868862"/>
            <a:ext cx="7636210" cy="213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4513" y="2910949"/>
            <a:ext cx="7634971" cy="2131200"/>
          </a:xfrm>
          <a:prstGeom prst="rect">
            <a:avLst/>
          </a:prstGeom>
          <a:noFill/>
          <a:ln>
            <a:noFill/>
          </a:ln>
        </p:spPr>
      </p:pic>
      <p:sp>
        <p:nvSpPr>
          <p:cNvPr id="133" name="Google Shape;133;p21"/>
          <p:cNvSpPr txBox="1"/>
          <p:nvPr>
            <p:ph idx="2" type="body"/>
          </p:nvPr>
        </p:nvSpPr>
        <p:spPr>
          <a:xfrm>
            <a:off x="729450" y="1374025"/>
            <a:ext cx="7746300" cy="27033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s-419" sz="1400"/>
              <a:t>Estandarización (Standardization): </a:t>
            </a:r>
            <a:r>
              <a:rPr lang="es-419" sz="1400"/>
              <a:t>Es un tipo de escalado que transforma los datos para que tengan una media de 0 y una desviación estándar de 1. Asume que las variables siguen una distribución normal. Ejemplos: StandarScaler.</a:t>
            </a:r>
            <a:endParaRPr sz="1400"/>
          </a:p>
          <a:p>
            <a:pPr indent="0" lvl="0" marL="0" rtl="0" algn="just">
              <a:lnSpc>
                <a:spcPct val="105000"/>
              </a:lnSpc>
              <a:spcBef>
                <a:spcPts val="1200"/>
              </a:spcBef>
              <a:spcAft>
                <a:spcPts val="1200"/>
              </a:spcAft>
              <a:buNone/>
            </a:pPr>
            <a:r>
              <a:rPr b="1" lang="es-419" sz="1400"/>
              <a:t>Normalización (Normalization): </a:t>
            </a:r>
            <a:r>
              <a:rPr lang="es-419" sz="1400"/>
              <a:t>Este procedimiento cambia la distribución de los datos para que puedan ser descritas como una distribución normal (gaussiana de media cero y desviación estándar 1). Ejemplos: PowerTransformer.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