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0AE4A9-E554-4E77-B273-2373DF1D5FCE}">
  <a:tblStyle styleId="{E20AE4A9-E554-4E77-B273-2373DF1D5F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170cf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9170cf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170cfc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59170cfc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170cfcc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9170cfcc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170cfc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9170cfc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9170cfcc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59170cfc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170cfc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59170cfc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170cfcc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9170cfcc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170cfcc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9170cfcc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170cfc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59170cfc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9170cfc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59170cfc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9170cfcc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59170cfc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170cfc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59170cf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170cfc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59170cfc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170cfc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9170cfc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170cfc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9170cfc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170cfc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59170cfc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170cfc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59170cfc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170cfc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59170cfc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170cfc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59170cfc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170cfcc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9170cfcc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5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333625" y="2393400"/>
            <a:ext cx="486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Curso profesional de Python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025" y="24453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2571750" y="805150"/>
            <a:ext cx="3999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34"/>
          <p:cNvGraphicFramePr/>
          <p:nvPr/>
        </p:nvGraphicFramePr>
        <p:xfrm>
          <a:off x="1983225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1108550"/>
                <a:gridCol w="2460300"/>
                <a:gridCol w="1608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==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¿Es igual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10 == 15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!=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¿Es distinto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3 != 19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&lt;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¿Es a menor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 &lt; 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&gt;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¿Es a mayor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10 &gt; 40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&lt;=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¿Es a menor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10 &lt;=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&gt;=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¿Es a mayor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15 &gt;=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 de control de flujo e identación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957550" y="1723550"/>
            <a:ext cx="32280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múltiple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a, b, c = 19, 'hola', False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de flujo condicionales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828800" y="1453750"/>
            <a:ext cx="73497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nos permiten comprobar condiciones y hacer que nuestro programa se comporte de una forma u otra, que ejecute un fragmento de código u otro, dependiendo de esta condición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2571750" y="805150"/>
            <a:ext cx="3999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iterativas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permiten ejecutar un mismo código, de manera repetida, mientras se cumpla una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 se dispone de dos estructuras cíclicas: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8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 - Métodos principales del objeto string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9"/>
          <p:cNvGraphicFramePr/>
          <p:nvPr/>
        </p:nvGraphicFramePr>
        <p:xfrm>
          <a:off x="827125" y="12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capitalize()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con la primera letra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en minúsculas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swapcase()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convertidas las mayúsculas en minúsculas y viceversa.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con la primera de cada palabra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center(longitud,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centrada.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516750" y="5468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40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ljust(longitud,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alineada a la izquierda.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rjust(longitud,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alineada a la derecha.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zfill(longitud)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Copia de la cadena rellena con ceros a la izquierda hasta alcanzar la longitud final indicada.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conversión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métodos de conversión nos permiten transformar un tipo de valor a otro tipo: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Búsqueda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42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3083275"/>
                <a:gridCol w="44055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index(elemento, indice_inicio, indice_fin)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Numero de indice en el cual se encuentra la busqueda.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43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startswith("subcadena"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s" sz="1100" u="none" cap="none" strike="noStrike"/>
                        <a:t> si una cadena comienza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endswith("subcadena"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 si una cadena termina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isalnum()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s" sz="1100" u="none" cap="none" strike="noStrike"/>
                        <a:t> si una cadena es alfanumérico.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isalpha()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s" sz="1100" u="none" cap="none" strike="noStrike"/>
                        <a:t> si una cadena tiene solo letras.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isdigit()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s" sz="1100" u="none" cap="none" strike="noStrike"/>
                        <a:t> si solo son números.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Válida si la cadena solo contiene minúsculas.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Introducción a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1848900" y="1533750"/>
            <a:ext cx="54462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Apareció en 1991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es un lenguaje de programación interpretado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filosofía es hacer hincapié en una sintaxis que favorezca un código legible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lenguaje de programación multiparadigma (Orientado a objetos, imperativa y funcional)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multiplataforma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de código abierto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una comunidad muy grande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44"/>
          <p:cNvGraphicFramePr/>
          <p:nvPr/>
        </p:nvGraphicFramePr>
        <p:xfrm>
          <a:off x="769675" y="18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 si la cadena solo contiene mayúsculas.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isspace()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 si una cadena contiene solo espacios en blanco.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istitle()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s" sz="1100" u="none" cap="none" strike="noStrike"/>
                        <a:t> si una cadena tiene formato de título.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7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 - Estructura y elementos del Lenguaje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Comentarios en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1848450" y="1716100"/>
            <a:ext cx="5446200" cy="15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“”” 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Hola mundo!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Este comentario es multilineas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 “””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# Hola mundo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Variables en 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848450" y="1716100"/>
            <a:ext cx="544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Nombre_de_variable = valor o operación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2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= “Hola”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1889000" y="1312425"/>
            <a:ext cx="544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30"/>
          <p:cNvGraphicFramePr/>
          <p:nvPr/>
        </p:nvGraphicFramePr>
        <p:xfrm>
          <a:off x="2909250" y="17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1663200"/>
                <a:gridCol w="1662300"/>
              </a:tblGrid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FFFFFF"/>
                          </a:solidFill>
                        </a:rPr>
                        <a:t>Tipo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Int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23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Long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23L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Octal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027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hexadecimal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0x17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1889000" y="1312425"/>
            <a:ext cx="54462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simples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dobles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“Texto con comillas dobles”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con codigo escapes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\n\tcomillas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multilinea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“”” Testo linea1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“””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Boleanos: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[“coche”, “moto”, 21, 300]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Diccionario: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{“nombre”: “Pedro”,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“Apellidos”: “Galindo”,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“Edad”: 24}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516750" y="748300"/>
            <a:ext cx="8110500" cy="38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2571750" y="6527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33"/>
          <p:cNvGraphicFramePr/>
          <p:nvPr/>
        </p:nvGraphicFramePr>
        <p:xfrm>
          <a:off x="2276800" y="10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{E20AE4A9-E554-4E77-B273-2373DF1D5FCE}</a:tableStyleId>
              </a:tblPr>
              <a:tblGrid>
                <a:gridCol w="946300"/>
                <a:gridCol w="1500600"/>
                <a:gridCol w="2142600"/>
              </a:tblGrid>
              <a:tr h="3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+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Suma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a = 3 + 3 # resultado 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Resta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3 - 2 # resultado 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Negación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-3 # resultado -3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Multiplicación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2 * 2 # resultado 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**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Exponente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2 ** 6 # resultado 12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División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3.5 / 2 # resultado 1.75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//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Divisíon entera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3.5 / 2 # resultado 1.0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Módulo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a = 7 % 2 # resultado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