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DE68C95-B992-4398-B3F6-6556343D006E}">
  <a:tblStyle styleId="{6DE68C95-B992-4398-B3F6-6556343D006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bold.fntdata"/><Relationship Id="rId21" Type="http://schemas.openxmlformats.org/officeDocument/2006/relationships/slide" Target="slides/slide15.xml"/><Relationship Id="rId43" Type="http://schemas.openxmlformats.org/officeDocument/2006/relationships/font" Target="fonts/Roboto-regular.fntdata"/><Relationship Id="rId24" Type="http://schemas.openxmlformats.org/officeDocument/2006/relationships/slide" Target="slides/slide18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7.xml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-9850" y="31969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C4B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3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333625" y="2393400"/>
            <a:ext cx="48624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Curso profesional de Python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4025" y="24453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2571750" y="805150"/>
            <a:ext cx="39996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Operadores Aritméticos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0" name="Google Shape;140;p22"/>
          <p:cNvGraphicFramePr/>
          <p:nvPr/>
        </p:nvGraphicFramePr>
        <p:xfrm>
          <a:off x="1983225" y="131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{6DE68C95-B992-4398-B3F6-6556343D006E}</a:tableStyleId>
              </a:tblPr>
              <a:tblGrid>
                <a:gridCol w="1108550"/>
                <a:gridCol w="2460300"/>
                <a:gridCol w="1608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Operador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Descripción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Ejemplo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==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¿Es igual a y b?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 == 15 # False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!=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¿Es distinto a y b?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 != 19 # True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&lt;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¿Es a menor que b?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8 &lt; 9 # True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&gt;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¿Es a mayor que b?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 &gt; 40 # False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&lt;=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¿Es a menor o igual que b?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 &lt;= 10 # True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&gt;=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¿Es a mayor o igual que b?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15 &gt;= 10 # True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Estructura de control de flujo e identación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2957550" y="1723550"/>
            <a:ext cx="3228000" cy="1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PEP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# -*- coding: utf-8 -*-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Asignación múltiple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a, b, c = 19, 'hola', False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Estructuras de control de flujo condicionales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828800" y="1453750"/>
            <a:ext cx="7349700" cy="17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condicionales nos permiten comprobar condiciones y hacer que nuestro programa se comporte de una forma u otra, que ejecute un fragmento de código u otro, dependiendo de esta condición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2571750" y="805150"/>
            <a:ext cx="39996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Estructuras de control iterativas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1116600" y="1636575"/>
            <a:ext cx="6910800" cy="17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 permiten ejecutar un mismo código, de manera repetida, mientras se cumpla una condición.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Python se dispone de dos estructuras cíclicas: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bucle while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bucle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6"/>
          <p:cNvCxnSpPr/>
          <p:nvPr/>
        </p:nvCxnSpPr>
        <p:spPr>
          <a:xfrm>
            <a:off x="-9850" y="31969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C4B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26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1413850" y="2393400"/>
            <a:ext cx="75903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II - Métodos principales del objeto string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Metodos de formato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4" name="Google Shape;184;p27"/>
          <p:cNvGraphicFramePr/>
          <p:nvPr/>
        </p:nvGraphicFramePr>
        <p:xfrm>
          <a:off x="827125" y="12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{6DE68C95-B992-4398-B3F6-6556343D006E}</a:tableStyleId>
              </a:tblPr>
              <a:tblGrid>
                <a:gridCol w="2559175"/>
                <a:gridCol w="492967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capitalize()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Copia de la cadena con la primera letra en mayúsculas.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lower()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Copia de la cadena en minúsculas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upper()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Copia de la cadena en mayúsculas.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swapcase()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Copia de la cadena convertidas las mayúsculas en minúsculas y viceversa.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title()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Copia de la cadena con la primera de cada palabra en mayúsculas.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center(longitud, "caracter de relleno")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Copia de la cadena centrada.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Metodos de formato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p28"/>
          <p:cNvGraphicFramePr/>
          <p:nvPr/>
        </p:nvGraphicFramePr>
        <p:xfrm>
          <a:off x="827125" y="15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{6DE68C95-B992-4398-B3F6-6556343D006E}</a:tableStyleId>
              </a:tblPr>
              <a:tblGrid>
                <a:gridCol w="2559175"/>
                <a:gridCol w="492967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ljust(longitud, "caracter de relleno")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Copia de la cadena alineada a la izquierda.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rjust(longitud, "caracter de relleno")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Copia de la cadena alineada a la derecha.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zfill(longitud)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Copia de la cadena rellena con ceros a la izquierda hasta alcanzar la longitud final indicada.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 conversión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1116600" y="1636575"/>
            <a:ext cx="6910800" cy="17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métodos de conversión nos permiten transformar un tipo de valor a otro tipo: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 Búsqueda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1" name="Google Shape;211;p30"/>
          <p:cNvGraphicFramePr/>
          <p:nvPr/>
        </p:nvGraphicFramePr>
        <p:xfrm>
          <a:off x="827125" y="15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{6DE68C95-B992-4398-B3F6-6556343D006E}</a:tableStyleId>
              </a:tblPr>
              <a:tblGrid>
                <a:gridCol w="3083275"/>
                <a:gridCol w="440557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count(elemento)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Cantidad de apariciones de un elemento.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index(elemento, indice_inicio, indice_fin)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Numero de indice en el cual se encuentra la busqueda.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 Validación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0" name="Google Shape;220;p31"/>
          <p:cNvGraphicFramePr/>
          <p:nvPr/>
        </p:nvGraphicFramePr>
        <p:xfrm>
          <a:off x="769225" y="124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{6DE68C95-B992-4398-B3F6-6556343D006E}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startswith("subcadena" , posicion_inicio, posicion_fin)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Válida</a:t>
                      </a:r>
                      <a:r>
                        <a:rPr lang="en" sz="1100" u="none" cap="none" strike="noStrike"/>
                        <a:t> si una cadena comienza por una subcadena específica.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endswith("subcadena" , posicion_inicio, posicion_fin)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Válida si una cadena termina por una subcadena específica.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isalnum()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Válida</a:t>
                      </a:r>
                      <a:r>
                        <a:rPr lang="en" sz="1100" u="none" cap="none" strike="noStrike"/>
                        <a:t> si una cadena es alfanumérico.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isalpha()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Válida</a:t>
                      </a:r>
                      <a:r>
                        <a:rPr lang="en" sz="1100" u="none" cap="none" strike="noStrike"/>
                        <a:t> si una cadena tiene solo letras.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isdigit()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Válida</a:t>
                      </a:r>
                      <a:r>
                        <a:rPr lang="en" sz="1100" u="none" cap="none" strike="noStrike"/>
                        <a:t> si solo son números.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islower()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Válida si la cadena solo contiene minúsculas.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4"/>
          <p:cNvCxnSpPr/>
          <p:nvPr/>
        </p:nvCxnSpPr>
        <p:spPr>
          <a:xfrm>
            <a:off x="-9850" y="31969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C4B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4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413850" y="2393400"/>
            <a:ext cx="75903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I - Estructura y elementos del Lenguaje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 Validación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9" name="Google Shape;229;p32"/>
          <p:cNvGraphicFramePr/>
          <p:nvPr/>
        </p:nvGraphicFramePr>
        <p:xfrm>
          <a:off x="769675" y="181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{6DE68C95-B992-4398-B3F6-6556343D006E}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isupper()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Válida si la cadena solo contiene mayúsculas.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isspace()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Válida si una cadena contiene solo espacios en blanco.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istitle()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Válida</a:t>
                      </a:r>
                      <a:r>
                        <a:rPr lang="en" sz="1100" u="none" cap="none" strike="noStrike"/>
                        <a:t> si una cadena tiene formato de título.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3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 Sustitución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8" name="Google Shape;238;p33"/>
          <p:cNvGraphicFramePr/>
          <p:nvPr/>
        </p:nvGraphicFramePr>
        <p:xfrm>
          <a:off x="769225" y="124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{6DE68C95-B992-4398-B3F6-6556343D006E}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format(*args, **kwargs)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Dar formato a una cadena, sustituyendo texto dinámicamente.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replace("subcadena a buscar", "subcadena por la cual reemplazar")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Busca una cadena específica y la reemplaza por otra.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strip("caracter")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Elimina caracteres a la derecha y a la izquierda de una cadena.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lstrip("caracter")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Elimina caracteres a la izquierda de una cadena.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rstrip("caracter")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Elimina caracteres a la derecha de una cadena.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4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 unión y división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7" name="Google Shape;247;p34"/>
          <p:cNvGraphicFramePr/>
          <p:nvPr/>
        </p:nvGraphicFramePr>
        <p:xfrm>
          <a:off x="769675" y="162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{6DE68C95-B992-4398-B3F6-6556343D006E}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join(iterable)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Unir una cadena de forma iterativa.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partition("separador")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Parte una cadena en tres, utilizando un separador.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split("separador")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Parte una cadena en varias partes, utilizando un separador.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splitlines()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Parte una cadena que contenga líneas.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Encoding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2572200" y="1578450"/>
            <a:ext cx="3999600" cy="1986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#!/usr/bin/env python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-*- coding: utf-8 -*-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= 'idzie wąż wąską dróżką'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uu = u.decode('utf8')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= uu.encode('cp1250')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36"/>
          <p:cNvCxnSpPr/>
          <p:nvPr/>
        </p:nvCxnSpPr>
        <p:spPr>
          <a:xfrm>
            <a:off x="-9850" y="31969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C4B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36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3047075" y="2405600"/>
            <a:ext cx="59724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III - Tipos de datos complejos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36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7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7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Tuplas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1061700" y="1779450"/>
            <a:ext cx="70206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tuplas son secuencias o listas de elementos.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son mutables, es decir que no se pueden modificar.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acceso y eso consume menos recurso por ende son mucho más rápido que las listas o diccionarios.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(‘elemento1’, 2, 3,)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8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38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8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8"/>
          <p:cNvSpPr txBox="1"/>
          <p:nvPr/>
        </p:nvSpPr>
        <p:spPr>
          <a:xfrm>
            <a:off x="1061700" y="1779450"/>
            <a:ext cx="70206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listas son compuestas por datos cuya cantidad o valor varían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mutables, es decir que se pueden modificar en cualquier momento.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Están dotadas de una variedad de operaciones muy útiles.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[‘elemento1’, 2, 3,]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9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9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1" name="Google Shape;291;p39"/>
          <p:cNvGraphicFramePr/>
          <p:nvPr/>
        </p:nvGraphicFramePr>
        <p:xfrm>
          <a:off x="769225" y="124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{6DE68C95-B992-4398-B3F6-6556343D006E}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append("nuevo elemento")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Permite agregar un nuevo elemento.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extend(otra_lista)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Agregar varios elemento al final de la lista.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insert(posición, "nuevo elemento")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Agregar un elemento en la posición deseada.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pop()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Eliminar el último elemento de la lista.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pop(índice)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Eliminar el elemento por su índice.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0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40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0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40"/>
          <p:cNvGraphicFramePr/>
          <p:nvPr/>
        </p:nvGraphicFramePr>
        <p:xfrm>
          <a:off x="769225" y="124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{6DE68C95-B992-4398-B3F6-6556343D006E}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remove("valor")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Elimina un elemento por su valor.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reverse()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Ordena una lista en reverso.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sort()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Ordena una lista en ascendente.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count(elemento)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Cuenta la cantidad de apariciones de un elemento.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index(elemento[, indice_inicio, indice_fin])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Nos da el índice donde se encuentra un elemento.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1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41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1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9" name="Google Shape;309;p41"/>
          <p:cNvGraphicFramePr/>
          <p:nvPr/>
        </p:nvGraphicFramePr>
        <p:xfrm>
          <a:off x="769675" y="162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{6DE68C95-B992-4398-B3F6-6556343D006E}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len(element)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Cuenta la cantidad de elementos de una lista.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max(lista)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El valor maximo.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min(lista)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El valor minimo.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Introducción a Python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848900" y="1533750"/>
            <a:ext cx="5446200" cy="20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Apareció en 1991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es un lenguaje de programación interpretado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 filosofía es hacer hincapié en una sintaxis que favorezca un código legible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lenguaje de programación multiparadigma (Orientado a objetos, imperativa y funcional)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multiplataforma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de código abierto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 una comunidad muy grande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2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42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2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Diccionarios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2"/>
          <p:cNvSpPr txBox="1"/>
          <p:nvPr/>
        </p:nvSpPr>
        <p:spPr>
          <a:xfrm>
            <a:off x="1061700" y="1779450"/>
            <a:ext cx="70206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diccionarios son mutables, es decir que se pueden modificar.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construye por medio de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Tienen una llave y un valor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Coche = {'puertas': 2, 'tipo': 2, 'matricula': ‘554CD’}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3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Diccionarios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7" name="Google Shape;327;p43"/>
          <p:cNvGraphicFramePr/>
          <p:nvPr/>
        </p:nvGraphicFramePr>
        <p:xfrm>
          <a:off x="769225" y="124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{6DE68C95-B992-4398-B3F6-6556343D006E}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diccionario.clear()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Vacía el diccionario.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dict.copy()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Copia un diccionario.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update(diccionario)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Concatenar diccionarios.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get(clave, "valor x defecto si la clave no existe")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Retorna el valor de un elemento buscado por su clave.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4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44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4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Diccionario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6" name="Google Shape;336;p44"/>
          <p:cNvGraphicFramePr/>
          <p:nvPr/>
        </p:nvGraphicFramePr>
        <p:xfrm>
          <a:off x="769225" y="124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{6DE68C95-B992-4398-B3F6-6556343D006E}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has_key(clave)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Permite saber si una clave existe.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iteritems() - items()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Obtener claves y valores de un diccionario.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keys()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Claves de un diccionario.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values()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Valores de un diccionario.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len(diccionario)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Cantidad de elementos de un diccionario.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Google Shape;341;p45"/>
          <p:cNvCxnSpPr/>
          <p:nvPr/>
        </p:nvCxnSpPr>
        <p:spPr>
          <a:xfrm>
            <a:off x="-9850" y="31969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C4B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2" name="Google Shape;342;p45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5"/>
          <p:cNvSpPr txBox="1"/>
          <p:nvPr/>
        </p:nvSpPr>
        <p:spPr>
          <a:xfrm>
            <a:off x="3778375" y="2381225"/>
            <a:ext cx="51435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IV - Funciones definidas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6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6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6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Definiendo funciones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6"/>
          <p:cNvSpPr txBox="1"/>
          <p:nvPr/>
        </p:nvSpPr>
        <p:spPr>
          <a:xfrm>
            <a:off x="1061700" y="1779450"/>
            <a:ext cx="70206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función es una forma de agrupar expresiones o sentencias que realizan determinadas acciones.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funciones se ejecutan solo cuando son llamadas.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funciones pueden recibir y retornar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7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47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7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Definiendo funciones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7"/>
          <p:cNvSpPr txBox="1"/>
          <p:nvPr/>
        </p:nvSpPr>
        <p:spPr>
          <a:xfrm>
            <a:off x="1061700" y="1779450"/>
            <a:ext cx="70206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mi_funcion():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# aquí el algoritmo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ejecutar la función solo tenemos que llamarla por su nombre: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mi_funcion()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8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48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8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Definiendo funciones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8"/>
          <p:cNvSpPr txBox="1"/>
          <p:nvPr/>
        </p:nvSpPr>
        <p:spPr>
          <a:xfrm>
            <a:off x="1061700" y="1779450"/>
            <a:ext cx="70206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funciones pueden recibir parámetros y estos pueden tener un valor por defecto.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mi_funcion(a, b):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 # aquí el algoritmo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funcion_a(a=1, b=2):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# mi codigo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Comentarios en Python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848450" y="1716100"/>
            <a:ext cx="5446200" cy="150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C4B33"/>
                </a:solidFill>
                <a:latin typeface="Calibri"/>
                <a:ea typeface="Calibri"/>
                <a:cs typeface="Calibri"/>
                <a:sym typeface="Calibri"/>
              </a:rPr>
              <a:t>“”” </a:t>
            </a:r>
            <a:endParaRPr b="0" i="0" sz="1100" u="none" cap="none" strike="noStrike">
              <a:solidFill>
                <a:srgbClr val="0C4B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C4B33"/>
                </a:solidFill>
                <a:latin typeface="Calibri"/>
                <a:ea typeface="Calibri"/>
                <a:cs typeface="Calibri"/>
                <a:sym typeface="Calibri"/>
              </a:rPr>
              <a:t>Hola mundo!</a:t>
            </a:r>
            <a:endParaRPr b="0" i="0" sz="1100" u="none" cap="none" strike="noStrike">
              <a:solidFill>
                <a:srgbClr val="0C4B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C4B33"/>
                </a:solidFill>
                <a:latin typeface="Calibri"/>
                <a:ea typeface="Calibri"/>
                <a:cs typeface="Calibri"/>
                <a:sym typeface="Calibri"/>
              </a:rPr>
              <a:t>Este comentario es multilineas</a:t>
            </a:r>
            <a:endParaRPr b="0" i="0" sz="1100" u="none" cap="none" strike="noStrike">
              <a:solidFill>
                <a:srgbClr val="0C4B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C4B33"/>
                </a:solidFill>
                <a:latin typeface="Calibri"/>
                <a:ea typeface="Calibri"/>
                <a:cs typeface="Calibri"/>
                <a:sym typeface="Calibri"/>
              </a:rPr>
              <a:t> “””</a:t>
            </a:r>
            <a:endParaRPr b="0" i="0" sz="1100" u="none" cap="none" strike="noStrike">
              <a:solidFill>
                <a:srgbClr val="0C4B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C4B33"/>
                </a:solidFill>
                <a:latin typeface="Calibri"/>
                <a:ea typeface="Calibri"/>
                <a:cs typeface="Calibri"/>
                <a:sym typeface="Calibri"/>
              </a:rPr>
              <a:t># Hola mundo</a:t>
            </a:r>
            <a:endParaRPr b="0" i="0" sz="1100" u="none" cap="none" strike="noStrike">
              <a:solidFill>
                <a:srgbClr val="0C4B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Variables en  Python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848450" y="1716100"/>
            <a:ext cx="54462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Nombre_de_variable = valor o operación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 = 2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 = “Hola”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889000" y="1312425"/>
            <a:ext cx="5446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Numeros: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2909250" y="177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{6DE68C95-B992-4398-B3F6-6556343D006E}</a:tableStyleId>
              </a:tblPr>
              <a:tblGrid>
                <a:gridCol w="1663200"/>
                <a:gridCol w="1662300"/>
              </a:tblGrid>
              <a:tr h="30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Tipo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Ejemplo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0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Int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0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Long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23L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0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Octal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027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0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hexadecimal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0x17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1889000" y="1312425"/>
            <a:ext cx="54462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Cadenas: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Comillas simples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‘Texto entre comillas simples’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Comillas dobles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“Texto con comillas dobles”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Cadena con codigo escapes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‘Texto entre \n\tcomillas simples’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Cadena multilinea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“”” Testo linea1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 2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“””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1889000" y="1312425"/>
            <a:ext cx="5446200" cy="2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Boleanos: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Listas: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[“coche”, “moto”, 21, 300]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Tuplas: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(1, 2, 3, 4)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Diccionario: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{“nombre”: “Pedro”,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“Apellidos”: “Galindo”,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“Edad”: 24}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516750" y="595900"/>
            <a:ext cx="8110500" cy="385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2571750" y="6527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1889000" y="1312425"/>
            <a:ext cx="5446200" cy="2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1" name="Google Shape;131;p21"/>
          <p:cNvGraphicFramePr/>
          <p:nvPr/>
        </p:nvGraphicFramePr>
        <p:xfrm>
          <a:off x="2276800" y="107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{6DE68C95-B992-4398-B3F6-6556343D006E}</a:tableStyleId>
              </a:tblPr>
              <a:tblGrid>
                <a:gridCol w="946300"/>
                <a:gridCol w="1500600"/>
                <a:gridCol w="2142600"/>
              </a:tblGrid>
              <a:tr h="32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Operador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Descripción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Ejemplo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+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Suma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 = 3 + 3 # resultado 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-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Resta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a = 3 - 2 # resultado 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Negación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a = -3 # resultado -3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*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Multiplicación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a = 2 * 2 # resultado 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**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Exponente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a = 2 ** 6 # resultado 12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/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División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a = 3.5 / 2 # resultado 1.75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//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Divisíon entera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a = 3.5 / 2 # resultado 1.0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Módulo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a = 7 % 2 # resultado 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