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4B1204-665F-44A2-B42D-22B78666A715}">
  <a:tblStyle styleId="{AC4B1204-665F-44A2-B42D-22B78666A7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es.wikipedia.org/wiki/CamelCase" TargetMode="External"/><Relationship Id="rId4" Type="http://schemas.openxmlformats.org/officeDocument/2006/relationships/hyperlink" Target="https://es.wikipedia.org/wiki/CamelCas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333625" y="2393400"/>
            <a:ext cx="486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Curso profesional de Python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025" y="24453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571750" y="805150"/>
            <a:ext cx="3999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1983225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1108550"/>
                <a:gridCol w="2460300"/>
                <a:gridCol w="1608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Operador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Ejemplo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==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igual a y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== 15 # False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!=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distinto a y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 != 19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&lt;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menor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8 &lt; 9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&gt;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mayor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&gt; 40 # False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&lt;=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menor o igual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 &lt;= 10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&gt;=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¿Es a mayor o igual que b?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 &gt;= 10 # True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 de control de flujo e identación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2957550" y="1723550"/>
            <a:ext cx="32280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-*- coding: utf-8 -*-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Asignación múltiple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a, b, c = 19, 'hola', False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Estructuras de control de flujo condicionales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28800" y="1453750"/>
            <a:ext cx="73497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nos permiten comprobar condiciones y hacer que nuestro programa se comporte de una forma u otra, que ejecute un fragmento de código u otro, dependiendo de esta condición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2571750" y="805150"/>
            <a:ext cx="3999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Estructuras de control iterativas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116600" y="1636575"/>
            <a:ext cx="69108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permiten ejecutar un mismo código, de manera repetida, mientras se cumpla una condición.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 se dispone de dos estructuras cíclicas: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bucle 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bucle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6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413850" y="2393400"/>
            <a:ext cx="7590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II - Métodos principales del objeto string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Metodos de formato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827125" y="12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2559175"/>
                <a:gridCol w="49296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capitalize()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con la primera letra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lower()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en minúsculas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upper()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swapcase()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convertidas las mayúsculas en minúsculas y viceversa.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title()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con la primera de cada palabra en mayúsculas.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center(longitud,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centrada.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Metodos de formato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28"/>
          <p:cNvGraphicFramePr/>
          <p:nvPr/>
        </p:nvGraphicFramePr>
        <p:xfrm>
          <a:off x="827125" y="15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2559175"/>
                <a:gridCol w="49296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ljust(longitud,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alineada a la izquierda.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rjust(longitud, "caracter de relleno")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alineada a la derecha.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zfill(longitud)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Copia de la cadena rellena con ceros a la izquierda hasta alcanzar la longitud final indicada.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conversión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116600" y="1636575"/>
            <a:ext cx="69108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métodos de conversión nos permiten transformar un tipo de valor a otro tipo: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Búsqueda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30"/>
          <p:cNvGraphicFramePr/>
          <p:nvPr/>
        </p:nvGraphicFramePr>
        <p:xfrm>
          <a:off x="827125" y="15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083275"/>
                <a:gridCol w="440557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count(elemento)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Cantidad de apariciones de un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index(elemento, indice_inicio, indice_fin)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Numero de indice en el cual se encuentra la busqueda.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Validación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31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startswith("subcadena" , posicion_inicio, posicion_fin)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comienza por una subcadena específica.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endswith("subcadena" , posicion_inicio, posicion_fin)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 si una cadena termina por una subcadena específica.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isalnum()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es alfanumérico.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isalpha()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tiene solo letras.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isdigit()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solo son números.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islower()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Válida si la cadena solo contiene minúsculas.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13850" y="2393400"/>
            <a:ext cx="7590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 - Estructura y elementos del Lenguaje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Validación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32"/>
          <p:cNvGraphicFramePr/>
          <p:nvPr/>
        </p:nvGraphicFramePr>
        <p:xfrm>
          <a:off x="769675" y="18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isupper()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 si la cadena solo contiene mayúsculas.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isspace()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 si una cadena contiene solo espacios en blanco.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istitle()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Válida</a:t>
                      </a:r>
                      <a:r>
                        <a:rPr lang="en" sz="1100" u="none" cap="none" strike="noStrike"/>
                        <a:t> si una cadena tiene formato de título.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Sustitución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format(*args, **kwargs)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Dar formato a una cadena, sustituyendo texto dinámicamente.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replace("subcadena a buscar", "subcadena por la cual reemplazar")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Busca una cadena específica y la reemplaza por otra.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strip("caracter")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caracteres a la derecha y a la izquierda de una cadena.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lstrip("caracter")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caracteres a la izquierda de una cadena.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rstrip("caracter")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caracteres a la derecha de una cadena.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Métodos de unión y división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34"/>
          <p:cNvGraphicFramePr/>
          <p:nvPr/>
        </p:nvGraphicFramePr>
        <p:xfrm>
          <a:off x="769675" y="16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join(iterable)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Unir una cadena de forma iterativa.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partition("separador")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Parte una cadena en tres, utilizando un separador.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split("separador")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Parte una cadena en varias partes, utilizando un separador.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splitlines()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Parte una cadena que contenga líneas.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2572200" y="1578450"/>
            <a:ext cx="3999600" cy="198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#!/usr/bin/env python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-*- coding: utf-8 -*-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'idzie wąż wąską dróżką'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uu = u.decode('utf8')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uu.encode('cp1250')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6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3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3047075" y="2405600"/>
            <a:ext cx="597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III - Tipos de datos complejos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Tuplas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tuplas son secuencias o listas de elementos.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son mutables, es decir que no se pueden modificar.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acceso y eso consume menos recurso por ende son mucho más rápido que las listas o diccionarios.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(‘elemento1’, 2, 3,)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listas son compuestas por datos cuya cantidad o valor varían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mutables, es decir que se pueden modificar en cualquier momento.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 dotadas de una variedad de operaciones muy útiles.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[‘elemento1’, 2, 3,]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39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append("nuevo elemento")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Permite agregar un nuevo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extend(otra_lista)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Agregar varios elemento al final de la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insert(posición, "nuevo elemento")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Agregar un elemento en la posición deseada.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pop()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Eliminar el último elemento de la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pop(índice)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Eliminar el elemento por su índice.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40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remove("valor")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Elimina un elemento por su valor.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reverse()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Ordena una lista en reverso.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sort()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Ordena una lista en ascendente.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count(elemento)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Cuenta la cantidad de apariciones de un elemento.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index(elemento[, indice_inicio, indice_fin])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Nos da el índice donde se encuentra un elemento.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9" name="Google Shape;309;p41"/>
          <p:cNvGraphicFramePr/>
          <p:nvPr/>
        </p:nvGraphicFramePr>
        <p:xfrm>
          <a:off x="769675" y="162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len(element)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Cuenta la cantidad de elementos de una lista.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max(lista)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 valor maximo.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min(lista)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El valor minimo.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Introducción a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848900" y="1533750"/>
            <a:ext cx="54462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Apareció en 1991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es un lenguaje de programación interpretado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filosofía es hacer hincapié en una sintaxis que favorezca un código legible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lenguaje de programación multiparadigma (Orientado a objetos, imperativa y funcional)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multiplataforma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de código abierto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una comunidad muy grande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diccionarios son mutables, es decir que se pueden modificar.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construye por medio de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una llave y un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Coche = {'puertas': 2, 'tipo': 2, 'matricula': ‘554CD’}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diccionario.clear()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Vacía el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dict.copy()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Copia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update(diccionario)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Concatenar diccionarios.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get(clave, "valor x defecto si la clave no existe")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Retorna el valor de un elemento buscado por su clave.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Diccionario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p44"/>
          <p:cNvGraphicFramePr/>
          <p:nvPr/>
        </p:nvGraphicFramePr>
        <p:xfrm>
          <a:off x="769225" y="12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3527025"/>
                <a:gridCol w="4077625"/>
              </a:tblGrid>
              <a:tr h="34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Metodo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Retorna</a:t>
                      </a:r>
                      <a:endParaRPr b="1" sz="11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has_key(clave)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Permite saber si una clave existe.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iteritems() - items()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Obtener claves y valores de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keys()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Claves de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values()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Valores de un diccionario.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len(diccionario)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Cantidad de elementos de un diccionario.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45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4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778375" y="2381225"/>
            <a:ext cx="5143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IV - Funciones definidas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función es una forma de agrupar expresiones o sentencias que realizan determinadas acciones.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se ejecutan solo cuando son llamadas.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pueden recibir y retornar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4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# aquí el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ejecutar la función solo tenemos que llamarla por su nombre: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mi_funcion()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1061700" y="1779450"/>
            <a:ext cx="7020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pueden recibir parámetros y estos pueden tener un valor por defecto.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mi_funcion(a, b):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 # aquí el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funcion_a(a=1, b=2):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# mi codigo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9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952000" y="1407750"/>
            <a:ext cx="70206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Parámetros arbitrarios.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mi_funcion(parametro_fijo, *arbitrarios):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 parametro_fijo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# Los parámetros arbitrarios se corren como tuplas o listas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argumento in arbitrarios: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 argumento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mi_funcion(0, 'arbitrario 1', 'arbitrario 2', 'arbitrario 3')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952000" y="1407750"/>
            <a:ext cx="70206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mi_funcion(parametro_fijo, *arbitrarios, **kwords):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print(parametro_fijo)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argumento in arbitrarios: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print(argumento)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# Los argumentos arbitrarios tipo clave, se recorren como los diccionarios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clave in kwords: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print("El valor de", clave, "es", kwords[clave])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mi_funcion(0, "arbitrario 1", "arbitrario 2", "arbitrario 3", clave1="valor uno", clave2="valor dos")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5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1"/>
          <p:cNvSpPr txBox="1"/>
          <p:nvPr/>
        </p:nvSpPr>
        <p:spPr>
          <a:xfrm>
            <a:off x="952000" y="1610350"/>
            <a:ext cx="70206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args          ------------&gt; Tuplas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**kworks     ------------&gt; Diccionario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Anteponiendo los asteriscos desempaquetamos las estructuras para que puedan ser recibidas por una función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Comentarios en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848450" y="1716100"/>
            <a:ext cx="5446200" cy="15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“”” 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Hola mundo!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Este comentario es multilineas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 “””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4B33"/>
                </a:solidFill>
                <a:latin typeface="Calibri"/>
                <a:ea typeface="Calibri"/>
                <a:cs typeface="Calibri"/>
                <a:sym typeface="Calibri"/>
              </a:rPr>
              <a:t># Hola mundo</a:t>
            </a:r>
            <a:endParaRPr b="0" i="0" sz="1100" u="none" cap="none" strike="noStrike">
              <a:solidFill>
                <a:srgbClr val="0C4B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825" y="1569275"/>
            <a:ext cx="47434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2"/>
          <p:cNvSpPr txBox="1"/>
          <p:nvPr/>
        </p:nvSpPr>
        <p:spPr>
          <a:xfrm>
            <a:off x="2049450" y="1155575"/>
            <a:ext cx="5045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de locals() y globals() retornan un diccionario.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5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175" y="1504950"/>
            <a:ext cx="25336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Definiendo funciones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675" y="1314450"/>
            <a:ext cx="29146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1" name="Google Shape;431;p55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p5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1755125" y="2381225"/>
            <a:ext cx="72156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V - Módulos, Paquetes y Namespaces 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5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5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6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Módulos y Paquetes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463" y="1481138"/>
            <a:ext cx="40290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5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7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Importar paquetes y Alias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1244100" y="1547925"/>
            <a:ext cx="66549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modulo                     # importar un módulo que no pertenece a un paquete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paquete.modulo1     # importar un módulo que está dentro de un paquete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paquete.subpaquete.modulo1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agregar un alias solo tendríamos que usar ‘ as ‘ y el nombre del 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modulo as mi_modulo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58"/>
          <p:cNvSpPr/>
          <p:nvPr/>
        </p:nvSpPr>
        <p:spPr>
          <a:xfrm>
            <a:off x="516750" y="595900"/>
            <a:ext cx="81105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8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Colores en nuestra terminal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8"/>
          <p:cNvSpPr txBox="1"/>
          <p:nvPr/>
        </p:nvSpPr>
        <p:spPr>
          <a:xfrm>
            <a:off x="1244100" y="1547925"/>
            <a:ext cx="66549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\033[cod_formato;cod_color_texto;cod_color_fondom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print("\033[4;35m"+"Texto de ejemplo")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1338" y="595900"/>
            <a:ext cx="20478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938" y="634000"/>
            <a:ext cx="17430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9"/>
          <p:cNvCxnSpPr/>
          <p:nvPr/>
        </p:nvCxnSpPr>
        <p:spPr>
          <a:xfrm>
            <a:off x="-9850" y="3196950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0C4B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5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9"/>
          <p:cNvSpPr txBox="1"/>
          <p:nvPr/>
        </p:nvSpPr>
        <p:spPr>
          <a:xfrm>
            <a:off x="1755125" y="2381225"/>
            <a:ext cx="72156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Módulo VI - Programación orientada a objetos 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6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0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0"/>
          <p:cNvSpPr txBox="1"/>
          <p:nvPr/>
        </p:nvSpPr>
        <p:spPr>
          <a:xfrm>
            <a:off x="1061250" y="2005050"/>
            <a:ext cx="70206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Programación Orientada a Objetos (POO),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paradigma de programación.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Teoría que nos suministra la base y el modelo para resolver problemas.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61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1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1"/>
          <p:cNvSpPr txBox="1"/>
          <p:nvPr/>
        </p:nvSpPr>
        <p:spPr>
          <a:xfrm>
            <a:off x="1061250" y="1438225"/>
            <a:ext cx="70206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¿Que es un un objeto?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es una cosa, es todo lo que nos rodea.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carro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casa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 ordenador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objetos tienen cualidades o atributos: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kilos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Variables en  Python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848450" y="1716100"/>
            <a:ext cx="54462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Nombre_de_variable = valor o operación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= 2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 = “Hola”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2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2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62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2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8" name="Google Shape;498;p62"/>
          <p:cNvGraphicFramePr/>
          <p:nvPr/>
        </p:nvGraphicFramePr>
        <p:xfrm>
          <a:off x="976050" y="13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Objeto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Atributo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Cualidad del atributo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(el) Objeto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Color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verde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(el) Objeto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Tamaño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(el) Objeto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9" name="Google Shape;499;p62"/>
          <p:cNvSpPr txBox="1"/>
          <p:nvPr/>
        </p:nvSpPr>
        <p:spPr>
          <a:xfrm>
            <a:off x="975450" y="3083675"/>
            <a:ext cx="71922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puede estar compuesto por otros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puede compartir características de otro objeto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objeto puede hacer cosas, realizar 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3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63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3"/>
          <p:cNvSpPr txBox="1"/>
          <p:nvPr/>
        </p:nvSpPr>
        <p:spPr>
          <a:xfrm>
            <a:off x="2571750" y="8051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3"/>
          <p:cNvSpPr txBox="1"/>
          <p:nvPr/>
        </p:nvSpPr>
        <p:spPr>
          <a:xfrm>
            <a:off x="926325" y="1328525"/>
            <a:ext cx="70206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son los modelos sobre los cuáles se construirán nuestros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Antena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3"/>
          <p:cNvSpPr txBox="1"/>
          <p:nvPr/>
        </p:nvSpPr>
        <p:spPr>
          <a:xfrm>
            <a:off x="3242100" y="2162250"/>
            <a:ext cx="4485300" cy="81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las clases se define en singular, utilizando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CamelCase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4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64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4"/>
          <p:cNvSpPr txBox="1"/>
          <p:nvPr/>
        </p:nvSpPr>
        <p:spPr>
          <a:xfrm>
            <a:off x="2267050" y="805150"/>
            <a:ext cx="4304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 - Atributos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4"/>
          <p:cNvSpPr txBox="1"/>
          <p:nvPr/>
        </p:nvSpPr>
        <p:spPr>
          <a:xfrm>
            <a:off x="1061250" y="1139250"/>
            <a:ext cx="7020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textura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Ojo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forma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tamanio = ""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ojos = Ojo()       # propiedad compuesta por el objeto objeto Ojo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pelos = Pelo()     # propiedad compuesta por el objeto objeto Pelo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5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5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65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5"/>
          <p:cNvSpPr txBox="1"/>
          <p:nvPr/>
        </p:nvSpPr>
        <p:spPr>
          <a:xfrm>
            <a:off x="2571750" y="652750"/>
            <a:ext cx="39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 - Métodos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5"/>
          <p:cNvSpPr txBox="1"/>
          <p:nvPr/>
        </p:nvSpPr>
        <p:spPr>
          <a:xfrm>
            <a:off x="1061700" y="1011225"/>
            <a:ext cx="70206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Objeto(object):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tamanio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edad = ""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NuevoObjeto sí hereda de otra clase: Objeto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NuevoObjeto(Objeto): 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sexo =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def get_sexo(self):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self.sexo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 = NuevoObjeto()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print(objeto.get_sexo())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6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6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66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66"/>
          <p:cNvSpPr txBox="1"/>
          <p:nvPr/>
        </p:nvSpPr>
        <p:spPr>
          <a:xfrm>
            <a:off x="2120775" y="805150"/>
            <a:ext cx="489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Programación orientada a objetos - Métodos especiales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6"/>
          <p:cNvSpPr txBox="1"/>
          <p:nvPr/>
        </p:nvSpPr>
        <p:spPr>
          <a:xfrm>
            <a:off x="1061250" y="1139250"/>
            <a:ext cx="7020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__init__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 el método constructor. Este método se va a ejecutar cada vez que se cree una nueva instancia de la clase.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__str__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método __str__ nos devuelve un string que se mostrará al llamar nuestro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889000" y="1312425"/>
            <a:ext cx="544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2909250" y="17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1663200"/>
                <a:gridCol w="1662300"/>
              </a:tblGrid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Tipo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Ejemplo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Long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23L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Octal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027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hexadecimal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0x17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889000" y="1312425"/>
            <a:ext cx="54462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Comillas simples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‘Texto entre comillas simples’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Comillas dobles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“Texto con comillas dobles”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 con codigo escapes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‘Texto entre \n\tcomillas simples’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 multilinea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“”” Testo linea1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 2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“””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16750" y="595900"/>
            <a:ext cx="8110500" cy="35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571750" y="8051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889000" y="1312425"/>
            <a:ext cx="54462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Boleanos: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[“coche”, “moto”, 21, 300]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(1, 2, 3, 4)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Diccionario: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{“nombre”: “Pedro”,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“Apellidos”: “Galindo”,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“Edad”: 24}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0" y="4791500"/>
            <a:ext cx="9144000" cy="351900"/>
          </a:xfrm>
          <a:prstGeom prst="rect">
            <a:avLst/>
          </a:prstGeom>
          <a:solidFill>
            <a:srgbClr val="C9F0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02900" y="4791500"/>
            <a:ext cx="2736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Marcos Antonio Serrano M.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16750" y="595900"/>
            <a:ext cx="8110500" cy="38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571750" y="652750"/>
            <a:ext cx="399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C4B33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 b="1" i="0" sz="1400" u="none" cap="none" strike="noStrike">
              <a:solidFill>
                <a:srgbClr val="0C4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889000" y="1312425"/>
            <a:ext cx="54462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2276800" y="10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{AC4B1204-665F-44A2-B42D-22B78666A715}</a:tableStyleId>
              </a:tblPr>
              <a:tblGrid>
                <a:gridCol w="946300"/>
                <a:gridCol w="1500600"/>
                <a:gridCol w="2142600"/>
              </a:tblGrid>
              <a:tr h="32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Operador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Ejemplo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+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Suma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 = 3 + 3 # resultado 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-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Resta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3 - 2 # resultado 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Negación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-3 # resultado -3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*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Multiplicación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2 * 2 # resultado 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**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Exponente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2 ** 6 # resultado 12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/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División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3.5 / 2 # resultado 1.75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//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Divisíon entera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3.5 / 2 # resultado 1.0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%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Módulo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a = 7 % 2 # resultado 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