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y="5143500" cx="9144000"/>
  <p:notesSz cx="6858000" cy="9144000"/>
  <p:embeddedFontLst>
    <p:embeddedFont>
      <p:font typeface="Roboto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C9AADA-BDAD-421C-849A-5074CAC0D8DA}">
  <a:tblStyle styleId="{8EC9AADA-BDAD-421C-849A-5074CAC0D8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Roboto-bold.fntdata"/><Relationship Id="rId94" Type="http://schemas.openxmlformats.org/officeDocument/2006/relationships/font" Target="fonts/Roboto-regular.fntdata"/><Relationship Id="rId97" Type="http://schemas.openxmlformats.org/officeDocument/2006/relationships/font" Target="fonts/Roboto-boldItalic.fntdata"/><Relationship Id="rId96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8a3d644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8a3d644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8a3d64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8a3d64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es.wikipedia.org/wiki/CamelCase" TargetMode="External"/><Relationship Id="rId4" Type="http://schemas.openxmlformats.org/officeDocument/2006/relationships/hyperlink" Target="https://es.wikipedia.org/wiki/CamelCas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5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333625" y="2393400"/>
            <a:ext cx="486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Curso profesional de Python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025" y="24453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2571750" y="805150"/>
            <a:ext cx="3999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34"/>
          <p:cNvGraphicFramePr/>
          <p:nvPr/>
        </p:nvGraphicFramePr>
        <p:xfrm>
          <a:off x="1983225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1108550"/>
                <a:gridCol w="2460300"/>
                <a:gridCol w="1608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==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igual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== 15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!=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distinto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!= 19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&lt;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menor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 &lt; 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&gt;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mayor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&gt; 40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&lt;=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menor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&lt;=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&gt;=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mayor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 &gt;=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 de control de flujo e identación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957550" y="1723550"/>
            <a:ext cx="32280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múltiple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a, b, c = 19, 'hola', False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de flujo condicionales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828800" y="1453750"/>
            <a:ext cx="73497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nos permiten comprobar condiciones y hacer que nuestro programa se comporte de una forma u otra, que ejecute un fragmento de código u otro, dependiendo de esta condición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2571750" y="805150"/>
            <a:ext cx="3999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iterativas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permiten ejecutar un mismo código, de manera repetida, mientras se cumpla una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 se dispone de dos estructuras cíclicas: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8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 - Métodos principales del objeto string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9"/>
          <p:cNvGraphicFramePr/>
          <p:nvPr/>
        </p:nvGraphicFramePr>
        <p:xfrm>
          <a:off x="827125" y="12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capitalize()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 la primera letra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en minúsculas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swapcase()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convertidas las mayúsculas en minúsculas y viceversa.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 la primera de cada palabra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center(longitud,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centrada.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40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alineada a la izquierda.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alineada a la derecha.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zfill(longitud)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rellena con ceros a la izquierda hasta alcanzar la longitud final indicada.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conversión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métodos de conversión nos permiten transformar un tipo de valor a otro tipo: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Búsqueda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42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083275"/>
                <a:gridCol w="44055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index(elemento, indice_inicio, indice_fin)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Numero de indice en el cual se encuentra la busqueda.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43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startswith("subcadena"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comienza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endswith("subcadena"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una cadena termina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isalnum()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es alfanumérico.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isalpha()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tiene solo letras.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isdigit()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solo son números.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Válida si la cadena solo contiene minúsculas.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6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 - Estructura y elementos del Lenguaje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44"/>
          <p:cNvGraphicFramePr/>
          <p:nvPr/>
        </p:nvGraphicFramePr>
        <p:xfrm>
          <a:off x="769675" y="18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la cadena solo contiene mayúsculas.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isspace()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una cadena contiene solo espacios en blanco.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tiene formato de título.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Sustitución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45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format(*args, **kwargs)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Dar formato a una cadena, sustituyendo texto dinámicamente.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replace("subcadena a buscar", "subcadena por la cual reemplazar")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Busca una cadena específica y la reemplaza por otra.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derecha y a la izquierda de una cadena.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izquierda de una cadena.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derecha de una cadena.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unión y división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46"/>
          <p:cNvGraphicFramePr/>
          <p:nvPr/>
        </p:nvGraphicFramePr>
        <p:xfrm>
          <a:off x="769675" y="16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join(iterable)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Unir una cadena de forma iterativa.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partition("separador")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en tres, utilizando un separador.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split("separador")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en varias partes, utilizando un separador.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splitlines()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que contenga líneas.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2572200" y="1578450"/>
            <a:ext cx="3999600" cy="198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#!/usr/bin/env python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'idzie wąż wąską dróżką'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uu = u.decode('utf8')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uu.encode('cp1250')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48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4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3047075" y="2405600"/>
            <a:ext cx="597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III - Tipos de datos complejos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tuplas son secuencias o listas de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son mutables, es decir que no se pueden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acceso y eso consume menos recurso por ende son mucho más rápido que las listas o diccionarios.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(‘elemento1’, 2, 3,)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0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listas son compuestas por datos cuya cantidad o valor varían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mutables, es decir que se pueden modificar en cualquier momento.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dotadas de una variedad de operaciones muy útiles.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[‘elemento1’, 2, 3,]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51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append("nuevo elemento")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Permite agregar un nuevo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extend(otra_lista)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Agregar varios elemento al final de la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insert(posición, "nuevo elemento")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Agregar un elemento en la posición deseada.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pop()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Eliminar el último elemento de la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pop(índice)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Eliminar el elemento por su índice.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5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52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remove("valor")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un elemento por su valor.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reverse()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Ordena una lista en reverso.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sort()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Ordena una lista en ascendente.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Cuenta la 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index(elemento[, indice_inicio, indice_fin])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Nos da el índice donde se encuentra un elemento.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53"/>
          <p:cNvGraphicFramePr/>
          <p:nvPr/>
        </p:nvGraphicFramePr>
        <p:xfrm>
          <a:off x="769675" y="16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len(element)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Cuenta la cantidad de elementos de una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max(lista)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 valor maximo.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min(lista)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 valor minimo.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Introducción a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1848900" y="1533750"/>
            <a:ext cx="54462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Apareció en 1991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es un lenguaje de programación interpretado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filosofía es hacer hincapié en una sintaxis que favorezca un código legible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lenguaje de programación multiparadigma (Orientado a objetos, imperativa y funcional)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multiplataforma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de código abierto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una comunidad muy grande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4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diccionarios son mutables, es decir que se pueden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construye por medio de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una llave y un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Coche = {'puertas': 2, 'tipo': 2, 'matricula': ‘554CD’}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5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372;p55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diccionario.clear()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Vacía el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dict.copy()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Copia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update(diccionario)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Concatenar diccionarios.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get(clave, "valor x defecto si la clave no existe")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Retorna el valor de un elemento buscado por su clave.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56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has_key(clave)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Permite saber si una clave existe.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iteritems() - items()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Obtener claves y valores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keys()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Claves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values()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Valores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len(diccionario)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Cantidad de elementos de un diccionario.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57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5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7"/>
          <p:cNvSpPr txBox="1"/>
          <p:nvPr/>
        </p:nvSpPr>
        <p:spPr>
          <a:xfrm>
            <a:off x="3778375" y="2381225"/>
            <a:ext cx="5143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IV - Funciones definidas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función es una forma de agrupar expresiones o sentencias que realizan determinadas acciones.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se ejecutan solo cuando son llamadas.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pueden recibir y retornar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9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aquí el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ejecutar la función solo tenemos que llamarla por su nombre: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6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0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pueden recibir parámetros y estos pueden tener un valor por defecto.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mi_funcion(a, b):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 # aquí el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funcion_a(a=1, b=2):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# mi codigo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6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1"/>
          <p:cNvSpPr txBox="1"/>
          <p:nvPr/>
        </p:nvSpPr>
        <p:spPr>
          <a:xfrm>
            <a:off x="952000" y="1407750"/>
            <a:ext cx="70206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 arbitrarios.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mi_funcion(parametro_fijo, *arbitrarios):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 parametro_fijo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Los parámetros arbitrarios se corren como tuplas o listas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argumento in arbitrarios: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 argumento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mi_funcion(0, 'arbitrario 1', 'arbitrario 2', 'arbitrario 3')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2"/>
          <p:cNvSpPr txBox="1"/>
          <p:nvPr/>
        </p:nvSpPr>
        <p:spPr>
          <a:xfrm>
            <a:off x="952000" y="1407750"/>
            <a:ext cx="70206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mi_funcion(parametro_fijo, *arbitrarios, **kwords):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print(parametro_fijo)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argumento in arbitrarios: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print(argumento)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Los argumentos arbitrarios tipo clave, se recorren como los diccionarios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clave in kwords: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print("El valor de", clave, "es", kwords[clave])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mi_funcion(0, "arbitrario 1", "arbitrario 2", "arbitrario 3", clave1="valor uno", clave2="valor dos")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6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/>
          <p:nvPr/>
        </p:nvSpPr>
        <p:spPr>
          <a:xfrm>
            <a:off x="952000" y="1610350"/>
            <a:ext cx="70206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args          ------------&gt; Tuplas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**kworks     ------------&gt; Diccionario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Anteponiendo los asteriscos desempaquetamos las estructuras para que puedan ser recibidas por una función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Comentarios en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1848450" y="1716100"/>
            <a:ext cx="5446200" cy="15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“”” 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Hola mundo!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Este comentario es multilineas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 “””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# Hola mundo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6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825" y="1569275"/>
            <a:ext cx="47434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4"/>
          <p:cNvSpPr txBox="1"/>
          <p:nvPr/>
        </p:nvSpPr>
        <p:spPr>
          <a:xfrm>
            <a:off x="2049450" y="1155575"/>
            <a:ext cx="504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de locals() y globals() retornan un diccionario.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6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5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175" y="1504950"/>
            <a:ext cx="25336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6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675" y="1314450"/>
            <a:ext cx="29146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67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6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7"/>
          <p:cNvSpPr txBox="1"/>
          <p:nvPr/>
        </p:nvSpPr>
        <p:spPr>
          <a:xfrm>
            <a:off x="1755125" y="2381225"/>
            <a:ext cx="7215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V - Módulos, Paquetes y Namespaces 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6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6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Módulos y Paquetes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463" y="1481138"/>
            <a:ext cx="40290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6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Importar paquetes y Alias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1244100" y="1547925"/>
            <a:ext cx="66549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modulo                     # importar un módulo que no pertenece a un paquete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paquete.modulo1     # importar un módulo que está dentro de un paquete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paquete.subpaquete.modulo1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agregar un alias solo tendríamos que usar ‘ as ‘ y el nombre del 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modulo as mi_modulo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70"/>
          <p:cNvSpPr/>
          <p:nvPr/>
        </p:nvSpPr>
        <p:spPr>
          <a:xfrm>
            <a:off x="516750" y="595900"/>
            <a:ext cx="81105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Colores en nuestra terminal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0"/>
          <p:cNvSpPr txBox="1"/>
          <p:nvPr/>
        </p:nvSpPr>
        <p:spPr>
          <a:xfrm>
            <a:off x="1244100" y="1547925"/>
            <a:ext cx="66549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\033[cod_formato;cod_color_texto;cod_color_fondom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print("\033[4;35m"+"Texto de ejemplo")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1338" y="595900"/>
            <a:ext cx="20478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938" y="634000"/>
            <a:ext cx="17430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71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7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1"/>
          <p:cNvSpPr txBox="1"/>
          <p:nvPr/>
        </p:nvSpPr>
        <p:spPr>
          <a:xfrm>
            <a:off x="1755125" y="2381225"/>
            <a:ext cx="7215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VI - Programación orientada a objetos 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7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7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2"/>
          <p:cNvSpPr txBox="1"/>
          <p:nvPr/>
        </p:nvSpPr>
        <p:spPr>
          <a:xfrm>
            <a:off x="1061250" y="2005050"/>
            <a:ext cx="70206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Programación Orientada a Objetos (POO),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paradigma de programación.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Teoría que nos suministra la base y el modelo para resolver problemas.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7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3"/>
          <p:cNvSpPr txBox="1"/>
          <p:nvPr/>
        </p:nvSpPr>
        <p:spPr>
          <a:xfrm>
            <a:off x="1061250" y="1438225"/>
            <a:ext cx="70206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es un un objeto?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es una cosa, es todo lo que nos rodea.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carro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casa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ordenador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objetos tienen cualidades o atributos: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kilos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Variables en 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848450" y="1716100"/>
            <a:ext cx="544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Nombre_de_variable = valor o operación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2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= “Hola”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7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3" name="Google Shape;543;p74"/>
          <p:cNvGraphicFramePr/>
          <p:nvPr/>
        </p:nvGraphicFramePr>
        <p:xfrm>
          <a:off x="976050" y="13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Objeto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Atributo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Cualidad del atributo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(el) Objeto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verde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(el) Objeto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Tamaño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(el) Objeto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4" name="Google Shape;544;p74"/>
          <p:cNvSpPr txBox="1"/>
          <p:nvPr/>
        </p:nvSpPr>
        <p:spPr>
          <a:xfrm>
            <a:off x="975450" y="3083675"/>
            <a:ext cx="71922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estar compuesto por otros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compartir características de otro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hacer cosas, realizar 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7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5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5"/>
          <p:cNvSpPr txBox="1"/>
          <p:nvPr/>
        </p:nvSpPr>
        <p:spPr>
          <a:xfrm>
            <a:off x="926325" y="1328525"/>
            <a:ext cx="70206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son los modelos sobre los cuáles se construirán nuestros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Antena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5"/>
          <p:cNvSpPr txBox="1"/>
          <p:nvPr/>
        </p:nvSpPr>
        <p:spPr>
          <a:xfrm>
            <a:off x="3242100" y="2162250"/>
            <a:ext cx="4485300" cy="81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las clases se define en singular, utilizando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CamelCase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7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6"/>
          <p:cNvSpPr txBox="1"/>
          <p:nvPr/>
        </p:nvSpPr>
        <p:spPr>
          <a:xfrm>
            <a:off x="2267050" y="805150"/>
            <a:ext cx="430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Atributos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6"/>
          <p:cNvSpPr txBox="1"/>
          <p:nvPr/>
        </p:nvSpPr>
        <p:spPr>
          <a:xfrm>
            <a:off x="1061250" y="1139250"/>
            <a:ext cx="7020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textura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forma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tamanio = ""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ojos = Ojo()       # propiedad compuesta por el objeto objeto Ojo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pelos = Pelo()     # propiedad compuesta por el objeto objeto Pelo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7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2571750" y="6527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Métodos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7"/>
          <p:cNvSpPr txBox="1"/>
          <p:nvPr/>
        </p:nvSpPr>
        <p:spPr>
          <a:xfrm>
            <a:off x="1061700" y="1011225"/>
            <a:ext cx="70206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Objeto(object):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tamanio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edad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NuevoObjeto sí hereda de otra clase: Objeto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NuevoObjeto(Objeto):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sexo =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get_sexo(self):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self.sexo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 = NuevoObjeto()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print(objeto.get_sexo())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7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8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Métodos especiales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8"/>
          <p:cNvSpPr txBox="1"/>
          <p:nvPr/>
        </p:nvSpPr>
        <p:spPr>
          <a:xfrm>
            <a:off x="1061250" y="1139250"/>
            <a:ext cx="7020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__init__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el método constructor. Este método se va a ejecutar cada vez que se cree una nueva instancia de la 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__str__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método __str__ nos devuelve un string que se mostrará al llamar nuestro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7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9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Herencia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9"/>
          <p:cNvSpPr txBox="1"/>
          <p:nvPr/>
        </p:nvSpPr>
        <p:spPr>
          <a:xfrm>
            <a:off x="1061250" y="1139250"/>
            <a:ext cx="7020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(object):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tamanio = ""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edad = ""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NuevoObjeto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(Objeto):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sexo = ""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 get_sexo(self):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self.sexo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80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8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0"/>
          <p:cNvSpPr txBox="1"/>
          <p:nvPr/>
        </p:nvSpPr>
        <p:spPr>
          <a:xfrm>
            <a:off x="3549300" y="2381225"/>
            <a:ext cx="5289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VII - Conversión de tipos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8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8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8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1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Conversión y tipos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1"/>
          <p:cNvSpPr txBox="1"/>
          <p:nvPr/>
        </p:nvSpPr>
        <p:spPr>
          <a:xfrm>
            <a:off x="2506500" y="1794600"/>
            <a:ext cx="41310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Concatenación simple de colecciones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máximo y mínimo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Contar elementos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2" name="Google Shape;612;p82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3" name="Google Shape;613;p8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82"/>
          <p:cNvSpPr txBox="1"/>
          <p:nvPr/>
        </p:nvSpPr>
        <p:spPr>
          <a:xfrm>
            <a:off x="5197200" y="2369050"/>
            <a:ext cx="3642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VIII - Ficheros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8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8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3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Modos de apertura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4" name="Google Shape;624;p83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999125"/>
                <a:gridCol w="4058475"/>
                <a:gridCol w="2181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Indicador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Modo de apertura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Ubicación del puntero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Solo lectura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rb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Solo lectura en modo binario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r+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Lectura y escritura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rb+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Lectura y escritura en modo binario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w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Solo escritura. Sobreescribe el archivo si existe. Crea el archivo si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1889000" y="1312425"/>
            <a:ext cx="544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30"/>
          <p:cNvGraphicFramePr/>
          <p:nvPr/>
        </p:nvGraphicFramePr>
        <p:xfrm>
          <a:off x="2909250" y="17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1663200"/>
                <a:gridCol w="1662300"/>
              </a:tblGrid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Tipo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Long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Octal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027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hexadecimal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0x17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8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4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Modos de apertura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8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999125"/>
                <a:gridCol w="4058475"/>
                <a:gridCol w="2181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Indicador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Modo de apertura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Ubicación del puntero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wb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Solo escritura en modo binario. Sobreescribe el archivo si existe. Crea el archivo si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w+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Escritura y lectura. Sobreescribe el archivo si existe. Crea el archivo si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wb+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Escritura y lectura en modo binario. Sobreescribe el archivo si existe. Crea el archivo si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 inicio del archivo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Añadido (agregar contenido). Crea el archivo si éste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Si el archivo existe, al final de éste. Si el archivo no existe, al comienzo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8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85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Modos de apertura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2" name="Google Shape;642;p8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999125"/>
                <a:gridCol w="4058475"/>
                <a:gridCol w="2181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Indicador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Modo de apertura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Ubicación del puntero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ab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Añadido en modo binario (agregar contenido). Crea el archivo si éste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Si el archivo existe, al final de éste. Si el archivo no existe, al comienzo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a+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Añadido (agregar contenido) y lectura. Crea el archivo si éste no existe.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Si el archivo existe, al final de éste. Si el archivo no existe, al comienzo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ab+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Añadido (agregar contenido) y lectura en modo binario. Crea el archivo si éste no existe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Si el archivo existe, al final de éste. Si el archivo no existe, al comienzo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8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8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86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del objeto File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6"/>
          <p:cNvSpPr txBox="1"/>
          <p:nvPr/>
        </p:nvSpPr>
        <p:spPr>
          <a:xfrm>
            <a:off x="1060275" y="1216200"/>
            <a:ext cx="70206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objeto File, tiene muchos métodos pero los más frecuentes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seek(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Mueve el puntero hacia el byte indicado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‘r’)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contenido = Archivo.read()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Archivo.seek(0) el puntero queda al final del documento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read()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 todo el contenido del fichero. Si se le pasa la longitud de bytes, leerá solo el contenido hasta la longitud indicada.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‘r’)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contenido = Archivo.read()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pint(contenido)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8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8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87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del objeto File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7"/>
          <p:cNvSpPr txBox="1"/>
          <p:nvPr/>
        </p:nvSpPr>
        <p:spPr>
          <a:xfrm>
            <a:off x="1060275" y="1216200"/>
            <a:ext cx="70206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readline()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Lee una línea del archivo.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‘r’)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linea = Archivo.readline()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print(linea)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readlines()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 todas líneas de un archivo.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‘r’)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linea in Archivo.readlines()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pint(linea)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8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8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88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del objeto File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8"/>
          <p:cNvSpPr txBox="1"/>
          <p:nvPr/>
        </p:nvSpPr>
        <p:spPr>
          <a:xfrm>
            <a:off x="1060275" y="1216200"/>
            <a:ext cx="70206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tell()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Retorna la posición actual del puntero..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linea = Archivo.readline()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leer_mas = Archivo.read(Archivo.tell() *2)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print(leer_mas)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Escribe cadena dentro del archivo.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‘r+’)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archivo.write(‘mi nueva linea’)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8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8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89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del objeto File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89"/>
          <p:cNvSpPr txBox="1"/>
          <p:nvPr/>
        </p:nvSpPr>
        <p:spPr>
          <a:xfrm>
            <a:off x="1060275" y="1216200"/>
            <a:ext cx="70206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writelines(secuencia)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Escribe una secuencia dentro del archivo. Puede ser cualquier iterable.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= [‘hola’, ‘chao’]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archivo = open(‘ejemplo.txt’, ‘r+’)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archivo.writelines(lista)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Cierra un archivo.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archivo.close()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9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9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90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del objeto File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90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acceder a las siguientes propiedades del objeto file: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retorna True si el archivo se ha cerrado. De lo contrario, False.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retorna el modo de apertura.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retorna el nombre del archivo.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retorna la codificación de caracteres de un archivo de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9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1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del objeto File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1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cerrar de forma automatica podemos usar with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open("remeras.txt", "r") as archivo: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contenido = archivo.read()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archivo.closed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True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9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9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92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Ficheros JSON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2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acrónimo de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Object Notation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 un formato de texto ligero para el intercambio de datos.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hacer uso de ficheros Json importamos la librería necesaria.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json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9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93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Ficheros JSON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3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json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{"nombre": "Pepe", "edad": 18, “activo”: True}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Para convertir d en una cadena Json usamos dumps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json.dumps(d)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Si queremos decodificar un Json podemos usar loads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json.loads('[null, true, false, "Hola, mundo!"]')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1889000" y="1312425"/>
            <a:ext cx="54462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simples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dobles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“Texto con comillas dobles”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con codigo escapes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\n\tcomillas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multilinea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“”” Testo linea1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“””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9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4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Codificar y decodificar ficheros JSON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94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Para escribir Json nos provee de dump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[True, False, None, 'Hola, mundo!']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open("data.json", "w") as f: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json.dump(data, f)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Para leer o recuperar Json nos permite usar load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open("data.json") as f: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json.load(f)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9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9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95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Ficheros JSON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5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[True, False, {"nombre": "Juan"}]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print(json.dumps(data, indent=4))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"nombre": "Juan"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7" name="Google Shape;737;p96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8" name="Google Shape;738;p9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96"/>
          <p:cNvSpPr txBox="1"/>
          <p:nvPr/>
        </p:nvSpPr>
        <p:spPr>
          <a:xfrm>
            <a:off x="4911925" y="2369050"/>
            <a:ext cx="3927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IX - Excepciones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9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9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9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97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Manejo de Excepciones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97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dividendo = 10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 = 0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dividendo / divisor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cociente = dividendo / divisor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print(‘esto es un error controlado’)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9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9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98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Manejo de Excepciones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8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dividendo = 10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divisor = 0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dividendo / divisor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cociente = dividendo / divisor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print(‘esto es un error controlado’)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9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9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99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Manejo de Excepciones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9"/>
          <p:cNvSpPr txBox="1"/>
          <p:nvPr/>
        </p:nvSpPr>
        <p:spPr>
          <a:xfrm>
            <a:off x="1060275" y="1404900"/>
            <a:ext cx="70206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aquí ponemos el código que puede lanzar excepciones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ZeroDivisionError: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entrará aquí en caso que se haya producido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una excepción ZeroDivisionError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entrará aquí en caso que se haya producido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una excepción que no corresponda a ninguno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de los tipos especificados en los except previos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10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0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Manejo de Excepciones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00"/>
          <p:cNvSpPr txBox="1"/>
          <p:nvPr/>
        </p:nvSpPr>
        <p:spPr>
          <a:xfrm>
            <a:off x="1060275" y="1404900"/>
            <a:ext cx="7020600" cy="2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aquí ponemos el código que puede lanzar excepciones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ZeroDivisionError as e: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e nos dara informacion de la excepción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otra parte podemos seguir devolviendo la excepción o incluso otra con más información.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ZeroDivisionError: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raise ZeroDivisionError("El divisor no puede ser cero")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1" name="Google Shape;781;p101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2" name="Google Shape;782;p10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01"/>
          <p:cNvSpPr txBox="1"/>
          <p:nvPr/>
        </p:nvSpPr>
        <p:spPr>
          <a:xfrm>
            <a:off x="4168425" y="2369050"/>
            <a:ext cx="46707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X - Bases de datos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10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10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02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02"/>
          <p:cNvSpPr txBox="1"/>
          <p:nvPr/>
        </p:nvSpPr>
        <p:spPr>
          <a:xfrm>
            <a:off x="1061700" y="1892425"/>
            <a:ext cx="7020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base de datos es un “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almacén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que nos permite guardar grandes cantidades de información de forma organizada para que luego podamos encontrar y utilizar fácilmente.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0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10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03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03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las principales características de los sistemas de base de datos podemos mencionar: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Independencia lógica y física de los datos.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Redundancia mínima.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concurrente por parte de múltiples usuarios.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 de los datos.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Consultas complejas optimizadas.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 de acceso y auditoría.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Respaldo y recuperación.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a través de lenguajes de programación estándar.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Boleanos: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[“coche”, “moto”, 21, 300]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Diccionario: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{“nombre”: “Pedro”,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“Apellidos”: “Galindo”,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“Edad”: 24}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0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10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4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04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bases de datos relacionales y no relacionales o No-SQL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muchos motores de bases de datos relacionales los más famosos son: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2" name="Google Shape;81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400" y="2483038"/>
            <a:ext cx="1587675" cy="8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500" y="2914700"/>
            <a:ext cx="14382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5200" y="2475195"/>
            <a:ext cx="1197700" cy="10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9313" y="2553713"/>
            <a:ext cx="1438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0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10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5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 - 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5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5" name="Google Shape;825;p105"/>
          <p:cNvGraphicFramePr/>
          <p:nvPr/>
        </p:nvGraphicFramePr>
        <p:xfrm>
          <a:off x="951075" y="14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Tipo de dato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Denominación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Parametros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Ejemplo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Entero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 = cantidad de dígitos.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INT(10)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DECIMAL(N, 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 = cantidad de dígitos totales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= cantidad de decimales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DECIMAL(10, 2)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Booleano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0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10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06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 - 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6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5" name="Google Shape;835;p106"/>
          <p:cNvGraphicFramePr/>
          <p:nvPr/>
        </p:nvGraphicFramePr>
        <p:xfrm>
          <a:off x="951075" y="14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Tipo de dato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Denominación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Parametros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Ejemplo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Fecha y hora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DATETIME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DATETIME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Fecha y hora automática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TIMESTAMP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TIMESTAMP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Hora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0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10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7"/>
          <p:cNvSpPr txBox="1"/>
          <p:nvPr/>
        </p:nvSpPr>
        <p:spPr>
          <a:xfrm>
            <a:off x="2120775" y="6527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 - 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07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5" name="Google Shape;845;p107"/>
          <p:cNvGraphicFramePr/>
          <p:nvPr/>
        </p:nvGraphicFramePr>
        <p:xfrm>
          <a:off x="951075" y="10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Tipo de dato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Denominación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Parametros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Ejemplo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Año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YEAR(D)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= cantidad de dígitos (2 o 4)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YEAR(4)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Cadena de longitud fija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CHAR(N)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 = longitud de la cadena (entre 0 y 255)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CHAR(2)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Cadena de longitud variable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VARCHAR(N)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 = longitud máximo de la cadena (entre 0 y 65532)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VARCHAR(100)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Bloque de texto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BLOB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BLOB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0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10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08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Bases de datos - Sintáxis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08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08"/>
          <p:cNvSpPr txBox="1"/>
          <p:nvPr/>
        </p:nvSpPr>
        <p:spPr>
          <a:xfrm>
            <a:off x="878825" y="1401950"/>
            <a:ext cx="30702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DATABASE ejemplo;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productos(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VARCHAR(125),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descripcion BLOB,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 DECIMAL(6, 2),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en_stock BOOL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BOOL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08"/>
          <p:cNvSpPr txBox="1"/>
          <p:nvPr/>
        </p:nvSpPr>
        <p:spPr>
          <a:xfrm>
            <a:off x="4389300" y="1401950"/>
            <a:ext cx="36930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productos(producto, precio, en_stock)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VALUES('Bolsa de dormir para alta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montaña', 234.65, TRUE);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producto, precio FROM productos;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1" name="Google Shape;861;p109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10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09"/>
          <p:cNvSpPr txBox="1"/>
          <p:nvPr/>
        </p:nvSpPr>
        <p:spPr>
          <a:xfrm>
            <a:off x="4168425" y="2369050"/>
            <a:ext cx="46707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XI - Django</a:t>
            </a:r>
            <a:endParaRPr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10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1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11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10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4B33"/>
                </a:solidFill>
              </a:rPr>
              <a:t>Comandos basicos - Django</a:t>
            </a:r>
            <a:endParaRPr b="1">
              <a:solidFill>
                <a:srgbClr val="0C4B33"/>
              </a:solidFill>
            </a:endParaRPr>
          </a:p>
        </p:txBody>
      </p:sp>
      <p:sp>
        <p:nvSpPr>
          <p:cNvPr id="873" name="Google Shape;873;p110"/>
          <p:cNvSpPr txBox="1"/>
          <p:nvPr/>
        </p:nvSpPr>
        <p:spPr>
          <a:xfrm>
            <a:off x="1061700" y="1365100"/>
            <a:ext cx="70206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4" name="Google Shape;874;p110"/>
          <p:cNvSpPr txBox="1"/>
          <p:nvPr/>
        </p:nvSpPr>
        <p:spPr>
          <a:xfrm>
            <a:off x="878825" y="1401950"/>
            <a:ext cx="72036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python manage.py runserver # Este comando es para arrancar el servidor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python manage.py makemigrations # Para generar fichero de migraciones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python manage.py migrate # Para hacer migraciones a base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516750" y="595900"/>
            <a:ext cx="8110500" cy="38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2571750" y="6527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33"/>
          <p:cNvGraphicFramePr/>
          <p:nvPr/>
        </p:nvGraphicFramePr>
        <p:xfrm>
          <a:off x="2276800" y="10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{8EC9AADA-BDAD-421C-849A-5074CAC0D8DA}</a:tableStyleId>
              </a:tblPr>
              <a:tblGrid>
                <a:gridCol w="946300"/>
                <a:gridCol w="1500600"/>
                <a:gridCol w="2142600"/>
              </a:tblGrid>
              <a:tr h="3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+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Suma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 = 3 + 3 # resultado 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Resta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3 - 2 # resultado 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Negación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-3 # resultado -3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Multiplicación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2 * 2 # resultado 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Exponente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2 ** 6 # resultado 12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División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3.5 / 2 # resultado 1.75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Divisíon entera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3.5 / 2 # resultado 1.0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Módulo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7 % 2 # resultado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