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3" r:id="rId4"/>
    <p:sldId id="259" r:id="rId5"/>
    <p:sldId id="268" r:id="rId6"/>
    <p:sldId id="257" r:id="rId7"/>
    <p:sldId id="265" r:id="rId8"/>
    <p:sldId id="264" r:id="rId9"/>
    <p:sldId id="262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54" autoAdjust="0"/>
  </p:normalViewPr>
  <p:slideViewPr>
    <p:cSldViewPr snapToGrid="0" showGuides="1">
      <p:cViewPr varScale="1">
        <p:scale>
          <a:sx n="115" d="100"/>
          <a:sy n="115" d="100"/>
        </p:scale>
        <p:origin x="-13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E473-2C47-4C64-BBED-ABF337AAEFF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91CE1-DA81-48AC-82B6-1D5D00FCD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is.go.kr/frt/sub/a06/b02/openData/screen.d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With icons</a:t>
            </a:r>
            <a:r>
              <a:rPr lang="en-US" altLang="ko-KR" baseline="0" dirty="0" smtClean="0"/>
              <a:t> from </a:t>
            </a:r>
            <a:r>
              <a:rPr lang="en-US" altLang="ko-KR" baseline="0" dirty="0" smtClean="0"/>
              <a:t>flaticon.com, pixabay.com, freepik.com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행정안전부</a:t>
            </a:r>
            <a:r>
              <a:rPr lang="en-US" altLang="ko-KR" dirty="0">
                <a:hlinkClick r:id="rId3"/>
              </a:rPr>
              <a:t>&gt; </a:t>
            </a:r>
            <a:r>
              <a:rPr lang="ko-KR" altLang="en-US" dirty="0">
                <a:hlinkClick r:id="rId3"/>
              </a:rPr>
              <a:t>업무안내</a:t>
            </a:r>
            <a:r>
              <a:rPr lang="en-US" altLang="ko-KR" dirty="0">
                <a:hlinkClick r:id="rId3"/>
              </a:rPr>
              <a:t>&gt; </a:t>
            </a:r>
            <a:r>
              <a:rPr lang="ko-KR" altLang="en-US" dirty="0">
                <a:hlinkClick r:id="rId3"/>
              </a:rPr>
              <a:t>정부혁신조직실</a:t>
            </a:r>
            <a:r>
              <a:rPr lang="en-US" altLang="ko-KR" dirty="0">
                <a:hlinkClick r:id="rId3"/>
              </a:rPr>
              <a:t>&gt; </a:t>
            </a:r>
            <a:r>
              <a:rPr lang="ko-KR" altLang="en-US" dirty="0">
                <a:hlinkClick r:id="rId3"/>
              </a:rPr>
              <a:t>공공데이터 개방</a:t>
            </a:r>
            <a:r>
              <a:rPr lang="en-US" altLang="ko-KR" dirty="0">
                <a:hlinkClick r:id="rId3"/>
              </a:rPr>
              <a:t>&gt; </a:t>
            </a:r>
            <a:r>
              <a:rPr lang="ko-KR" altLang="en-US" dirty="0">
                <a:hlinkClick r:id="rId3"/>
              </a:rPr>
              <a:t>공공데이터 개방 </a:t>
            </a:r>
            <a:r>
              <a:rPr lang="en-US" altLang="ko-KR" dirty="0">
                <a:hlinkClick r:id="rId3"/>
              </a:rPr>
              <a:t>(mois.go.kr)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9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6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과세자료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내부직원에게도 공개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8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가명정보로는 </a:t>
            </a:r>
            <a:r>
              <a:rPr lang="ko-KR" altLang="en-US" dirty="0" smtClean="0"/>
              <a:t>불충분함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머그샷</a:t>
            </a:r>
            <a:endParaRPr lang="en-US" altLang="ko-KR" dirty="0" smtClean="0"/>
          </a:p>
          <a:p>
            <a:r>
              <a:rPr lang="en-US" altLang="ko-KR" dirty="0" smtClean="0"/>
              <a:t>‘that CLOSELY</a:t>
            </a:r>
            <a:r>
              <a:rPr lang="en-US" altLang="ko-KR" baseline="0" dirty="0" smtClean="0"/>
              <a:t> resembles REAL WORLD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0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Honestly, the private</a:t>
            </a:r>
            <a:r>
              <a:rPr lang="en-US" altLang="ko-KR" baseline="0" dirty="0" smtClean="0"/>
              <a:t> sector are always better innovators. I cannot imagine what they can generate out of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1CE1-DA81-48AC-82B6-1D5D00FCD6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7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9ACBA-FE3A-2C8B-7F1C-06F60520E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7C2C5DC-4B6E-47E4-46E9-5130F3233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1A8FA9-6678-C873-3CDA-8BCE691C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1631C3-EE56-9B95-7D35-A90E869D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9E652C-63F2-C938-3809-78D99253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4EAFF-9048-6483-2AE6-06FF740B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B9825B-A564-630A-6305-D88C83DC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788B48-2809-5D05-E2E1-B13871D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7F70B41-275F-C81C-92D8-BFD98B5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797349-9E7E-29AA-C101-22B019E2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4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2829756-1AED-7D00-4102-1BC4D1A48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6549EC-AF6B-6A61-5847-7696B9740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61852A-6F14-9F3A-D154-751ABA32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DFF01C-51E3-6094-3933-4BF43CDD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81FDA1-361F-4D17-D03C-245D4E29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0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BB01C8-6EC2-0EF9-DE3C-F0ED9153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94B82B-1CCD-6AC9-1745-29E1F9B5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90950D-7A61-35D2-DA4B-4F28AB65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A0F36-EFBE-1369-4631-24765FFB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643CF2-E0F2-42A4-77CB-DC46381F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654421-AD84-EC2E-07C8-55EC441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056EB7-F133-D3B8-0421-1AD03D41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20FCDB-8F25-F0A0-C1E6-85DAA19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4C3D29-93B6-D302-168A-2BF1CEEE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94AA7D-7A10-746B-BDA8-63A8DA1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3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633BE-A906-D6A7-7CEB-DAC6B269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35CFF4-C434-C698-AE69-7602812A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F43C879-EBCA-8F99-A422-5B0C0E92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B702C3C-3EEB-6B54-BF1E-BA10C46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B2B1385-EF04-FD2D-6409-172DD27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4CF02D3-EA54-6446-E80E-201DD83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F93F2F-A3FD-8D9B-2BC5-DAADA61E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EB9DA2-4F44-269F-9502-76B963EE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948720-6EE9-4426-352B-A89E55F1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51AC07-4719-14CC-65B8-9E36E07D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AC93954-08C7-A152-1A7D-17EB58C3D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263CB6-11E4-06C3-486D-1B54F832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44F426D-38C5-0E16-F039-5960BBE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660283-7392-2F37-F847-18BA9128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6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F2653E-8C9F-444C-8CFC-C137AD17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1715DD7-D919-36DA-869A-AB15D65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8B8A998-CF0E-CE3C-04F3-BC06471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6A5360F-54F7-907A-A4D9-F9E16A0C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3749FF-1AE0-21C7-125C-E5B005D2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7278C27-3327-15EA-3A3B-31959024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5C287F9-EA51-A164-9777-9D2CB3D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15E5EA-9A46-D428-606B-F246EDAE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314E57-CB08-A87E-8B64-252243D6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EC59FD5-4FBF-DCE4-C35A-D6075159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B6ED22-60B6-419D-4084-DCCD7B6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C9A1E1-B10F-F3ED-A7A1-B1BFC59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4824EB-8225-A56B-88D2-44E5390B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87B2D2-7E69-4A61-E678-DDE6B592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AACB79-2BEE-F637-9B08-1AAD36F5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745E3C-4A51-AD52-3A92-2D654EFB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E17510-DBCA-390C-654C-90035C31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BB6E1E-A41E-5622-56B8-9DC56A62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CD0A96-ADE1-C4FA-4B5F-FEA3305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5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A8D6B0-50E9-3D59-EE48-4CEF5233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09F848-701B-6CEE-DB9C-9B6E5AE5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7158E3-FEBA-D468-2588-B03D63057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9609-E19E-48EE-8946-9DF850C02C8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1DCF64-A5ED-FA2F-983A-0AFAB2EC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120884-5069-2ED4-B737-50F9CBAA3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4312-B72D-4F3D-9B5C-DA8D06AF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gif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2" Type="http://schemas.openxmlformats.org/officeDocument/2006/relationships/image" Target="../media/image15.jpeg"/><Relationship Id="rId16" Type="http://schemas.openxmlformats.org/officeDocument/2006/relationships/image" Target="../media/image2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gif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9679598">
            <a:off x="6446323" y="3256501"/>
            <a:ext cx="7779678" cy="443168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EF29CE-F048-BD5F-FF96-519BA42F6E3A}"/>
              </a:ext>
            </a:extLst>
          </p:cNvPr>
          <p:cNvSpPr txBox="1"/>
          <p:nvPr/>
        </p:nvSpPr>
        <p:spPr>
          <a:xfrm>
            <a:off x="180024" y="186775"/>
            <a:ext cx="87806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Sharing</a:t>
            </a:r>
          </a:p>
          <a:p>
            <a:r>
              <a:rPr lang="en-US" altLang="ko-KR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open data policy</a:t>
            </a:r>
          </a:p>
          <a:p>
            <a:r>
              <a:rPr lang="en-US" altLang="ko-KR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 Korea Customs Service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4E5AC8-2F8D-3412-72D5-5947ECAD0651}"/>
              </a:ext>
            </a:extLst>
          </p:cNvPr>
          <p:cNvSpPr txBox="1"/>
          <p:nvPr/>
        </p:nvSpPr>
        <p:spPr>
          <a:xfrm>
            <a:off x="5587910" y="4618052"/>
            <a:ext cx="64104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Sun Min Park</a:t>
            </a:r>
          </a:p>
          <a:p>
            <a:pPr algn="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Deputy Director</a:t>
            </a:r>
          </a:p>
          <a:p>
            <a:pPr algn="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R&amp;D and Equipment Division</a:t>
            </a:r>
          </a:p>
          <a:p>
            <a:pPr algn="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KCS</a:t>
            </a:r>
          </a:p>
        </p:txBody>
      </p:sp>
      <p:sp>
        <p:nvSpPr>
          <p:cNvPr id="5" name="직사각형 4"/>
          <p:cNvSpPr/>
          <p:nvPr/>
        </p:nvSpPr>
        <p:spPr>
          <a:xfrm rot="18822767">
            <a:off x="-1368669" y="3530188"/>
            <a:ext cx="2554048" cy="2627500"/>
          </a:xfrm>
          <a:prstGeom prst="rect">
            <a:avLst/>
          </a:prstGeom>
          <a:solidFill>
            <a:schemeClr val="tx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8822767">
            <a:off x="-17403" y="5338022"/>
            <a:ext cx="1464837" cy="2580974"/>
          </a:xfrm>
          <a:prstGeom prst="rect">
            <a:avLst/>
          </a:prstGeom>
          <a:solidFill>
            <a:schemeClr val="accent5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Synthetic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CD1B93-96BC-E515-7A3B-F246556CF400}"/>
              </a:ext>
            </a:extLst>
          </p:cNvPr>
          <p:cNvSpPr txBox="1"/>
          <p:nvPr/>
        </p:nvSpPr>
        <p:spPr>
          <a:xfrm>
            <a:off x="482884" y="1161030"/>
            <a:ext cx="42969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Segoe UI Black" pitchFamily="34" charset="0"/>
                <a:ea typeface="Segoe UI Black" pitchFamily="34" charset="0"/>
              </a:rPr>
              <a:t>What </a:t>
            </a:r>
            <a:r>
              <a:rPr lang="en-US" altLang="ko-KR" sz="3200" dirty="0" smtClean="0">
                <a:solidFill>
                  <a:srgbClr val="000000"/>
                </a:solidFill>
                <a:latin typeface="Segoe UI Black" pitchFamily="34" charset="0"/>
                <a:ea typeface="Segoe UI Black" pitchFamily="34" charset="0"/>
              </a:rPr>
              <a:t>can the people do with them</a:t>
            </a:r>
            <a:r>
              <a:rPr lang="en-US" altLang="ko-KR" sz="3200" b="0" i="0" u="none" strike="noStrike" dirty="0" smtClean="0">
                <a:solidFill>
                  <a:srgbClr val="000000"/>
                </a:solidFill>
                <a:effectLst/>
                <a:latin typeface="Segoe UI Black" pitchFamily="34" charset="0"/>
                <a:ea typeface="Segoe UI Black" pitchFamily="34" charset="0"/>
              </a:rPr>
              <a:t>?</a:t>
            </a:r>
            <a:endParaRPr lang="ko-KR" altLang="en-US" sz="3200" dirty="0">
              <a:latin typeface="Segoe UI Black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1732228" y="5353236"/>
            <a:ext cx="2577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9386ED-EFA0-817A-ECC6-4EB5F4AD0E67}"/>
              </a:ext>
            </a:extLst>
          </p:cNvPr>
          <p:cNvSpPr txBox="1"/>
          <p:nvPr/>
        </p:nvSpPr>
        <p:spPr>
          <a:xfrm>
            <a:off x="5560469" y="5353236"/>
            <a:ext cx="2556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9386ED-EFA0-817A-ECC6-4EB5F4AD0E67}"/>
              </a:ext>
            </a:extLst>
          </p:cNvPr>
          <p:cNvSpPr txBox="1"/>
          <p:nvPr/>
        </p:nvSpPr>
        <p:spPr>
          <a:xfrm>
            <a:off x="8885605" y="5353236"/>
            <a:ext cx="3392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business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675" y="2493819"/>
            <a:ext cx="2560320" cy="2560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0" y="2585258"/>
            <a:ext cx="3617442" cy="2260901"/>
          </a:xfrm>
          <a:prstGeom prst="rect">
            <a:avLst/>
          </a:prstGeom>
        </p:spPr>
      </p:pic>
      <p:pic>
        <p:nvPicPr>
          <p:cNvPr id="1027" name="Picture 3" descr="C:\Users\user\Desktop\박선민\글로벌\PICARD출장\picard\accountant-g417f1676c_12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8" b="8996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47" y="2585257"/>
            <a:ext cx="3630893" cy="277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Synthetic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CD1B93-96BC-E515-7A3B-F246556CF400}"/>
              </a:ext>
            </a:extLst>
          </p:cNvPr>
          <p:cNvSpPr txBox="1"/>
          <p:nvPr/>
        </p:nvSpPr>
        <p:spPr>
          <a:xfrm>
            <a:off x="482883" y="1166968"/>
            <a:ext cx="11219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u="none" strike="noStrike" dirty="0" smtClean="0">
                <a:solidFill>
                  <a:srgbClr val="000000"/>
                </a:solidFill>
                <a:effectLst/>
                <a:latin typeface="Segoe UI Black" pitchFamily="34" charset="0"/>
                <a:ea typeface="Segoe UI Black" pitchFamily="34" charset="0"/>
              </a:rPr>
              <a:t>Future Goals : </a:t>
            </a:r>
            <a:r>
              <a:rPr lang="en-US" altLang="ko-KR" sz="3200" b="0" i="0" u="none" strike="noStrike" dirty="0" smtClean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</a:rPr>
              <a:t>synthetic </a:t>
            </a:r>
            <a:r>
              <a:rPr lang="en-US" altLang="ko-KR" sz="3200" b="1" i="0" u="none" strike="noStrike" dirty="0" smtClean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</a:rPr>
              <a:t>unstructured</a:t>
            </a:r>
            <a:r>
              <a:rPr lang="en-US" altLang="ko-KR" sz="3200" b="0" i="0" u="none" strike="noStrike" dirty="0" smtClean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</a:rPr>
              <a:t> data</a:t>
            </a:r>
            <a:endParaRPr lang="ko-KR" altLang="en-US" sz="3200" dirty="0">
              <a:latin typeface="Segoe UI Black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3425068" y="1751743"/>
            <a:ext cx="4103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(text, image, video, sound…)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0899" y="2752395"/>
            <a:ext cx="5994400" cy="468312"/>
          </a:xfrm>
          <a:prstGeom prst="roundRect">
            <a:avLst>
              <a:gd name="adj" fmla="val 50000"/>
            </a:avLst>
          </a:prstGeom>
          <a:solidFill>
            <a:srgbClr val="7DC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4980" y="2755865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81BC"/>
              </a:buClr>
              <a:defRPr/>
            </a:pPr>
            <a:r>
              <a:rPr kumimoji="0" lang="en-US" altLang="ko-KR" sz="2000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Synthetic image generated</a:t>
            </a:r>
            <a:endParaRPr kumimoji="0" lang="ko-KR" altLang="en-US" sz="2000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84636" y="2752395"/>
            <a:ext cx="5761038" cy="468312"/>
          </a:xfrm>
          <a:prstGeom prst="roundRect">
            <a:avLst>
              <a:gd name="adj" fmla="val 50000"/>
            </a:avLst>
          </a:prstGeom>
          <a:solidFill>
            <a:srgbClr val="33A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47985" y="2755865"/>
            <a:ext cx="4288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81BC"/>
              </a:buClr>
              <a:defRPr/>
            </a:pPr>
            <a:r>
              <a:rPr kumimoji="0" lang="en-US" altLang="ko-KR" sz="2000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3-D X-Ray image generation</a:t>
            </a:r>
            <a:endParaRPr kumimoji="0" lang="ko-KR" altLang="en-US" sz="2000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5792536" y="2707945"/>
            <a:ext cx="558800" cy="55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8856411" y="3660082"/>
            <a:ext cx="0" cy="131603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/>
            </a:extLst>
          </p:cNvPr>
          <p:cNvCxnSpPr/>
          <p:nvPr/>
        </p:nvCxnSpPr>
        <p:spPr>
          <a:xfrm>
            <a:off x="10321674" y="3660082"/>
            <a:ext cx="0" cy="131603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01399" y="3428258"/>
            <a:ext cx="159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9pPr>
          </a:lstStyle>
          <a:p>
            <a:pPr algn="ctr"/>
            <a:r>
              <a:rPr kumimoji="0" lang="en-US" altLang="ko-KR" sz="1400">
                <a:solidFill>
                  <a:srgbClr val="7DCBFB"/>
                </a:solidFill>
                <a:latin typeface="G마켓 산스 Bold" pitchFamily="50" charset="-127"/>
                <a:ea typeface="G마켓 산스 Bold" pitchFamily="50" charset="-127"/>
              </a:rPr>
              <a:t>Background</a:t>
            </a:r>
            <a:endParaRPr kumimoji="0" lang="ko-KR" altLang="en-US" sz="1400">
              <a:solidFill>
                <a:srgbClr val="7DCBFB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2795336" y="3428258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9pPr>
          </a:lstStyle>
          <a:p>
            <a:pPr algn="ctr"/>
            <a:r>
              <a:rPr kumimoji="0" lang="en-US" altLang="ko-KR" sz="1400">
                <a:solidFill>
                  <a:srgbClr val="7DCBFB"/>
                </a:solidFill>
                <a:latin typeface="G마켓 산스 Bold" pitchFamily="50" charset="-127"/>
                <a:ea typeface="G마켓 산스 Bold" pitchFamily="50" charset="-127"/>
              </a:rPr>
              <a:t>Object</a:t>
            </a:r>
            <a:endParaRPr kumimoji="0" lang="ko-KR" altLang="en-US" sz="1400">
              <a:solidFill>
                <a:srgbClr val="7DCBFB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8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1" y="3815657"/>
            <a:ext cx="1631950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2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61" y="3815657"/>
            <a:ext cx="1493838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28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49" y="3815657"/>
            <a:ext cx="1493837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1" y="4674323"/>
            <a:ext cx="1631950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3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61" y="4674323"/>
            <a:ext cx="1493838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32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49" y="4674323"/>
            <a:ext cx="1493837" cy="749300"/>
          </a:xfrm>
          <a:prstGeom prst="rect">
            <a:avLst/>
          </a:prstGeom>
          <a:noFill/>
          <a:ln w="25400">
            <a:solidFill>
              <a:srgbClr val="7DCB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683961" y="5631211"/>
            <a:ext cx="1211263" cy="325438"/>
          </a:xfrm>
          <a:prstGeom prst="roundRect">
            <a:avLst>
              <a:gd name="adj" fmla="val 50000"/>
            </a:avLst>
          </a:prstGeom>
          <a:solidFill>
            <a:srgbClr val="7DCBFB"/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80"/>
          <p:cNvSpPr txBox="1">
            <a:spLocks noChangeArrowheads="1"/>
          </p:cNvSpPr>
          <p:nvPr/>
        </p:nvSpPr>
        <p:spPr bwMode="auto">
          <a:xfrm>
            <a:off x="156911" y="5640736"/>
            <a:ext cx="2279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9pPr>
          </a:lstStyle>
          <a:p>
            <a:pPr algn="ctr"/>
            <a:r>
              <a:rPr kumimoji="0" lang="en-US" altLang="ko-KR" sz="140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Base image</a:t>
            </a:r>
            <a:endParaRPr kumimoji="0" lang="ko-KR" altLang="en-US" sz="1400">
              <a:solidFill>
                <a:schemeClr val="bg1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79449" y="5631211"/>
            <a:ext cx="1079500" cy="325438"/>
          </a:xfrm>
          <a:prstGeom prst="roundRect">
            <a:avLst>
              <a:gd name="adj" fmla="val 50000"/>
            </a:avLst>
          </a:prstGeom>
          <a:solidFill>
            <a:srgbClr val="7DCBFB"/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86"/>
          <p:cNvSpPr txBox="1">
            <a:spLocks noChangeArrowheads="1"/>
          </p:cNvSpPr>
          <p:nvPr/>
        </p:nvSpPr>
        <p:spPr bwMode="auto">
          <a:xfrm>
            <a:off x="2614361" y="5640736"/>
            <a:ext cx="12144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9pPr>
          </a:lstStyle>
          <a:p>
            <a:pPr algn="ctr"/>
            <a:r>
              <a:rPr kumimoji="0" lang="en-US" altLang="ko-KR" sz="140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extracted</a:t>
            </a:r>
            <a:endParaRPr kumimoji="0" lang="ko-KR" altLang="en-US" sz="1400">
              <a:solidFill>
                <a:schemeClr val="bg1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7286" y="5631211"/>
            <a:ext cx="1216025" cy="325438"/>
          </a:xfrm>
          <a:prstGeom prst="roundRect">
            <a:avLst>
              <a:gd name="adj" fmla="val 50000"/>
            </a:avLst>
          </a:prstGeom>
          <a:solidFill>
            <a:srgbClr val="7DCBFB"/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9"/>
          <p:cNvSpPr txBox="1">
            <a:spLocks noChangeArrowheads="1"/>
          </p:cNvSpPr>
          <p:nvPr/>
        </p:nvSpPr>
        <p:spPr bwMode="auto">
          <a:xfrm>
            <a:off x="4328861" y="5640736"/>
            <a:ext cx="1400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</a:defRPr>
            </a:lvl9pPr>
          </a:lstStyle>
          <a:p>
            <a:pPr algn="ctr"/>
            <a:r>
              <a:rPr kumimoji="0" lang="en-US" altLang="ko-KR" sz="140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synthesized</a:t>
            </a:r>
            <a:endParaRPr kumimoji="0" lang="ko-KR" altLang="en-US" sz="1400">
              <a:solidFill>
                <a:schemeClr val="bg1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30" name="그림 44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74" y="4629873"/>
            <a:ext cx="5794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45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61" y="4629873"/>
            <a:ext cx="581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10"/>
          <p:cNvGrpSpPr>
            <a:grpSpLocks/>
          </p:cNvGrpSpPr>
          <p:nvPr/>
        </p:nvGrpSpPr>
        <p:grpSpPr bwMode="auto">
          <a:xfrm>
            <a:off x="7514974" y="3604519"/>
            <a:ext cx="1204912" cy="914400"/>
            <a:chOff x="7607846" y="1983570"/>
            <a:chExt cx="1204449" cy="914400"/>
          </a:xfrm>
        </p:grpSpPr>
        <p:sp>
          <p:nvSpPr>
            <p:cNvPr id="33" name="직사각형 32"/>
            <p:cNvSpPr/>
            <p:nvPr/>
          </p:nvSpPr>
          <p:spPr>
            <a:xfrm>
              <a:off x="7607846" y="1983570"/>
              <a:ext cx="1204449" cy="91440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pic>
          <p:nvPicPr>
            <p:cNvPr id="34" name="그림 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2875" y="1983570"/>
              <a:ext cx="920955" cy="91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그림 40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74" y="4629873"/>
            <a:ext cx="581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41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586" y="4629873"/>
            <a:ext cx="581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11"/>
          <p:cNvGrpSpPr>
            <a:grpSpLocks/>
          </p:cNvGrpSpPr>
          <p:nvPr/>
        </p:nvGrpSpPr>
        <p:grpSpPr bwMode="auto">
          <a:xfrm>
            <a:off x="8986586" y="3604519"/>
            <a:ext cx="1204913" cy="914400"/>
            <a:chOff x="9049596" y="1983570"/>
            <a:chExt cx="1204449" cy="914400"/>
          </a:xfrm>
        </p:grpSpPr>
        <p:sp>
          <p:nvSpPr>
            <p:cNvPr id="38" name="직사각형 37"/>
            <p:cNvSpPr/>
            <p:nvPr/>
          </p:nvSpPr>
          <p:spPr>
            <a:xfrm>
              <a:off x="9049596" y="1983570"/>
              <a:ext cx="1204449" cy="9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193" y="1983570"/>
              <a:ext cx="920955" cy="91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그림 42"/>
          <p:cNvPicPr preferRelativeResize="0"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736" y="4629873"/>
            <a:ext cx="581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3"/>
          <p:cNvPicPr preferRelativeResize="0"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849" y="4629873"/>
            <a:ext cx="581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12"/>
          <p:cNvGrpSpPr>
            <a:grpSpLocks/>
          </p:cNvGrpSpPr>
          <p:nvPr/>
        </p:nvGrpSpPr>
        <p:grpSpPr bwMode="auto">
          <a:xfrm>
            <a:off x="10451849" y="3604519"/>
            <a:ext cx="1204912" cy="914400"/>
            <a:chOff x="10476378" y="1983570"/>
            <a:chExt cx="1204449" cy="914400"/>
          </a:xfrm>
        </p:grpSpPr>
        <p:sp>
          <p:nvSpPr>
            <p:cNvPr id="43" name="직사각형 42"/>
            <p:cNvSpPr/>
            <p:nvPr/>
          </p:nvSpPr>
          <p:spPr>
            <a:xfrm>
              <a:off x="10476378" y="1983570"/>
              <a:ext cx="1204449" cy="9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pic>
          <p:nvPicPr>
            <p:cNvPr id="44" name="그림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8126" y="1983570"/>
              <a:ext cx="920955" cy="91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그룹 7"/>
          <p:cNvGrpSpPr>
            <a:grpSpLocks/>
          </p:cNvGrpSpPr>
          <p:nvPr/>
        </p:nvGrpSpPr>
        <p:grpSpPr bwMode="auto">
          <a:xfrm>
            <a:off x="6316411" y="3604519"/>
            <a:ext cx="1079500" cy="544513"/>
            <a:chOff x="6975697" y="2063235"/>
            <a:chExt cx="1080000" cy="54559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975697" y="2063235"/>
              <a:ext cx="1080000" cy="545598"/>
            </a:xfrm>
            <a:prstGeom prst="roundRect">
              <a:avLst>
                <a:gd name="adj" fmla="val 50000"/>
              </a:avLst>
            </a:prstGeom>
            <a:solidFill>
              <a:srgbClr val="33A2F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7" name="TextBox 52"/>
            <p:cNvSpPr txBox="1">
              <a:spLocks noChangeArrowheads="1"/>
            </p:cNvSpPr>
            <p:nvPr/>
          </p:nvSpPr>
          <p:spPr bwMode="auto">
            <a:xfrm>
              <a:off x="7026886" y="2085613"/>
              <a:ext cx="9776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9pPr>
            </a:lstStyle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Output image</a:t>
              </a:r>
              <a:endParaRPr kumimoji="0" lang="ko-KR" altLang="en-US" sz="140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endParaRPr>
            </a:p>
          </p:txBody>
        </p:sp>
      </p:grpSp>
      <p:grpSp>
        <p:nvGrpSpPr>
          <p:cNvPr id="48" name="그룹 4"/>
          <p:cNvGrpSpPr>
            <a:grpSpLocks/>
          </p:cNvGrpSpPr>
          <p:nvPr/>
        </p:nvGrpSpPr>
        <p:grpSpPr bwMode="auto">
          <a:xfrm>
            <a:off x="6092574" y="4661623"/>
            <a:ext cx="1303337" cy="546100"/>
            <a:chOff x="7049070" y="2923210"/>
            <a:chExt cx="1006626" cy="5455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049070" y="2923210"/>
              <a:ext cx="1006626" cy="534497"/>
            </a:xfrm>
            <a:prstGeom prst="roundRect">
              <a:avLst>
                <a:gd name="adj" fmla="val 50000"/>
              </a:avLst>
            </a:prstGeom>
            <a:solidFill>
              <a:srgbClr val="33A2F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7052151" y="2945589"/>
              <a:ext cx="9944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에스코어 드림 5 Medium" pitchFamily="34" charset="-127"/>
                  <a:ea typeface="에스코어 드림 5 Medium" pitchFamily="34" charset="-127"/>
                </a:defRPr>
              </a:lvl9pPr>
            </a:lstStyle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Images for 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training</a:t>
              </a:r>
              <a:endParaRPr kumimoji="0" lang="ko-KR" altLang="en-US" sz="140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6662486" y="5735986"/>
            <a:ext cx="4603750" cy="115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직사각형 6"/>
          <p:cNvSpPr>
            <a:spLocks noChangeArrowheads="1"/>
          </p:cNvSpPr>
          <p:nvPr/>
        </p:nvSpPr>
        <p:spPr bwMode="auto">
          <a:xfrm>
            <a:off x="6551361" y="5601049"/>
            <a:ext cx="4802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ko-KR" sz="1600">
                <a:solidFill>
                  <a:srgbClr val="33A2F2"/>
                </a:solidFill>
                <a:latin typeface="G마켓 산스 Medium" pitchFamily="50" charset="-127"/>
                <a:ea typeface="G마켓 산스 Medium" pitchFamily="50" charset="-127"/>
              </a:rPr>
              <a:t>3-D images are generated from 2-D ones</a:t>
            </a:r>
            <a:endParaRPr kumimoji="0" lang="ko-KR" altLang="en-US" sz="1600">
              <a:solidFill>
                <a:srgbClr val="33A2F2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5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121824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EF29CE-F048-BD5F-FF96-519BA42F6E3A}"/>
              </a:ext>
            </a:extLst>
          </p:cNvPr>
          <p:cNvSpPr txBox="1"/>
          <p:nvPr/>
        </p:nvSpPr>
        <p:spPr>
          <a:xfrm>
            <a:off x="969755" y="1633198"/>
            <a:ext cx="6943976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With the increasing importance of</a:t>
            </a:r>
          </a:p>
          <a:p>
            <a:pPr>
              <a:lnSpc>
                <a:spcPct val="130000"/>
              </a:lnSpc>
            </a:pP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en-US" altLang="ko-KR" sz="54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tilizing </a:t>
            </a:r>
            <a:r>
              <a:rPr lang="en-US" altLang="ko-KR" sz="5400" dirty="0" smtClean="0">
                <a:solidFill>
                  <a:srgbClr val="FFC000"/>
                </a:solidFill>
                <a:latin typeface="Arial" panose="020B0604020202020204" pitchFamily="34" charset="0"/>
              </a:rPr>
              <a:t>data…</a:t>
            </a:r>
            <a:endParaRPr lang="en-US" altLang="ko-KR" sz="5400" i="0" u="none" strike="noStrike" dirty="0" smtClean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policy in Korea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박선민\글로벌\PICARD출장\picard\과기부로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05" y="3321299"/>
            <a:ext cx="2997028" cy="59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박선민\글로벌\PICARD출장\picard\행안부로고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t="8564" r="1880" b="8772"/>
          <a:stretch/>
        </p:blipFill>
        <p:spPr bwMode="auto">
          <a:xfrm>
            <a:off x="7269454" y="1762304"/>
            <a:ext cx="4150845" cy="6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user\Desktop\박선민\글로벌\PICARD출장\picard\개보위로고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3"/>
          <a:stretch/>
        </p:blipFill>
        <p:spPr bwMode="auto">
          <a:xfrm>
            <a:off x="7269455" y="4784338"/>
            <a:ext cx="3187929" cy="5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박선민\글로벌\PICARD출장\picard\wh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0" y="1379906"/>
            <a:ext cx="2671099" cy="267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EF29CE-F048-BD5F-FF96-519BA42F6E3A}"/>
              </a:ext>
            </a:extLst>
          </p:cNvPr>
          <p:cNvSpPr txBox="1"/>
          <p:nvPr/>
        </p:nvSpPr>
        <p:spPr>
          <a:xfrm>
            <a:off x="1621766" y="4384697"/>
            <a:ext cx="33243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i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Black" pitchFamily="34" charset="0"/>
                <a:ea typeface="Segoe UI Black" pitchFamily="34" charset="0"/>
              </a:rPr>
              <a:t>Who’s in charge?</a:t>
            </a:r>
          </a:p>
        </p:txBody>
      </p:sp>
    </p:spTree>
    <p:extLst>
      <p:ext uri="{BB962C8B-B14F-4D97-AF65-F5344CB8AC3E}">
        <p14:creationId xmlns:p14="http://schemas.microsoft.com/office/powerpoint/2010/main" val="42890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3244863" y="5044936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5436729" y="5050483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7656300" y="5050483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9823227" y="5047717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7251744" y="3290908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4810488" y="3293674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policy in Korea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E4D9EBF-52D2-70CD-C1F9-6F6DAB8872F4}"/>
              </a:ext>
            </a:extLst>
          </p:cNvPr>
          <p:cNvCxnSpPr>
            <a:cxnSpLocks/>
          </p:cNvCxnSpPr>
          <p:nvPr/>
        </p:nvCxnSpPr>
        <p:spPr>
          <a:xfrm>
            <a:off x="10900243" y="3373100"/>
            <a:ext cx="0" cy="172800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C461333-F2EA-0CCC-1AC1-AB6C3891B9FE}"/>
              </a:ext>
            </a:extLst>
          </p:cNvPr>
          <p:cNvCxnSpPr>
            <a:cxnSpLocks/>
          </p:cNvCxnSpPr>
          <p:nvPr/>
        </p:nvCxnSpPr>
        <p:spPr>
          <a:xfrm>
            <a:off x="1472574" y="5031442"/>
            <a:ext cx="9509861" cy="0"/>
          </a:xfrm>
          <a:prstGeom prst="line">
            <a:avLst/>
          </a:prstGeom>
          <a:ln w="177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2787663" y="3299221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9CC9A43-FBA8-8F05-395B-D5DA1FB1E250}"/>
              </a:ext>
            </a:extLst>
          </p:cNvPr>
          <p:cNvCxnSpPr>
            <a:cxnSpLocks/>
          </p:cNvCxnSpPr>
          <p:nvPr/>
        </p:nvCxnSpPr>
        <p:spPr>
          <a:xfrm>
            <a:off x="9748410" y="3293674"/>
            <a:ext cx="0" cy="15411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24EBEBC-B9AC-73FA-D982-A998B0055474}"/>
              </a:ext>
            </a:extLst>
          </p:cNvPr>
          <p:cNvCxnSpPr>
            <a:cxnSpLocks/>
          </p:cNvCxnSpPr>
          <p:nvPr/>
        </p:nvCxnSpPr>
        <p:spPr>
          <a:xfrm>
            <a:off x="2136384" y="3455296"/>
            <a:ext cx="8846051" cy="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2325325" y="3617723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1472574" y="2816336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Data Act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4348150" y="3612176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3495399" y="2661155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Opening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6789406" y="3609410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5936655" y="2658389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standards for data opening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9360889" y="4584797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8508138" y="2661155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data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analysis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9266680" y="3615914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8510904" y="5324081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State-centered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opening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7193962" y="4587563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6343977" y="5326847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inspection of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data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4974391" y="4587563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4124406" y="5326847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data map,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platform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A3041D1-C183-DCDE-A980-20C324CD6443}"/>
              </a:ext>
            </a:extLst>
          </p:cNvPr>
          <p:cNvSpPr/>
          <p:nvPr/>
        </p:nvSpPr>
        <p:spPr>
          <a:xfrm>
            <a:off x="2782525" y="4582016"/>
            <a:ext cx="976049" cy="28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1932540" y="5470934"/>
            <a:ext cx="2609631" cy="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of unstructured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data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541075" y="1194472"/>
            <a:ext cx="3606976" cy="97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Arial" panose="020B0604020202020204" pitchFamily="34" charset="0"/>
              </a:rPr>
              <a:t>“PUBLIC DATA”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Arial" panose="020B0604020202020204" pitchFamily="34" charset="0"/>
              </a:rPr>
              <a:t> wise…</a:t>
            </a:r>
            <a:endParaRPr lang="ko-KR" altLang="en-US" sz="3200" dirty="0">
              <a:solidFill>
                <a:schemeClr val="tx1"/>
              </a:solidFill>
              <a:latin typeface="Segoe UI Black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policy in Korea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user\Desktop\박선민\글로벌\PICARD출장\picard\winn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" y="1064808"/>
            <a:ext cx="1678424" cy="16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박선민\글로벌\PICARD출장\picard\OECD_OUR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545" y="1039869"/>
            <a:ext cx="3629025" cy="542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2976704" y="1450607"/>
            <a:ext cx="3606976" cy="97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Arial" panose="020B0604020202020204" pitchFamily="34" charset="0"/>
              </a:rPr>
              <a:t>Global leader in government data policy</a:t>
            </a:r>
            <a:endParaRPr lang="ko-KR" altLang="en-US" sz="3200" dirty="0">
              <a:solidFill>
                <a:schemeClr val="tx1"/>
              </a:solidFill>
              <a:latin typeface="Segoe UI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557699" y="3084022"/>
            <a:ext cx="6699312" cy="3175462"/>
          </a:xfrm>
          <a:prstGeom prst="verticalScroll">
            <a:avLst>
              <a:gd name="adj" fmla="val 5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Complete real estate data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National address data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Food and drugs data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Weather data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Traffic data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 rot="5400000">
            <a:off x="3798906" y="5162225"/>
            <a:ext cx="349135" cy="3158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D37031-8A64-AF1D-6D8B-E46CAFB75BD9}"/>
              </a:ext>
            </a:extLst>
          </p:cNvPr>
          <p:cNvSpPr/>
          <p:nvPr/>
        </p:nvSpPr>
        <p:spPr>
          <a:xfrm>
            <a:off x="1680919" y="5602778"/>
            <a:ext cx="4585107" cy="52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anose="020B0604020202020204" pitchFamily="34" charset="0"/>
              </a:rPr>
              <a:t>“http://www.data.go.kr”</a:t>
            </a:r>
            <a:endParaRPr lang="ko-KR" altLang="en-US" sz="2400" dirty="0">
              <a:solidFill>
                <a:schemeClr val="tx1"/>
              </a:solidFill>
              <a:latin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CD1B93-96BC-E515-7A3B-F246556CF400}"/>
              </a:ext>
            </a:extLst>
          </p:cNvPr>
          <p:cNvSpPr txBox="1"/>
          <p:nvPr/>
        </p:nvSpPr>
        <p:spPr>
          <a:xfrm>
            <a:off x="3259765" y="2556373"/>
            <a:ext cx="5668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0" i="0" u="none" strike="noStrike" dirty="0">
                <a:solidFill>
                  <a:srgbClr val="000000"/>
                </a:solidFill>
                <a:effectLst/>
                <a:latin typeface="Segoe UI Black" pitchFamily="34" charset="0"/>
                <a:ea typeface="Segoe UI Black" pitchFamily="34" charset="0"/>
              </a:rPr>
              <a:t>What </a:t>
            </a:r>
            <a:r>
              <a:rPr lang="en-US" altLang="ko-KR" sz="5400" dirty="0">
                <a:solidFill>
                  <a:srgbClr val="000000"/>
                </a:solidFill>
                <a:latin typeface="Segoe UI Black" pitchFamily="34" charset="0"/>
                <a:ea typeface="Segoe UI Black" pitchFamily="34" charset="0"/>
              </a:rPr>
              <a:t>About </a:t>
            </a:r>
            <a:r>
              <a:rPr lang="en-US" altLang="ko-KR" sz="5400" b="0" i="0" u="none" strike="noStrike" dirty="0">
                <a:solidFill>
                  <a:srgbClr val="000000"/>
                </a:solidFill>
                <a:effectLst/>
                <a:latin typeface="Segoe UI Black" pitchFamily="34" charset="0"/>
                <a:ea typeface="Segoe UI Black" pitchFamily="34" charset="0"/>
              </a:rPr>
              <a:t>Customs Data?</a:t>
            </a:r>
            <a:endParaRPr lang="ko-KR" altLang="en-US" sz="5400" dirty="0">
              <a:latin typeface="Segoe UI Black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Customs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4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Customs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34883"/>
              </p:ext>
            </p:extLst>
          </p:nvPr>
        </p:nvGraphicFramePr>
        <p:xfrm>
          <a:off x="870105" y="1397615"/>
          <a:ext cx="104517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13"/>
                <a:gridCol w="902496"/>
                <a:gridCol w="3093522"/>
                <a:gridCol w="1822863"/>
                <a:gridCol w="855023"/>
                <a:gridCol w="1359725"/>
                <a:gridCol w="925049"/>
              </a:tblGrid>
              <a:tr h="26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Clearance_No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HS_code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Price(USD)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M189DHF123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Daejeon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Seogu</a:t>
                      </a:r>
                      <a:r>
                        <a:rPr lang="en-US" altLang="ko-KR" sz="1400" baseline="0" dirty="0" smtClean="0"/>
                        <a:t> 210 </a:t>
                      </a:r>
                      <a:r>
                        <a:rPr lang="en-US" altLang="ko-KR" sz="1400" baseline="0" dirty="0" err="1" smtClean="0"/>
                        <a:t>chungsa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012321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H593JDO023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Cheonan,Namdonggu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yeonsuwon</a:t>
                      </a:r>
                      <a:r>
                        <a:rPr lang="en-US" altLang="ko-KR" sz="1400" dirty="0" smtClean="0"/>
                        <a:t>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493940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837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K239DCW049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Seoul </a:t>
                      </a:r>
                      <a:r>
                        <a:rPr lang="en-US" altLang="ko-KR" sz="1400" dirty="0" err="1" smtClean="0"/>
                        <a:t>Teukbyul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si</a:t>
                      </a:r>
                      <a:r>
                        <a:rPr lang="en-US" altLang="ko-KR" sz="1400" baseline="0" dirty="0" smtClean="0"/>
                        <a:t> 5 </a:t>
                      </a:r>
                      <a:r>
                        <a:rPr lang="en-US" altLang="ko-KR" sz="1400" baseline="0" dirty="0" err="1" smtClean="0"/>
                        <a:t>Gangnamdaero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374704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880965" y="981113"/>
            <a:ext cx="4832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Clearance</a:t>
            </a:r>
            <a:endParaRPr lang="ko-KR" altLang="en-US" sz="20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76132"/>
              </p:ext>
            </p:extLst>
          </p:nvPr>
        </p:nvGraphicFramePr>
        <p:xfrm>
          <a:off x="867005" y="3218639"/>
          <a:ext cx="104517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13"/>
                <a:gridCol w="1493113"/>
                <a:gridCol w="1493113"/>
                <a:gridCol w="1493113"/>
                <a:gridCol w="1493113"/>
                <a:gridCol w="1493113"/>
                <a:gridCol w="1493113"/>
              </a:tblGrid>
              <a:tr h="26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Case_No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Company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Tax(KRW)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Officer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Marvin</a:t>
                      </a:r>
                      <a:r>
                        <a:rPr lang="en-US" altLang="ko-KR" sz="1400" baseline="0" dirty="0" smtClean="0"/>
                        <a:t> Inc.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20201101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1231223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Yoon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Daun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20091010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34320378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Never Inc.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19790227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6007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877865" y="2802137"/>
            <a:ext cx="4832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Audit</a:t>
            </a:r>
            <a:endParaRPr lang="ko-KR" altLang="en-US" sz="2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69867"/>
              </p:ext>
            </p:extLst>
          </p:nvPr>
        </p:nvGraphicFramePr>
        <p:xfrm>
          <a:off x="866679" y="5039664"/>
          <a:ext cx="104517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13"/>
                <a:gridCol w="1493113"/>
                <a:gridCol w="1493113"/>
                <a:gridCol w="1493113"/>
                <a:gridCol w="1493113"/>
                <a:gridCol w="1493113"/>
                <a:gridCol w="1493113"/>
              </a:tblGrid>
              <a:tr h="26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Case_No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Branch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Suspect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Goods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Incheon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Kim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8800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Busan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Park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Drug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5767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Seoul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Tobacco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420900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877539" y="4623162"/>
            <a:ext cx="4832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Investigation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83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5725AA-3FE8-BB1A-30CF-873810D10068}"/>
              </a:ext>
            </a:extLst>
          </p:cNvPr>
          <p:cNvSpPr txBox="1"/>
          <p:nvPr/>
        </p:nvSpPr>
        <p:spPr>
          <a:xfrm>
            <a:off x="1197262" y="3963833"/>
            <a:ext cx="3461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info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386ED-EFA0-817A-ECC6-4EB5F4AD0E67}"/>
              </a:ext>
            </a:extLst>
          </p:cNvPr>
          <p:cNvSpPr txBox="1"/>
          <p:nvPr/>
        </p:nvSpPr>
        <p:spPr>
          <a:xfrm>
            <a:off x="7893331" y="3962123"/>
            <a:ext cx="3392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Taxation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CD1B93-96BC-E515-7A3B-F246556CF400}"/>
              </a:ext>
            </a:extLst>
          </p:cNvPr>
          <p:cNvSpPr txBox="1"/>
          <p:nvPr/>
        </p:nvSpPr>
        <p:spPr>
          <a:xfrm>
            <a:off x="970463" y="5432240"/>
            <a:ext cx="10251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FF0000"/>
                </a:solidFill>
                <a:latin typeface="Segoe UI Black" pitchFamily="34" charset="0"/>
              </a:rPr>
              <a:t>NOT</a:t>
            </a:r>
            <a:r>
              <a:rPr lang="en-US" altLang="ko-KR" sz="4400" dirty="0" smtClean="0">
                <a:latin typeface="Segoe UI Black" pitchFamily="34" charset="0"/>
              </a:rPr>
              <a:t> for public disclosure</a:t>
            </a:r>
            <a:endParaRPr lang="ko-KR" altLang="en-US" sz="4400" dirty="0">
              <a:latin typeface="Segoe UI Black" pitchFamily="34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 rot="2480814">
            <a:off x="4031405" y="4642827"/>
            <a:ext cx="612000" cy="54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오른쪽 화살표 5"/>
          <p:cNvSpPr/>
          <p:nvPr/>
        </p:nvSpPr>
        <p:spPr>
          <a:xfrm rot="19119186" flipH="1">
            <a:off x="7116465" y="4642827"/>
            <a:ext cx="612000" cy="54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581" b="95176" l="6351" r="325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1" t="51757" r="64132"/>
          <a:stretch/>
        </p:blipFill>
        <p:spPr>
          <a:xfrm>
            <a:off x="7502346" y="1112034"/>
            <a:ext cx="3038506" cy="2860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0" y="1064041"/>
            <a:ext cx="3658843" cy="2615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Customs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3523B8-3172-603B-7A59-C6A158A87ABF}"/>
              </a:ext>
            </a:extLst>
          </p:cNvPr>
          <p:cNvSpPr txBox="1"/>
          <p:nvPr/>
        </p:nvSpPr>
        <p:spPr>
          <a:xfrm>
            <a:off x="909139" y="4208631"/>
            <a:ext cx="3299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Pseudonymization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ko-K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NOT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 enough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26CFC0-515C-EBD3-E351-F8763C04B8A0}"/>
              </a:ext>
            </a:extLst>
          </p:cNvPr>
          <p:cNvSpPr txBox="1"/>
          <p:nvPr/>
        </p:nvSpPr>
        <p:spPr>
          <a:xfrm>
            <a:off x="380741" y="226886"/>
            <a:ext cx="635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Customs Data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5AADC3E-E456-30FA-EA63-A865C71788D7}"/>
              </a:ext>
            </a:extLst>
          </p:cNvPr>
          <p:cNvCxnSpPr>
            <a:cxnSpLocks/>
          </p:cNvCxnSpPr>
          <p:nvPr/>
        </p:nvCxnSpPr>
        <p:spPr>
          <a:xfrm flipH="1">
            <a:off x="482885" y="811661"/>
            <a:ext cx="1121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3523B8-3172-603B-7A59-C6A158A87ABF}"/>
              </a:ext>
            </a:extLst>
          </p:cNvPr>
          <p:cNvSpPr txBox="1"/>
          <p:nvPr/>
        </p:nvSpPr>
        <p:spPr>
          <a:xfrm>
            <a:off x="6215466" y="3103490"/>
            <a:ext cx="5402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 need</a:t>
            </a:r>
          </a:p>
          <a:p>
            <a:r>
              <a:rPr lang="en-US" altLang="ko-KR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SYNTHETIC DATA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3523B8-3172-603B-7A59-C6A158A87ABF}"/>
              </a:ext>
            </a:extLst>
          </p:cNvPr>
          <p:cNvSpPr txBox="1"/>
          <p:nvPr/>
        </p:nvSpPr>
        <p:spPr>
          <a:xfrm>
            <a:off x="7932066" y="4458389"/>
            <a:ext cx="38987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open to assess,</a:t>
            </a:r>
          </a:p>
          <a:p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process,</a:t>
            </a:r>
          </a:p>
          <a:p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analyze,</a:t>
            </a:r>
          </a:p>
          <a:p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interpret…     </a:t>
            </a:r>
            <a:endParaRPr lang="ko-KR" altLang="en-US" sz="2800" dirty="0"/>
          </a:p>
        </p:txBody>
      </p:sp>
      <p:pic>
        <p:nvPicPr>
          <p:cNvPr id="1026" name="Picture 2" descr="C:\Users\user\Desktop\박선민\글로벌\PICARD출장\picard\customiz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704" y="1326616"/>
            <a:ext cx="2094406" cy="20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굽은 화살표 2"/>
          <p:cNvSpPr/>
          <p:nvPr/>
        </p:nvSpPr>
        <p:spPr>
          <a:xfrm rot="17943448" flipV="1">
            <a:off x="4688939" y="4288378"/>
            <a:ext cx="1169040" cy="1249938"/>
          </a:xfrm>
          <a:prstGeom prst="bentArrow">
            <a:avLst>
              <a:gd name="adj1" fmla="val 30600"/>
              <a:gd name="adj2" fmla="val 35068"/>
              <a:gd name="adj3" fmla="val 31556"/>
              <a:gd name="adj4" fmla="val 67041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2" y="1557743"/>
            <a:ext cx="3515537" cy="22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387</Words>
  <Application>Microsoft Office PowerPoint</Application>
  <PresentationFormat>사용자 지정</PresentationFormat>
  <Paragraphs>181</Paragraphs>
  <Slides>11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sunmin</dc:creator>
  <cp:lastModifiedBy>user</cp:lastModifiedBy>
  <cp:revision>53</cp:revision>
  <dcterms:created xsi:type="dcterms:W3CDTF">2022-11-27T11:49:54Z</dcterms:created>
  <dcterms:modified xsi:type="dcterms:W3CDTF">2022-11-29T00:18:41Z</dcterms:modified>
</cp:coreProperties>
</file>