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72" r:id="rId3"/>
    <p:sldId id="276" r:id="rId4"/>
    <p:sldId id="282" r:id="rId5"/>
    <p:sldId id="277" r:id="rId6"/>
    <p:sldId id="279" r:id="rId7"/>
    <p:sldId id="261" r:id="rId8"/>
    <p:sldId id="283" r:id="rId9"/>
    <p:sldId id="280" r:id="rId10"/>
    <p:sldId id="281" r:id="rId1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42"/>
    <a:srgbClr val="000000"/>
    <a:srgbClr val="00ADEE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8" autoAdjust="0"/>
    <p:restoredTop sz="96405" autoAdjust="0"/>
  </p:normalViewPr>
  <p:slideViewPr>
    <p:cSldViewPr>
      <p:cViewPr varScale="1">
        <p:scale>
          <a:sx n="168" d="100"/>
          <a:sy n="168" d="100"/>
        </p:scale>
        <p:origin x="912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082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5F7F1-F889-4D74-942F-624A1581BF5E}" type="datetimeFigureOut">
              <a:rPr lang="de-DE" smtClean="0"/>
              <a:t>17.08.18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0FAB2-2F38-40E1-A7DC-ABF0A73322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8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D778C-8326-4DC4-A87C-A2C1FCEE3308}" type="datetimeFigureOut">
              <a:rPr lang="de-DE" smtClean="0"/>
              <a:t>17.08.18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6DA6E-D54D-4A14-9B34-89CF549B57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698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Maybe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424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09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diagram with monitor, servlet - concepts, not exact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502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diagram with monitor, servlet - concepts, not exact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850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So… what are we talking about. What did we build?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DA6E-D54D-4A14-9B34-89CF549B575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6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3435846"/>
            <a:ext cx="9144000" cy="11881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47662" y="3597864"/>
            <a:ext cx="8264801" cy="41318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&lt;PRESENTATION TOPIC&gt;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1537" y="4029912"/>
            <a:ext cx="8280922" cy="432048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&lt;Speaker&gt;</a:t>
            </a:r>
          </a:p>
        </p:txBody>
      </p:sp>
      <p:sp>
        <p:nvSpPr>
          <p:cNvPr id="6" name="Untertitel 2"/>
          <p:cNvSpPr txBox="1">
            <a:spLocks/>
          </p:cNvSpPr>
          <p:nvPr userDrawn="1"/>
        </p:nvSpPr>
        <p:spPr>
          <a:xfrm>
            <a:off x="368811" y="2336038"/>
            <a:ext cx="8264801" cy="2897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00B0F0"/>
                </a:solidFill>
                <a:latin typeface="Signika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ignika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0" dirty="0"/>
              <a:t>APACHE SLING &amp; FRIENDS TECH MEETUP</a:t>
            </a:r>
          </a:p>
          <a:p>
            <a:endParaRPr lang="en-US" sz="1800" noProof="0" dirty="0"/>
          </a:p>
        </p:txBody>
      </p:sp>
      <p:sp>
        <p:nvSpPr>
          <p:cNvPr id="8" name="Untertitel 2"/>
          <p:cNvSpPr txBox="1">
            <a:spLocks/>
          </p:cNvSpPr>
          <p:nvPr userDrawn="1"/>
        </p:nvSpPr>
        <p:spPr>
          <a:xfrm>
            <a:off x="361651" y="2571751"/>
            <a:ext cx="8264801" cy="289718"/>
          </a:xfrm>
          <a:prstGeom prst="rect">
            <a:avLst/>
          </a:prstGeom>
        </p:spPr>
        <p:txBody>
          <a:bodyPr/>
          <a:lstStyle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  <a:latin typeface="Signika" pitchFamily="2" charset="0"/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 sz="2800">
                <a:latin typeface="Signika" pitchFamily="2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noProof="0" dirty="0">
                <a:solidFill>
                  <a:schemeClr val="bg1"/>
                </a:solidFill>
              </a:rPr>
              <a:t>10-12 SEPTEMBER </a:t>
            </a:r>
            <a:r>
              <a:rPr lang="en-US" b="0" noProof="0" dirty="0">
                <a:solidFill>
                  <a:schemeClr val="bg1"/>
                </a:solidFill>
              </a:rPr>
              <a:t>2018</a:t>
            </a:r>
          </a:p>
          <a:p>
            <a:pPr lvl="0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7904" y="555526"/>
            <a:ext cx="1728192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99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308304" y="4840003"/>
            <a:ext cx="1512168" cy="20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767ED0-65EF-4999-A01F-E9F882EA181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23528" y="1113590"/>
            <a:ext cx="8496945" cy="3509963"/>
          </a:xfrm>
          <a:prstGeom prst="rect">
            <a:avLst/>
          </a:prstGeom>
        </p:spPr>
        <p:txBody>
          <a:bodyPr/>
          <a:lstStyle>
            <a:lvl1pPr marL="357188" indent="-357188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 marL="714375" indent="-257175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 marL="1166813" indent="-252413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Rechteck 5"/>
          <p:cNvSpPr/>
          <p:nvPr userDrawn="1"/>
        </p:nvSpPr>
        <p:spPr>
          <a:xfrm>
            <a:off x="1" y="869846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00" y="72000"/>
            <a:ext cx="730794" cy="73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 userDrawn="1"/>
        </p:nvSpPr>
        <p:spPr>
          <a:xfrm>
            <a:off x="-5750" y="4817143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4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767ED0-65EF-4999-A01F-E9F882EA181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hteck 5"/>
          <p:cNvSpPr/>
          <p:nvPr userDrawn="1"/>
        </p:nvSpPr>
        <p:spPr>
          <a:xfrm>
            <a:off x="1" y="869846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00" y="72000"/>
            <a:ext cx="730794" cy="73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323528" y="1115689"/>
            <a:ext cx="2664296" cy="3508851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275856" y="1113590"/>
            <a:ext cx="5544617" cy="3509963"/>
          </a:xfrm>
          <a:prstGeom prst="rect">
            <a:avLst/>
          </a:prstGeom>
        </p:spPr>
        <p:txBody>
          <a:bodyPr/>
          <a:lstStyle>
            <a:lvl1pPr marL="357188" indent="-357188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 marL="809625" indent="-352425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 marL="1166813" indent="-252413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0" name="Rechteck 9"/>
          <p:cNvSpPr/>
          <p:nvPr userDrawn="1"/>
        </p:nvSpPr>
        <p:spPr>
          <a:xfrm>
            <a:off x="-5750" y="4817586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2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553200" y="4840003"/>
            <a:ext cx="2133600" cy="20110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Signika" pitchFamily="2" charset="0"/>
              </a:defRPr>
            </a:lvl1pPr>
          </a:lstStyle>
          <a:p>
            <a:fld id="{A8251844-2265-4E3F-98BE-32C6C54FB3C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Rechteck 16"/>
          <p:cNvSpPr/>
          <p:nvPr userDrawn="1"/>
        </p:nvSpPr>
        <p:spPr>
          <a:xfrm>
            <a:off x="0" y="1815666"/>
            <a:ext cx="9150080" cy="1188132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47662" y="1977684"/>
            <a:ext cx="8264801" cy="864096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ctr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&lt;Topic&gt;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00" y="72000"/>
            <a:ext cx="730794" cy="73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61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869846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1259632" y="87474"/>
            <a:ext cx="7560840" cy="702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553200" y="4840003"/>
            <a:ext cx="2133600" cy="20110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Signika" pitchFamily="2" charset="0"/>
              </a:defRPr>
            </a:lvl1pPr>
          </a:lstStyle>
          <a:p>
            <a:fld id="{D3767ED0-65EF-4999-A01F-E9F882EA181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00" y="72000"/>
            <a:ext cx="730794" cy="73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hteck 9"/>
          <p:cNvSpPr/>
          <p:nvPr userDrawn="1"/>
        </p:nvSpPr>
        <p:spPr>
          <a:xfrm>
            <a:off x="-5750" y="4817143"/>
            <a:ext cx="9149750" cy="45720"/>
          </a:xfrm>
          <a:prstGeom prst="rect">
            <a:avLst/>
          </a:prstGeom>
          <a:solidFill>
            <a:srgbClr val="00A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9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2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000" b="0" i="0" kern="1200">
          <a:solidFill>
            <a:schemeClr val="bg1"/>
          </a:solidFill>
          <a:latin typeface="Signika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Signika" pitchFamily="2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Signik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451105" y="3507854"/>
            <a:ext cx="8264801" cy="413184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System Ready framework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Christian Schneider - Adobe, Apache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Andrei Dulvac - Adobe, Apache</a:t>
            </a:r>
          </a:p>
        </p:txBody>
      </p:sp>
    </p:spTree>
    <p:extLst>
      <p:ext uri="{BB962C8B-B14F-4D97-AF65-F5344CB8AC3E}">
        <p14:creationId xmlns:p14="http://schemas.microsoft.com/office/powerpoint/2010/main" val="396996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layout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323528" y="1113590"/>
            <a:ext cx="8496945" cy="3618400"/>
          </a:xfrm>
        </p:spPr>
        <p:txBody>
          <a:bodyPr/>
          <a:lstStyle/>
          <a:p>
            <a:r>
              <a:rPr lang="en-US" sz="1400" dirty="0"/>
              <a:t>AEM jar deployment</a:t>
            </a:r>
          </a:p>
          <a:p>
            <a:r>
              <a:rPr lang="en-US" sz="1400" dirty="0"/>
              <a:t>Kubernetes – OSGi web microservice example</a:t>
            </a:r>
          </a:p>
          <a:p>
            <a:r>
              <a:rPr lang="en-US" sz="1400" dirty="0"/>
              <a:t>Kubernetes – AEM deployment</a:t>
            </a:r>
          </a:p>
          <a:p>
            <a:r>
              <a:rPr lang="en-US" sz="1400" dirty="0"/>
              <a:t>Q &amp; A</a:t>
            </a:r>
          </a:p>
          <a:p>
            <a:endParaRPr lang="en-U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42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speakers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342941" y="1113589"/>
            <a:ext cx="3888432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Christian Schneider</a:t>
            </a:r>
          </a:p>
          <a:p>
            <a:pPr lvl="1"/>
            <a:r>
              <a:rPr lang="en-US" sz="2400" dirty="0"/>
              <a:t>Adobe Switzerland</a:t>
            </a:r>
          </a:p>
          <a:p>
            <a:pPr lvl="1"/>
            <a:r>
              <a:rPr lang="en-US" sz="2400" dirty="0"/>
              <a:t>Apache</a:t>
            </a:r>
          </a:p>
          <a:p>
            <a:pPr lvl="1"/>
            <a:r>
              <a:rPr lang="en-US" sz="2400" dirty="0"/>
              <a:t>@schneider_chris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453363-5FE4-F240-B474-1F43715AD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567387"/>
            <a:ext cx="330468" cy="329332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BE53BB6A-D5BD-7548-A5C3-9044B8DDEC0D}"/>
              </a:ext>
            </a:extLst>
          </p:cNvPr>
          <p:cNvSpPr txBox="1">
            <a:spLocks/>
          </p:cNvSpPr>
          <p:nvPr/>
        </p:nvSpPr>
        <p:spPr>
          <a:xfrm>
            <a:off x="4231373" y="1113589"/>
            <a:ext cx="3888432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Andrei Dulvac</a:t>
            </a:r>
          </a:p>
          <a:p>
            <a:pPr lvl="1"/>
            <a:r>
              <a:rPr lang="en-US" sz="2400" dirty="0"/>
              <a:t>Adobe Switzerland</a:t>
            </a:r>
          </a:p>
          <a:p>
            <a:pPr lvl="1"/>
            <a:r>
              <a:rPr lang="en-US" sz="2400" dirty="0"/>
              <a:t>Apache</a:t>
            </a:r>
          </a:p>
          <a:p>
            <a:pPr lvl="1"/>
            <a:r>
              <a:rPr lang="en-US" sz="2400" dirty="0"/>
              <a:t>@adulvac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ABA509-25A9-064F-9759-2AB9A313F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582960"/>
            <a:ext cx="330468" cy="32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6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When is an </a:t>
            </a:r>
            <a:r>
              <a:rPr lang="en-US" sz="3200" i="1" dirty="0"/>
              <a:t>OSGi application </a:t>
            </a:r>
            <a:r>
              <a:rPr lang="en-US" sz="3200" dirty="0"/>
              <a:t>ready? (1)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179512" y="1113589"/>
            <a:ext cx="8784975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Why do you need to know?</a:t>
            </a:r>
          </a:p>
          <a:p>
            <a:pPr lvl="1"/>
            <a:r>
              <a:rPr lang="en-US" sz="1900" dirty="0"/>
              <a:t>When can automated tests start accessing your system</a:t>
            </a:r>
          </a:p>
          <a:p>
            <a:pPr lvl="1"/>
            <a:r>
              <a:rPr lang="en-US" sz="1900" dirty="0"/>
              <a:t>When is your application ready to receive traffic? (zero downtime deployments)</a:t>
            </a:r>
          </a:p>
        </p:txBody>
      </p:sp>
    </p:spTree>
    <p:extLst>
      <p:ext uri="{BB962C8B-B14F-4D97-AF65-F5344CB8AC3E}">
        <p14:creationId xmlns:p14="http://schemas.microsoft.com/office/powerpoint/2010/main" val="395643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When is an </a:t>
            </a:r>
            <a:r>
              <a:rPr lang="en-US" sz="3200" i="1" dirty="0"/>
              <a:t>OSGi application </a:t>
            </a:r>
            <a:r>
              <a:rPr lang="en-US" sz="3200" dirty="0"/>
              <a:t>ready? (2)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179512" y="1113589"/>
            <a:ext cx="8784975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What could </a:t>
            </a:r>
            <a:r>
              <a:rPr lang="en-US" sz="2300" i="1" dirty="0"/>
              <a:t>ready</a:t>
            </a:r>
            <a:r>
              <a:rPr lang="en-US" sz="2300" dirty="0"/>
              <a:t> mean?</a:t>
            </a:r>
          </a:p>
          <a:p>
            <a:pPr lvl="1"/>
            <a:r>
              <a:rPr lang="en-US" sz="2000" dirty="0"/>
              <a:t>Particular OSGi services are active</a:t>
            </a:r>
          </a:p>
          <a:p>
            <a:pPr lvl="1"/>
            <a:r>
              <a:rPr lang="en-US" sz="2000" dirty="0"/>
              <a:t>Oak initial indexing is done/ search is available</a:t>
            </a:r>
          </a:p>
          <a:p>
            <a:pPr lvl="1"/>
            <a:r>
              <a:rPr lang="en-US" sz="2000" dirty="0"/>
              <a:t>Critical async startup jobs are finished (e.g. LDAP users migration)</a:t>
            </a:r>
          </a:p>
          <a:p>
            <a:pPr lvl="1"/>
            <a:r>
              <a:rPr lang="en-US" sz="2000" dirty="0"/>
              <a:t>For complex applications – need </a:t>
            </a:r>
            <a:r>
              <a:rPr lang="en-US" sz="2000" b="1" dirty="0"/>
              <a:t>app/deployment -specific checks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153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179512" y="1113589"/>
            <a:ext cx="8784975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Kubernetes</a:t>
            </a:r>
          </a:p>
          <a:p>
            <a:pPr lvl="1"/>
            <a:r>
              <a:rPr lang="en-US" sz="1900" dirty="0"/>
              <a:t>Provides HTTP readiness and liveness checks</a:t>
            </a:r>
          </a:p>
          <a:p>
            <a:r>
              <a:rPr lang="en-US" sz="2300" dirty="0"/>
              <a:t>PaxExam</a:t>
            </a:r>
          </a:p>
          <a:p>
            <a:pPr lvl="1"/>
            <a:r>
              <a:rPr lang="en-US" sz="1900" dirty="0"/>
              <a:t>Waiting for a system in integration tests</a:t>
            </a:r>
            <a:endParaRPr lang="en-US" sz="2000" dirty="0"/>
          </a:p>
          <a:p>
            <a:pPr lvl="1"/>
            <a:r>
              <a:rPr lang="en-US" sz="1900" dirty="0"/>
              <a:t>Root-cause analysis – why did a system not start?</a:t>
            </a:r>
          </a:p>
          <a:p>
            <a:r>
              <a:rPr lang="en-US" sz="2300" dirty="0"/>
              <a:t>End-to-end automated tests</a:t>
            </a:r>
          </a:p>
          <a:p>
            <a:pPr lvl="1"/>
            <a:r>
              <a:rPr lang="en-US" sz="1900" dirty="0"/>
              <a:t>Waiting for the application to be ready before starting the tests </a:t>
            </a:r>
          </a:p>
          <a:p>
            <a:pPr marL="0" indent="0">
              <a:buNone/>
            </a:pPr>
            <a:r>
              <a:rPr lang="en-US" sz="2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489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Felix systemready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179512" y="1113589"/>
            <a:ext cx="8784975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49KB OSGi bundle in Felix, framework-agnostic, very little dependencies</a:t>
            </a:r>
          </a:p>
          <a:p>
            <a:r>
              <a:rPr lang="en-US" sz="2000" dirty="0"/>
              <a:t>Ready checks </a:t>
            </a:r>
          </a:p>
          <a:p>
            <a:pPr lvl="1"/>
            <a:r>
              <a:rPr lang="en-US" sz="1600" dirty="0"/>
              <a:t>Framework started</a:t>
            </a:r>
          </a:p>
          <a:p>
            <a:pPr lvl="1"/>
            <a:r>
              <a:rPr lang="en-US" sz="1600" dirty="0"/>
              <a:t>List of services present</a:t>
            </a:r>
          </a:p>
          <a:p>
            <a:pPr lvl="1"/>
            <a:r>
              <a:rPr lang="en-US" sz="1600" dirty="0"/>
              <a:t>List of DS components present</a:t>
            </a:r>
          </a:p>
          <a:p>
            <a:pPr lvl="1"/>
            <a:r>
              <a:rPr lang="en-US" sz="1600" dirty="0"/>
              <a:t>Extensible by application-specific checks (SPI)</a:t>
            </a:r>
          </a:p>
          <a:p>
            <a:r>
              <a:rPr lang="en-US" sz="2000" dirty="0"/>
              <a:t>Aggregated system status for liveness and readiness - </a:t>
            </a:r>
            <a:r>
              <a:rPr lang="en-US" sz="2000" dirty="0">
                <a:solidFill>
                  <a:srgbClr val="00FF42"/>
                </a:solidFill>
              </a:rPr>
              <a:t>GREEN</a:t>
            </a:r>
            <a:r>
              <a:rPr lang="en-US" sz="2000" dirty="0"/>
              <a:t>/ </a:t>
            </a:r>
            <a:r>
              <a:rPr lang="en-US" sz="2000" dirty="0">
                <a:solidFill>
                  <a:srgbClr val="FFFF00"/>
                </a:solidFill>
              </a:rPr>
              <a:t>YELLOW</a:t>
            </a:r>
            <a:r>
              <a:rPr lang="en-US" sz="2000" dirty="0"/>
              <a:t>/ </a:t>
            </a:r>
            <a:r>
              <a:rPr lang="en-US" sz="2000" dirty="0">
                <a:solidFill>
                  <a:srgbClr val="FF0000"/>
                </a:solidFill>
              </a:rPr>
              <a:t>RED</a:t>
            </a:r>
            <a:endParaRPr lang="en-US" sz="2000" dirty="0"/>
          </a:p>
          <a:p>
            <a:r>
              <a:rPr lang="en-US" sz="2000" dirty="0"/>
              <a:t>Built-in HTTP servlets –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2000" dirty="0"/>
              <a:t> for </a:t>
            </a:r>
            <a:r>
              <a:rPr lang="en-US" sz="2000" dirty="0">
                <a:solidFill>
                  <a:srgbClr val="00FF42"/>
                </a:solidFill>
              </a:rPr>
              <a:t>GREEN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503</a:t>
            </a:r>
            <a:r>
              <a:rPr lang="en-US" sz="2000" dirty="0"/>
              <a:t> otherwise</a:t>
            </a:r>
          </a:p>
          <a:p>
            <a:r>
              <a:rPr lang="en-US" sz="2000" dirty="0"/>
              <a:t>Root-cause analysis for missing components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297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default servlets output  looks like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323528" y="1113590"/>
            <a:ext cx="8496945" cy="3618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 RESPONSE CODE: 503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systemStatus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”YELLOW",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"Framework Start Ready Check",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"GREEN",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"Framework started. Start level: 30”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”My custom check",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”YELLOW",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”I still have 2/5 startup whatchamacallits to do"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84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Felix systemready architecture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2A9A758-AE2C-8641-B842-4E6B7C29317D}"/>
              </a:ext>
            </a:extLst>
          </p:cNvPr>
          <p:cNvSpPr txBox="1">
            <a:spLocks/>
          </p:cNvSpPr>
          <p:nvPr/>
        </p:nvSpPr>
        <p:spPr>
          <a:xfrm>
            <a:off x="179512" y="1113589"/>
            <a:ext cx="8784975" cy="3509963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1pPr>
            <a:lvl2pPr marL="714375" indent="-2571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bg1"/>
                </a:solidFill>
                <a:latin typeface="Signika" pitchFamily="2" charset="0"/>
                <a:ea typeface="+mn-ea"/>
                <a:cs typeface="+mn-cs"/>
              </a:defRPr>
            </a:lvl2pPr>
            <a:lvl3pPr marL="1166813" indent="-2524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noProof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21963D3-F857-384B-B87B-E23849B724CA}"/>
              </a:ext>
            </a:extLst>
          </p:cNvPr>
          <p:cNvGrpSpPr/>
          <p:nvPr/>
        </p:nvGrpSpPr>
        <p:grpSpPr>
          <a:xfrm>
            <a:off x="683568" y="1374555"/>
            <a:ext cx="5929179" cy="1588564"/>
            <a:chOff x="973478" y="1416823"/>
            <a:chExt cx="5929179" cy="1588564"/>
          </a:xfrm>
        </p:grpSpPr>
        <p:sp>
          <p:nvSpPr>
            <p:cNvPr id="3" name="Alternate Process 2">
              <a:extLst>
                <a:ext uri="{FF2B5EF4-FFF2-40B4-BE49-F238E27FC236}">
                  <a16:creationId xmlns:a16="http://schemas.microsoft.com/office/drawing/2014/main" id="{ED1616CF-2DE2-2D49-8BF6-387E40979700}"/>
                </a:ext>
              </a:extLst>
            </p:cNvPr>
            <p:cNvSpPr/>
            <p:nvPr/>
          </p:nvSpPr>
          <p:spPr>
            <a:xfrm>
              <a:off x="2843808" y="1677914"/>
              <a:ext cx="1368152" cy="720080"/>
            </a:xfrm>
            <a:prstGeom prst="flowChartAlternateProcess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SystemReady </a:t>
              </a:r>
            </a:p>
            <a:p>
              <a:pPr algn="ctr"/>
              <a:r>
                <a:rPr lang="en-US" sz="1600" dirty="0"/>
                <a:t>Monitor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91588B-6677-CE4C-A35A-E62FDF97111C}"/>
                </a:ext>
              </a:extLst>
            </p:cNvPr>
            <p:cNvSpPr/>
            <p:nvPr/>
          </p:nvSpPr>
          <p:spPr>
            <a:xfrm>
              <a:off x="1005482" y="1944932"/>
              <a:ext cx="1008112" cy="10081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C93470-4EB7-7E48-8DAF-5DBCEBF4F771}"/>
                </a:ext>
              </a:extLst>
            </p:cNvPr>
            <p:cNvSpPr/>
            <p:nvPr/>
          </p:nvSpPr>
          <p:spPr>
            <a:xfrm>
              <a:off x="1210825" y="1755355"/>
              <a:ext cx="1008112" cy="10081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FF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E9E2E6-4D80-CF40-BAA3-3F26DA7989D0}"/>
                </a:ext>
              </a:extLst>
            </p:cNvPr>
            <p:cNvSpPr/>
            <p:nvPr/>
          </p:nvSpPr>
          <p:spPr>
            <a:xfrm>
              <a:off x="1428277" y="1533898"/>
              <a:ext cx="1008112" cy="10081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FF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100" dirty="0"/>
                <a:t>SystemReady</a:t>
              </a:r>
            </a:p>
            <a:p>
              <a:pPr algn="ctr"/>
              <a:r>
                <a:rPr lang="en-US" sz="1100" dirty="0"/>
                <a:t>Checks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E8ADEB-685A-1740-9C6A-A9CB47E3CA8E}"/>
                </a:ext>
              </a:extLst>
            </p:cNvPr>
            <p:cNvSpPr txBox="1"/>
            <p:nvPr/>
          </p:nvSpPr>
          <p:spPr>
            <a:xfrm>
              <a:off x="2215726" y="2335222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FF42"/>
                  </a:solidFill>
                </a:rPr>
                <a:t>G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0E6BFF6-34B6-6040-9776-858360AB1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277" y="2318654"/>
              <a:ext cx="269852" cy="26985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67791FB-3798-8441-9600-E0429B53F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850" y="2513040"/>
              <a:ext cx="250427" cy="25042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FC0C82-F81E-BF41-BB9E-04A0B5F2DA2F}"/>
                </a:ext>
              </a:extLst>
            </p:cNvPr>
            <p:cNvSpPr txBox="1"/>
            <p:nvPr/>
          </p:nvSpPr>
          <p:spPr>
            <a:xfrm>
              <a:off x="2002913" y="2538861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FF42"/>
                  </a:solidFill>
                </a:rPr>
                <a:t>G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45D98D3-7F09-DF4F-88A0-246F45E73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478" y="2702567"/>
              <a:ext cx="250427" cy="25042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265E08-26A2-6747-B5B1-D384D2E65D32}"/>
                </a:ext>
              </a:extLst>
            </p:cNvPr>
            <p:cNvSpPr txBox="1"/>
            <p:nvPr/>
          </p:nvSpPr>
          <p:spPr>
            <a:xfrm>
              <a:off x="1798541" y="272838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5E4193-08D4-8E4E-A4BE-6AC4202BB46C}"/>
                </a:ext>
              </a:extLst>
            </p:cNvPr>
            <p:cNvSpPr/>
            <p:nvPr/>
          </p:nvSpPr>
          <p:spPr>
            <a:xfrm>
              <a:off x="4712911" y="1416823"/>
              <a:ext cx="655478" cy="63268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dirty="0"/>
                <a:t>Ready Servlet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3373C2-E339-7841-9C46-355B0C9D6723}"/>
                </a:ext>
              </a:extLst>
            </p:cNvPr>
            <p:cNvSpPr/>
            <p:nvPr/>
          </p:nvSpPr>
          <p:spPr>
            <a:xfrm>
              <a:off x="4718151" y="2194748"/>
              <a:ext cx="663201" cy="6211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dirty="0"/>
                <a:t>Alive Servlet</a:t>
              </a:r>
            </a:p>
          </p:txBody>
        </p: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29A9271C-0FAA-474E-BF6D-4B23477D6F89}"/>
                </a:ext>
              </a:extLst>
            </p:cNvPr>
            <p:cNvCxnSpPr>
              <a:stCxn id="9" idx="3"/>
              <a:endCxn id="3" idx="1"/>
            </p:cNvCxnSpPr>
            <p:nvPr/>
          </p:nvCxnSpPr>
          <p:spPr>
            <a:xfrm>
              <a:off x="2436389" y="2037954"/>
              <a:ext cx="407419" cy="12700"/>
            </a:xfrm>
            <a:prstGeom prst="bentConnector3">
              <a:avLst/>
            </a:prstGeom>
            <a:ln w="12700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F5E11384-0780-9343-8FBF-D99A673548B3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rot="10800000" flipV="1">
              <a:off x="4211965" y="1733164"/>
              <a:ext cx="500947" cy="165780"/>
            </a:xfrm>
            <a:prstGeom prst="bent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11294A70-882D-2740-92B8-D9BC00D3AC42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rot="10800000">
              <a:off x="4211963" y="2194752"/>
              <a:ext cx="506189" cy="310553"/>
            </a:xfrm>
            <a:prstGeom prst="bent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B6CC3B-DEEF-FB44-AA75-9F123229DA67}"/>
                </a:ext>
              </a:extLst>
            </p:cNvPr>
            <p:cNvCxnSpPr>
              <a:cxnSpLocks/>
              <a:stCxn id="18" idx="3"/>
              <a:endCxn id="39" idx="1"/>
            </p:cNvCxnSpPr>
            <p:nvPr/>
          </p:nvCxnSpPr>
          <p:spPr>
            <a:xfrm>
              <a:off x="5368389" y="1733164"/>
              <a:ext cx="316630" cy="4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955376B-6B71-8F43-9E17-10B0723BE096}"/>
                </a:ext>
              </a:extLst>
            </p:cNvPr>
            <p:cNvCxnSpPr/>
            <p:nvPr/>
          </p:nvCxnSpPr>
          <p:spPr>
            <a:xfrm flipV="1">
              <a:off x="5288975" y="2482781"/>
              <a:ext cx="36004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07E3E0-45C1-A34C-A3A8-9DEECD98FCD7}"/>
                </a:ext>
              </a:extLst>
            </p:cNvPr>
            <p:cNvSpPr txBox="1"/>
            <p:nvPr/>
          </p:nvSpPr>
          <p:spPr>
            <a:xfrm>
              <a:off x="5685019" y="1437790"/>
              <a:ext cx="121763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1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systemready</a:t>
              </a:r>
              <a:endPara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100" dirty="0">
                  <a:solidFill>
                    <a:schemeClr val="bg1"/>
                  </a:solidFill>
                </a:rPr>
                <a:t>3 checks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Reports </a:t>
              </a:r>
              <a:r>
                <a:rPr lang="en-US" sz="1100" dirty="0">
                  <a:solidFill>
                    <a:srgbClr val="FFFF00"/>
                  </a:solidFill>
                </a:rPr>
                <a:t>yellow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6D4ABF-DAAE-064D-A03A-364586342174}"/>
                </a:ext>
              </a:extLst>
            </p:cNvPr>
            <p:cNvSpPr txBox="1"/>
            <p:nvPr/>
          </p:nvSpPr>
          <p:spPr>
            <a:xfrm>
              <a:off x="5685019" y="2181970"/>
              <a:ext cx="121763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1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systemalive</a:t>
              </a:r>
              <a:endPara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100" dirty="0">
                  <a:solidFill>
                    <a:schemeClr val="bg1"/>
                  </a:solidFill>
                </a:rPr>
                <a:t>1 check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Reports </a:t>
              </a:r>
              <a:r>
                <a:rPr lang="en-US" sz="1100" dirty="0">
                  <a:solidFill>
                    <a:srgbClr val="00FF42"/>
                  </a:solidFill>
                </a:rPr>
                <a:t>green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A4408FB-1652-C54D-8F87-428C42D38F7A}"/>
              </a:ext>
            </a:extLst>
          </p:cNvPr>
          <p:cNvGrpSpPr/>
          <p:nvPr/>
        </p:nvGrpSpPr>
        <p:grpSpPr>
          <a:xfrm>
            <a:off x="6913471" y="1542672"/>
            <a:ext cx="2081495" cy="903333"/>
            <a:chOff x="1403648" y="3120313"/>
            <a:chExt cx="2081495" cy="90333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97D2418-089A-4945-A44B-CCED049DC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3526034"/>
              <a:ext cx="269852" cy="26985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927516-72AC-1E41-831C-D62FD4AD960A}"/>
                </a:ext>
              </a:extLst>
            </p:cNvPr>
            <p:cNvSpPr txBox="1"/>
            <p:nvPr/>
          </p:nvSpPr>
          <p:spPr>
            <a:xfrm>
              <a:off x="1403648" y="3120313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FF42"/>
                  </a:solidFill>
                </a:rPr>
                <a:t>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21DBE5-85A0-0944-8788-D2D07C005676}"/>
                </a:ext>
              </a:extLst>
            </p:cNvPr>
            <p:cNvSpPr txBox="1"/>
            <p:nvPr/>
          </p:nvSpPr>
          <p:spPr>
            <a:xfrm>
              <a:off x="1403648" y="3328997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Y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8A469FB-9106-2244-ABF8-D41C7C67B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590" y="3773219"/>
              <a:ext cx="250427" cy="250427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7CE2074-CB37-5A4A-BB74-D16E07A8D52D}"/>
                </a:ext>
              </a:extLst>
            </p:cNvPr>
            <p:cNvSpPr txBox="1"/>
            <p:nvPr/>
          </p:nvSpPr>
          <p:spPr>
            <a:xfrm>
              <a:off x="1714881" y="3258812"/>
              <a:ext cx="1128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8E05BF-97CA-1A46-819C-851B459F38A6}"/>
                </a:ext>
              </a:extLst>
            </p:cNvPr>
            <p:cNvSpPr txBox="1"/>
            <p:nvPr/>
          </p:nvSpPr>
          <p:spPr>
            <a:xfrm>
              <a:off x="1714881" y="3138168"/>
              <a:ext cx="1765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GREEN state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4334C-5A94-EF49-9B39-4FC760EF1140}"/>
                </a:ext>
              </a:extLst>
            </p:cNvPr>
            <p:cNvSpPr txBox="1"/>
            <p:nvPr/>
          </p:nvSpPr>
          <p:spPr>
            <a:xfrm>
              <a:off x="1713781" y="3338657"/>
              <a:ext cx="1765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YELLOW state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0AA7B12-AF9D-164E-80EE-83DE621E1294}"/>
                </a:ext>
              </a:extLst>
            </p:cNvPr>
            <p:cNvSpPr txBox="1"/>
            <p:nvPr/>
          </p:nvSpPr>
          <p:spPr>
            <a:xfrm>
              <a:off x="1719796" y="3537849"/>
              <a:ext cx="1765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Liveness  check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3D351CF-2DA3-2F4D-A4A5-42F6E4649F87}"/>
                </a:ext>
              </a:extLst>
            </p:cNvPr>
            <p:cNvSpPr txBox="1"/>
            <p:nvPr/>
          </p:nvSpPr>
          <p:spPr>
            <a:xfrm>
              <a:off x="1713780" y="3758397"/>
              <a:ext cx="1765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Readiness check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772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67ED0-65EF-4999-A01F-E9F882EA181C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SHOW ME!</a:t>
            </a:r>
          </a:p>
        </p:txBody>
      </p:sp>
    </p:spTree>
    <p:extLst>
      <p:ext uri="{BB962C8B-B14F-4D97-AF65-F5344CB8AC3E}">
        <p14:creationId xmlns:p14="http://schemas.microsoft.com/office/powerpoint/2010/main" val="4201644489"/>
      </p:ext>
    </p:extLst>
  </p:cSld>
  <p:clrMapOvr>
    <a:masterClrMapping/>
  </p:clrMapOvr>
</p:sld>
</file>

<file path=ppt/theme/theme1.xml><?xml version="1.0" encoding="utf-8"?>
<a:theme xmlns:a="http://schemas.openxmlformats.org/drawingml/2006/main" name="adaptTo2015_Presentation">
  <a:themeElements>
    <a:clrScheme name="Benutzerdefiniert 2">
      <a:dk1>
        <a:srgbClr val="333333"/>
      </a:dk1>
      <a:lt1>
        <a:sysClr val="window" lastClr="FFFFFF"/>
      </a:lt1>
      <a:dk2>
        <a:srgbClr val="666666"/>
      </a:dk2>
      <a:lt2>
        <a:srgbClr val="CCCCCC"/>
      </a:lt2>
      <a:accent1>
        <a:srgbClr val="00ADEE"/>
      </a:accent1>
      <a:accent2>
        <a:srgbClr val="33BDF1"/>
      </a:accent2>
      <a:accent3>
        <a:srgbClr val="66CEF5"/>
      </a:accent3>
      <a:accent4>
        <a:srgbClr val="99DEF8"/>
      </a:accent4>
      <a:accent5>
        <a:srgbClr val="FF9D32"/>
      </a:accent5>
      <a:accent6>
        <a:srgbClr val="FFDA3B"/>
      </a:accent6>
      <a:hlink>
        <a:srgbClr val="00ADEE"/>
      </a:hlink>
      <a:folHlink>
        <a:srgbClr val="00ADE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adaptTo2012_Presentation</Template>
  <TotalTime>1594</TotalTime>
  <Words>431</Words>
  <Application>Microsoft Macintosh PowerPoint</Application>
  <PresentationFormat>On-screen Show (16:9)</PresentationFormat>
  <Paragraphs>107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Signika</vt:lpstr>
      <vt:lpstr>Wingdings</vt:lpstr>
      <vt:lpstr>adaptTo2015_Presentation</vt:lpstr>
      <vt:lpstr>PowerPoint Presentation</vt:lpstr>
      <vt:lpstr>The speakers</vt:lpstr>
      <vt:lpstr>When is an OSGi application ready? (1)</vt:lpstr>
      <vt:lpstr>When is an OSGi application ready? (2)</vt:lpstr>
      <vt:lpstr>Use cases</vt:lpstr>
      <vt:lpstr>Felix systemready</vt:lpstr>
      <vt:lpstr>How the default servlets output  looks like</vt:lpstr>
      <vt:lpstr>Felix systemready architecture</vt:lpstr>
      <vt:lpstr>PowerPoint Presentation</vt:lpstr>
      <vt:lpstr>Demo layout</vt:lpstr>
    </vt:vector>
  </TitlesOfParts>
  <Company>pro!vision GmbH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adaptTo() 2018</dc:title>
  <dc:creator>adaptTo()</dc:creator>
  <cp:lastModifiedBy>Christian Schneider</cp:lastModifiedBy>
  <cp:revision>106</cp:revision>
  <dcterms:created xsi:type="dcterms:W3CDTF">2012-07-31T11:30:35Z</dcterms:created>
  <dcterms:modified xsi:type="dcterms:W3CDTF">2018-08-17T16:16:17Z</dcterms:modified>
</cp:coreProperties>
</file>