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9" r:id="rId2"/>
    <p:sldId id="260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61" r:id="rId12"/>
    <p:sldId id="280" r:id="rId13"/>
    <p:sldId id="281" r:id="rId14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42"/>
    <a:srgbClr val="000000"/>
    <a:srgbClr val="00ADEE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5" autoAdjust="0"/>
    <p:restoredTop sz="96415" autoAdjust="0"/>
  </p:normalViewPr>
  <p:slideViewPr>
    <p:cSldViewPr>
      <p:cViewPr varScale="1">
        <p:scale>
          <a:sx n="282" d="100"/>
          <a:sy n="282" d="100"/>
        </p:scale>
        <p:origin x="168" y="3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3082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5F7F1-F889-4D74-942F-624A1581BF5E}" type="datetimeFigureOut">
              <a:rPr lang="de-DE" smtClean="0"/>
              <a:t>16.08.18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70FAB2-2F38-40E1-A7DC-ABF0A73322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1817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D778C-8326-4DC4-A87C-A2C1FCEE3308}" type="datetimeFigureOut">
              <a:rPr lang="de-DE" smtClean="0"/>
              <a:t>16.08.18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6DA6E-D54D-4A14-9B34-89CF549B575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16984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6DA6E-D54D-4A14-9B34-89CF549B575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8424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We’re going to talk about who we are, what we did, why we did it and how. At the end, we’ll have some time for a couple of demos and then hopefully get some questions. So, first of all, who are we?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6DA6E-D54D-4A14-9B34-89CF549B575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3530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6DA6E-D54D-4A14-9B34-89CF549B575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3093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So… what are we talking about. What did we build?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6DA6E-D54D-4A14-9B34-89CF549B575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305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So… what are we talking about. What did we build?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6DA6E-D54D-4A14-9B34-89CF549B575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1265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So… what are we talking about. What did we build?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6DA6E-D54D-4A14-9B34-89CF549B575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186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So… what are we talking about. What did we build?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6DA6E-D54D-4A14-9B34-89CF549B575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16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3435846"/>
            <a:ext cx="9144000" cy="11881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47662" y="3597864"/>
            <a:ext cx="8264801" cy="413184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&lt;PRESENTATION TOPIC&gt;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31537" y="4029912"/>
            <a:ext cx="8280922" cy="432048"/>
          </a:xfrm>
          <a:prstGeom prst="rect">
            <a:avLst/>
          </a:prstGeom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&lt;Speaker&gt;</a:t>
            </a:r>
          </a:p>
        </p:txBody>
      </p:sp>
      <p:sp>
        <p:nvSpPr>
          <p:cNvPr id="6" name="Untertitel 2"/>
          <p:cNvSpPr txBox="1">
            <a:spLocks/>
          </p:cNvSpPr>
          <p:nvPr userDrawn="1"/>
        </p:nvSpPr>
        <p:spPr>
          <a:xfrm>
            <a:off x="368811" y="2336038"/>
            <a:ext cx="8264801" cy="28971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00B0F0"/>
                </a:solidFill>
                <a:latin typeface="Signika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ignika" pitchFamily="2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noProof="0" dirty="0"/>
              <a:t>APACHE SLING &amp; FRIENDS TECH MEETUP</a:t>
            </a:r>
          </a:p>
          <a:p>
            <a:endParaRPr lang="en-US" sz="1800" noProof="0" dirty="0"/>
          </a:p>
        </p:txBody>
      </p:sp>
      <p:sp>
        <p:nvSpPr>
          <p:cNvPr id="8" name="Untertitel 2"/>
          <p:cNvSpPr txBox="1">
            <a:spLocks/>
          </p:cNvSpPr>
          <p:nvPr userDrawn="1"/>
        </p:nvSpPr>
        <p:spPr>
          <a:xfrm>
            <a:off x="361651" y="2571751"/>
            <a:ext cx="8264801" cy="289718"/>
          </a:xfrm>
          <a:prstGeom prst="rect">
            <a:avLst/>
          </a:prstGeom>
        </p:spPr>
        <p:txBody>
          <a:bodyPr/>
          <a:lstStyle>
            <a:lvl1pPr marR="0" lvl="0" indent="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bg1"/>
                </a:solidFill>
                <a:latin typeface="Signika" pitchFamily="2" charset="0"/>
              </a:defRPr>
            </a:lvl1pPr>
            <a:lvl2pPr indent="0">
              <a:spcBef>
                <a:spcPct val="20000"/>
              </a:spcBef>
              <a:buFont typeface="Arial" pitchFamily="34" charset="0"/>
              <a:buNone/>
              <a:defRPr sz="2800">
                <a:latin typeface="Signika" pitchFamily="2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noProof="0" dirty="0">
                <a:solidFill>
                  <a:schemeClr val="bg1"/>
                </a:solidFill>
              </a:rPr>
              <a:t>10-12 SEPTEMBER </a:t>
            </a:r>
            <a:r>
              <a:rPr lang="en-US" b="0" noProof="0" dirty="0">
                <a:solidFill>
                  <a:schemeClr val="bg1"/>
                </a:solidFill>
              </a:rPr>
              <a:t>2018</a:t>
            </a:r>
          </a:p>
          <a:p>
            <a:pPr lvl="0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7904" y="555526"/>
            <a:ext cx="1728192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0993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7308304" y="4840003"/>
            <a:ext cx="1512168" cy="2011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3767ED0-65EF-4999-A01F-E9F882EA181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323528" y="1113590"/>
            <a:ext cx="8496945" cy="3509963"/>
          </a:xfrm>
          <a:prstGeom prst="rect">
            <a:avLst/>
          </a:prstGeom>
        </p:spPr>
        <p:txBody>
          <a:bodyPr/>
          <a:lstStyle>
            <a:lvl1pPr marL="357188" indent="-357188"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1pPr>
            <a:lvl2pPr marL="714375" indent="-257175"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2pPr>
            <a:lvl3pPr marL="1166813" indent="-252413"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6" name="Rechteck 5"/>
          <p:cNvSpPr/>
          <p:nvPr userDrawn="1"/>
        </p:nvSpPr>
        <p:spPr>
          <a:xfrm>
            <a:off x="1" y="869846"/>
            <a:ext cx="9149750" cy="45720"/>
          </a:xfrm>
          <a:prstGeom prst="rect">
            <a:avLst/>
          </a:prstGeom>
          <a:solidFill>
            <a:srgbClr val="00A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0000" y="72000"/>
            <a:ext cx="730794" cy="730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hteck 8"/>
          <p:cNvSpPr/>
          <p:nvPr userDrawn="1"/>
        </p:nvSpPr>
        <p:spPr>
          <a:xfrm>
            <a:off x="-5750" y="4817143"/>
            <a:ext cx="9149750" cy="45720"/>
          </a:xfrm>
          <a:prstGeom prst="rect">
            <a:avLst/>
          </a:prstGeom>
          <a:solidFill>
            <a:srgbClr val="00A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4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3767ED0-65EF-4999-A01F-E9F882EA181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hteck 5"/>
          <p:cNvSpPr/>
          <p:nvPr userDrawn="1"/>
        </p:nvSpPr>
        <p:spPr>
          <a:xfrm>
            <a:off x="1" y="869846"/>
            <a:ext cx="9149750" cy="45720"/>
          </a:xfrm>
          <a:prstGeom prst="rect">
            <a:avLst/>
          </a:prstGeom>
          <a:solidFill>
            <a:srgbClr val="00A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0000" y="72000"/>
            <a:ext cx="730794" cy="730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>
          <a:xfrm>
            <a:off x="323528" y="1115689"/>
            <a:ext cx="2664296" cy="3508851"/>
          </a:xfrm>
          <a:prstGeom prst="rect">
            <a:avLst/>
          </a:prstGeom>
        </p:spPr>
        <p:txBody>
          <a:bodyPr/>
          <a:lstStyle/>
          <a:p>
            <a:endParaRPr lang="en-US" noProof="0" dirty="0"/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3275856" y="1113590"/>
            <a:ext cx="5544617" cy="3509963"/>
          </a:xfrm>
          <a:prstGeom prst="rect">
            <a:avLst/>
          </a:prstGeom>
        </p:spPr>
        <p:txBody>
          <a:bodyPr/>
          <a:lstStyle>
            <a:lvl1pPr marL="357188" indent="-357188"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1pPr>
            <a:lvl2pPr marL="809625" indent="-352425"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2pPr>
            <a:lvl3pPr marL="1166813" indent="-252413"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0" name="Rechteck 9"/>
          <p:cNvSpPr/>
          <p:nvPr userDrawn="1"/>
        </p:nvSpPr>
        <p:spPr>
          <a:xfrm>
            <a:off x="-5750" y="4817586"/>
            <a:ext cx="9149750" cy="45720"/>
          </a:xfrm>
          <a:prstGeom prst="rect">
            <a:avLst/>
          </a:prstGeom>
          <a:solidFill>
            <a:srgbClr val="00A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524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6553200" y="4840003"/>
            <a:ext cx="2133600" cy="20110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Signika" pitchFamily="2" charset="0"/>
              </a:defRPr>
            </a:lvl1pPr>
          </a:lstStyle>
          <a:p>
            <a:fld id="{A8251844-2265-4E3F-98BE-32C6C54FB3C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7" name="Rechteck 16"/>
          <p:cNvSpPr/>
          <p:nvPr userDrawn="1"/>
        </p:nvSpPr>
        <p:spPr>
          <a:xfrm>
            <a:off x="0" y="1815666"/>
            <a:ext cx="9150080" cy="1188132"/>
          </a:xfrm>
          <a:prstGeom prst="rect">
            <a:avLst/>
          </a:prstGeom>
          <a:solidFill>
            <a:srgbClr val="00A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47662" y="1977684"/>
            <a:ext cx="8264801" cy="864096"/>
          </a:xfrm>
          <a:prstGeom prst="rect">
            <a:avLst/>
          </a:prstGeom>
          <a:effectLst/>
        </p:spPr>
        <p:txBody>
          <a:bodyPr anchor="ctr" anchorCtr="0"/>
          <a:lstStyle>
            <a:lvl1pPr marL="0" indent="0" algn="ctr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&lt;Topic&gt;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0000" y="72000"/>
            <a:ext cx="730794" cy="730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1617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869846"/>
            <a:ext cx="9149750" cy="45720"/>
          </a:xfrm>
          <a:prstGeom prst="rect">
            <a:avLst/>
          </a:prstGeom>
          <a:solidFill>
            <a:srgbClr val="00A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sp>
        <p:nvSpPr>
          <p:cNvPr id="3" name="Titelplatzhalter 2"/>
          <p:cNvSpPr>
            <a:spLocks noGrp="1"/>
          </p:cNvSpPr>
          <p:nvPr>
            <p:ph type="title"/>
          </p:nvPr>
        </p:nvSpPr>
        <p:spPr>
          <a:xfrm>
            <a:off x="1259632" y="87474"/>
            <a:ext cx="7560840" cy="7020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 dirty="0"/>
              <a:t>Title</a:t>
            </a:r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6553200" y="4840003"/>
            <a:ext cx="2133600" cy="20110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Signika" pitchFamily="2" charset="0"/>
              </a:defRPr>
            </a:lvl1pPr>
          </a:lstStyle>
          <a:p>
            <a:fld id="{D3767ED0-65EF-4999-A01F-E9F882EA181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0000" y="72000"/>
            <a:ext cx="730794" cy="730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hteck 9"/>
          <p:cNvSpPr/>
          <p:nvPr userDrawn="1"/>
        </p:nvSpPr>
        <p:spPr>
          <a:xfrm>
            <a:off x="-5750" y="4817143"/>
            <a:ext cx="9149750" cy="45720"/>
          </a:xfrm>
          <a:prstGeom prst="rect">
            <a:avLst/>
          </a:prstGeom>
          <a:solidFill>
            <a:srgbClr val="00A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79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2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3000" b="0" i="0" kern="1200">
          <a:solidFill>
            <a:schemeClr val="bg1"/>
          </a:solidFill>
          <a:latin typeface="Signika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Signika" pitchFamily="2" charset="0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Signik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451105" y="3507854"/>
            <a:ext cx="8264801" cy="413184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System Ready framework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2000" dirty="0"/>
              <a:t>Christian Schneider - Adobe, Apache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Andrei Dulvac - Adobe, Apache</a:t>
            </a:r>
          </a:p>
        </p:txBody>
      </p:sp>
    </p:spTree>
    <p:extLst>
      <p:ext uri="{BB962C8B-B14F-4D97-AF65-F5344CB8AC3E}">
        <p14:creationId xmlns:p14="http://schemas.microsoft.com/office/powerpoint/2010/main" val="3969963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systemready</a:t>
            </a:r>
            <a:r>
              <a:rPr lang="en-US" dirty="0"/>
              <a:t> bundle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767ED0-65EF-4999-A01F-E9F882EA181C}" type="slidenum">
              <a:rPr lang="en-US" noProof="0" smtClean="0"/>
              <a:t>10</a:t>
            </a:fld>
            <a:endParaRPr lang="en-US" noProof="0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22A9A758-AE2C-8641-B842-4E6B7C29317D}"/>
              </a:ext>
            </a:extLst>
          </p:cNvPr>
          <p:cNvSpPr txBox="1">
            <a:spLocks/>
          </p:cNvSpPr>
          <p:nvPr/>
        </p:nvSpPr>
        <p:spPr>
          <a:xfrm>
            <a:off x="179512" y="1113589"/>
            <a:ext cx="8784975" cy="3509963"/>
          </a:xfrm>
          <a:prstGeom prst="rect">
            <a:avLst/>
          </a:prstGeom>
        </p:spPr>
        <p:txBody>
          <a:bodyPr/>
          <a:lstStyle>
            <a:lvl1pPr marL="357188" indent="-357188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200" kern="1200">
                <a:solidFill>
                  <a:schemeClr val="bg1"/>
                </a:solidFill>
                <a:latin typeface="Signika" pitchFamily="2" charset="0"/>
                <a:ea typeface="+mn-ea"/>
                <a:cs typeface="+mn-cs"/>
              </a:defRPr>
            </a:lvl1pPr>
            <a:lvl2pPr marL="714375" indent="-25717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800" kern="1200">
                <a:solidFill>
                  <a:schemeClr val="bg1"/>
                </a:solidFill>
                <a:latin typeface="Signika" pitchFamily="2" charset="0"/>
                <a:ea typeface="+mn-ea"/>
                <a:cs typeface="+mn-cs"/>
              </a:defRPr>
            </a:lvl2pPr>
            <a:lvl3pPr marL="1166813" indent="-25241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Move logic to OSGi + HTTP</a:t>
            </a:r>
          </a:p>
          <a:p>
            <a:r>
              <a:rPr lang="en-US" sz="2000" dirty="0"/>
              <a:t>49KB OSGi bundle in Felix, framework-agnostic</a:t>
            </a:r>
          </a:p>
          <a:p>
            <a:r>
              <a:rPr lang="en-US" sz="2000" noProof="1">
                <a:latin typeface="Courier New" pitchFamily="49" charset="0"/>
                <a:cs typeface="Courier New" pitchFamily="49" charset="0"/>
              </a:rPr>
              <a:t>FrameworkStartCheck</a:t>
            </a:r>
            <a:r>
              <a:rPr lang="en-US" sz="2000" dirty="0"/>
              <a:t> , </a:t>
            </a:r>
            <a:r>
              <a:rPr lang="en-US" sz="2000" noProof="1">
                <a:latin typeface="Courier New" pitchFamily="49" charset="0"/>
                <a:cs typeface="Courier New" pitchFamily="49" charset="0"/>
              </a:rPr>
              <a:t>ServicesCheck </a:t>
            </a:r>
            <a:r>
              <a:rPr lang="en-US" sz="2000" dirty="0"/>
              <a:t>and </a:t>
            </a:r>
            <a:r>
              <a:rPr lang="en-US" sz="2000" noProof="1">
                <a:latin typeface="Courier New" pitchFamily="49" charset="0"/>
                <a:cs typeface="Courier New" pitchFamily="49" charset="0"/>
              </a:rPr>
              <a:t>ComponentsCheck</a:t>
            </a:r>
          </a:p>
          <a:p>
            <a:r>
              <a:rPr lang="en-US" sz="2000" noProof="1">
                <a:latin typeface="Courier New" pitchFamily="49" charset="0"/>
                <a:cs typeface="Courier New" pitchFamily="49" charset="0"/>
              </a:rPr>
              <a:t>SystemReadyMonitor</a:t>
            </a:r>
            <a:r>
              <a:rPr lang="en-US" sz="2000" dirty="0"/>
              <a:t> – aggregates all checks</a:t>
            </a:r>
          </a:p>
          <a:p>
            <a:r>
              <a:rPr lang="en-US" sz="2000" noProof="1">
                <a:latin typeface="Courier New" pitchFamily="49" charset="0"/>
                <a:cs typeface="Courier New" pitchFamily="49" charset="0"/>
              </a:rPr>
              <a:t>SystemReadyServlet</a:t>
            </a:r>
            <a:r>
              <a:rPr lang="en-US" sz="2000" dirty="0"/>
              <a:t> and </a:t>
            </a:r>
            <a:r>
              <a:rPr lang="en-US" sz="2000" noProof="1">
                <a:latin typeface="Courier New" pitchFamily="49" charset="0"/>
                <a:cs typeface="Courier New" pitchFamily="49" charset="0"/>
              </a:rPr>
              <a:t>SystemAliveServlet</a:t>
            </a:r>
          </a:p>
          <a:p>
            <a:r>
              <a:rPr lang="en-US" sz="2000" noProof="1">
                <a:latin typeface="Courier New" pitchFamily="49" charset="0"/>
                <a:cs typeface="Courier New" pitchFamily="49" charset="0"/>
              </a:rPr>
              <a:t>SystemReadyCheck </a:t>
            </a:r>
            <a:r>
              <a:rPr lang="en-US" sz="2000" dirty="0"/>
              <a:t>interface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12976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default servlets output  looks like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767ED0-65EF-4999-A01F-E9F882EA181C}" type="slidenum">
              <a:rPr lang="en-US" noProof="0" smtClean="0"/>
              <a:t>11</a:t>
            </a:fld>
            <a:endParaRPr lang="en-US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323528" y="1113590"/>
            <a:ext cx="8496945" cy="36184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systemStatus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”YELLOW",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checks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91440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"Framework Start Ready Check",</a:t>
            </a:r>
          </a:p>
          <a:p>
            <a:pPr marL="91440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"GREEN",</a:t>
            </a:r>
          </a:p>
          <a:p>
            <a:pPr marL="91440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details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"Framework started. Start level: 30”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91440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”My custom check",</a:t>
            </a:r>
          </a:p>
          <a:p>
            <a:pPr marL="91440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”YELLOW",</a:t>
            </a:r>
          </a:p>
          <a:p>
            <a:pPr marL="91440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details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”I still have 2/5 startup whatchamacallits to do"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846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767ED0-65EF-4999-A01F-E9F882EA181C}" type="slidenum">
              <a:rPr lang="en-US" noProof="0" smtClean="0"/>
              <a:t>12</a:t>
            </a:fld>
            <a:endParaRPr lang="en-US" noProof="0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SHOW ME!</a:t>
            </a:r>
          </a:p>
        </p:txBody>
      </p:sp>
    </p:spTree>
    <p:extLst>
      <p:ext uri="{BB962C8B-B14F-4D97-AF65-F5344CB8AC3E}">
        <p14:creationId xmlns:p14="http://schemas.microsoft.com/office/powerpoint/2010/main" val="4201644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layout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767ED0-65EF-4999-A01F-E9F882EA181C}" type="slidenum">
              <a:rPr lang="en-US" noProof="0" smtClean="0"/>
              <a:t>13</a:t>
            </a:fld>
            <a:endParaRPr lang="en-US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323528" y="1113590"/>
            <a:ext cx="8496945" cy="3618400"/>
          </a:xfrm>
        </p:spPr>
        <p:txBody>
          <a:bodyPr/>
          <a:lstStyle/>
          <a:p>
            <a:r>
              <a:rPr lang="en-US" sz="1400" dirty="0"/>
              <a:t>AEM jar deployment</a:t>
            </a:r>
          </a:p>
          <a:p>
            <a:r>
              <a:rPr lang="en-US" sz="1400" dirty="0"/>
              <a:t>Kubernetes – OSGI web microservice example</a:t>
            </a:r>
          </a:p>
          <a:p>
            <a:r>
              <a:rPr lang="en-US" sz="1400" dirty="0"/>
              <a:t>Kubernetes – AEM deployment</a:t>
            </a:r>
          </a:p>
          <a:p>
            <a:r>
              <a:rPr lang="en-US" sz="1400" dirty="0"/>
              <a:t>Q &amp; A</a:t>
            </a:r>
          </a:p>
          <a:p>
            <a:endParaRPr lang="en-US" sz="1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422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767ED0-65EF-4999-A01F-E9F882EA181C}" type="slidenum">
              <a:rPr lang="en-US" noProof="0" smtClean="0"/>
              <a:t>2</a:t>
            </a:fld>
            <a:endParaRPr lang="en-US" noProof="0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Who?</a:t>
            </a:r>
          </a:p>
        </p:txBody>
      </p:sp>
    </p:spTree>
    <p:extLst>
      <p:ext uri="{BB962C8B-B14F-4D97-AF65-F5344CB8AC3E}">
        <p14:creationId xmlns:p14="http://schemas.microsoft.com/office/powerpoint/2010/main" val="1081613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767ED0-65EF-4999-A01F-E9F882EA181C}" type="slidenum">
              <a:rPr lang="en-US" noProof="0" smtClean="0"/>
              <a:t>3</a:t>
            </a:fld>
            <a:endParaRPr lang="en-US" noProof="0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22A9A758-AE2C-8641-B842-4E6B7C29317D}"/>
              </a:ext>
            </a:extLst>
          </p:cNvPr>
          <p:cNvSpPr txBox="1">
            <a:spLocks/>
          </p:cNvSpPr>
          <p:nvPr/>
        </p:nvSpPr>
        <p:spPr>
          <a:xfrm>
            <a:off x="342941" y="1113589"/>
            <a:ext cx="3888432" cy="3509963"/>
          </a:xfrm>
          <a:prstGeom prst="rect">
            <a:avLst/>
          </a:prstGeom>
        </p:spPr>
        <p:txBody>
          <a:bodyPr/>
          <a:lstStyle>
            <a:lvl1pPr marL="357188" indent="-357188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200" kern="1200">
                <a:solidFill>
                  <a:schemeClr val="bg1"/>
                </a:solidFill>
                <a:latin typeface="Signika" pitchFamily="2" charset="0"/>
                <a:ea typeface="+mn-ea"/>
                <a:cs typeface="+mn-cs"/>
              </a:defRPr>
            </a:lvl1pPr>
            <a:lvl2pPr marL="714375" indent="-25717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800" kern="1200">
                <a:solidFill>
                  <a:schemeClr val="bg1"/>
                </a:solidFill>
                <a:latin typeface="Signika" pitchFamily="2" charset="0"/>
                <a:ea typeface="+mn-ea"/>
                <a:cs typeface="+mn-cs"/>
              </a:defRPr>
            </a:lvl2pPr>
            <a:lvl3pPr marL="1166813" indent="-25241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Christian Schneider</a:t>
            </a:r>
          </a:p>
          <a:p>
            <a:pPr lvl="1"/>
            <a:r>
              <a:rPr lang="en-US" sz="2400" dirty="0"/>
              <a:t>TODO</a:t>
            </a:r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957E1D07-1028-8440-A6DB-EC509BE4E886}"/>
              </a:ext>
            </a:extLst>
          </p:cNvPr>
          <p:cNvSpPr txBox="1">
            <a:spLocks/>
          </p:cNvSpPr>
          <p:nvPr/>
        </p:nvSpPr>
        <p:spPr>
          <a:xfrm>
            <a:off x="4211961" y="1113590"/>
            <a:ext cx="4608512" cy="3509963"/>
          </a:xfrm>
          <a:prstGeom prst="rect">
            <a:avLst/>
          </a:prstGeom>
        </p:spPr>
        <p:txBody>
          <a:bodyPr/>
          <a:lstStyle>
            <a:lvl1pPr marL="514350" indent="-5143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Signika" pitchFamily="2" charset="0"/>
                <a:ea typeface="+mn-ea"/>
                <a:cs typeface="+mn-cs"/>
              </a:defRPr>
            </a:lvl1pPr>
            <a:lvl2pPr marL="971550" indent="-5143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Signika" pitchFamily="2" charset="0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Andrei Dulvac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Adobe Switzerland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Apache Sling &amp; Felix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463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767ED0-65EF-4999-A01F-E9F882EA181C}" type="slidenum">
              <a:rPr lang="en-US" noProof="0" smtClean="0"/>
              <a:t>4</a:t>
            </a:fld>
            <a:endParaRPr lang="en-US" noProof="0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What?</a:t>
            </a:r>
          </a:p>
        </p:txBody>
      </p:sp>
    </p:spTree>
    <p:extLst>
      <p:ext uri="{BB962C8B-B14F-4D97-AF65-F5344CB8AC3E}">
        <p14:creationId xmlns:p14="http://schemas.microsoft.com/office/powerpoint/2010/main" val="4213194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767ED0-65EF-4999-A01F-E9F882EA181C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22A9A758-AE2C-8641-B842-4E6B7C29317D}"/>
              </a:ext>
            </a:extLst>
          </p:cNvPr>
          <p:cNvSpPr txBox="1">
            <a:spLocks/>
          </p:cNvSpPr>
          <p:nvPr/>
        </p:nvSpPr>
        <p:spPr>
          <a:xfrm>
            <a:off x="179512" y="1113589"/>
            <a:ext cx="8784975" cy="3509963"/>
          </a:xfrm>
          <a:prstGeom prst="rect">
            <a:avLst/>
          </a:prstGeom>
        </p:spPr>
        <p:txBody>
          <a:bodyPr/>
          <a:lstStyle>
            <a:lvl1pPr marL="357188" indent="-357188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200" kern="1200">
                <a:solidFill>
                  <a:schemeClr val="bg1"/>
                </a:solidFill>
                <a:latin typeface="Signika" pitchFamily="2" charset="0"/>
                <a:ea typeface="+mn-ea"/>
                <a:cs typeface="+mn-cs"/>
              </a:defRPr>
            </a:lvl1pPr>
            <a:lvl2pPr marL="714375" indent="-25717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800" kern="1200">
                <a:solidFill>
                  <a:schemeClr val="bg1"/>
                </a:solidFill>
                <a:latin typeface="Signika" pitchFamily="2" charset="0"/>
                <a:ea typeface="+mn-ea"/>
                <a:cs typeface="+mn-cs"/>
              </a:defRPr>
            </a:lvl2pPr>
            <a:lvl3pPr marL="1166813" indent="-25241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Framework for registering ready checks</a:t>
            </a:r>
          </a:p>
          <a:p>
            <a:pPr lvl="1"/>
            <a:r>
              <a:rPr lang="en-US" sz="2400" dirty="0"/>
              <a:t>Configurable</a:t>
            </a:r>
          </a:p>
          <a:p>
            <a:pPr lvl="1"/>
            <a:r>
              <a:rPr lang="en-US" sz="2400" dirty="0"/>
              <a:t>Reports aggregated </a:t>
            </a:r>
            <a:r>
              <a:rPr lang="en-US" sz="1800" dirty="0">
                <a:solidFill>
                  <a:srgbClr val="00FF42"/>
                </a:solidFill>
              </a:rPr>
              <a:t>GREEN</a:t>
            </a:r>
            <a:r>
              <a:rPr lang="en-US" sz="1800" dirty="0"/>
              <a:t>/ </a:t>
            </a:r>
            <a:r>
              <a:rPr lang="en-US" sz="1800" dirty="0">
                <a:solidFill>
                  <a:srgbClr val="FFFF00"/>
                </a:solidFill>
              </a:rPr>
              <a:t>YELLOW</a:t>
            </a:r>
            <a:r>
              <a:rPr lang="en-US" sz="1800" dirty="0"/>
              <a:t>/ </a:t>
            </a:r>
            <a:r>
              <a:rPr lang="en-US" sz="1800" dirty="0">
                <a:solidFill>
                  <a:srgbClr val="FF0000"/>
                </a:solidFill>
              </a:rPr>
              <a:t>RED</a:t>
            </a:r>
            <a:r>
              <a:rPr lang="en-US" sz="1800" dirty="0"/>
              <a:t> </a:t>
            </a:r>
            <a:r>
              <a:rPr lang="en-US" sz="2400" dirty="0"/>
              <a:t>status</a:t>
            </a:r>
          </a:p>
          <a:p>
            <a:pPr lvl="1"/>
            <a:r>
              <a:rPr lang="en-US" sz="2400" dirty="0"/>
              <a:t>Used for startup and alive checks</a:t>
            </a:r>
          </a:p>
          <a:p>
            <a:r>
              <a:rPr lang="en-US" sz="2800" dirty="0"/>
              <a:t>Donated to Apache Felix</a:t>
            </a:r>
          </a:p>
          <a:p>
            <a:pPr lvl="1"/>
            <a:r>
              <a:rPr lang="en-US" sz="2400" dirty="0"/>
              <a:t>Under </a:t>
            </a:r>
            <a:r>
              <a:rPr lang="en-US" sz="2400" b="1" dirty="0"/>
              <a:t>/</a:t>
            </a:r>
            <a:r>
              <a:rPr lang="en-US" sz="2400" b="1" dirty="0" err="1"/>
              <a:t>systemready</a:t>
            </a:r>
            <a:r>
              <a:rPr lang="en-US" sz="2400" b="1" dirty="0"/>
              <a:t> </a:t>
            </a:r>
            <a:r>
              <a:rPr lang="en-US" sz="2400" dirty="0"/>
              <a:t>in the Felix repo</a:t>
            </a:r>
          </a:p>
          <a:p>
            <a:r>
              <a:rPr lang="en-US" sz="2800" dirty="0"/>
              <a:t>Used in current AEM 6.5</a:t>
            </a:r>
          </a:p>
        </p:txBody>
      </p:sp>
    </p:spTree>
    <p:extLst>
      <p:ext uri="{BB962C8B-B14F-4D97-AF65-F5344CB8AC3E}">
        <p14:creationId xmlns:p14="http://schemas.microsoft.com/office/powerpoint/2010/main" val="1537923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767ED0-65EF-4999-A01F-E9F882EA181C}" type="slidenum">
              <a:rPr lang="en-US" noProof="0" smtClean="0"/>
              <a:t>6</a:t>
            </a:fld>
            <a:endParaRPr lang="en-US" noProof="0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2140492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 (1)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767ED0-65EF-4999-A01F-E9F882EA181C}" type="slidenum">
              <a:rPr lang="en-US" noProof="0" smtClean="0"/>
              <a:t>7</a:t>
            </a:fld>
            <a:endParaRPr lang="en-US" noProof="0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22A9A758-AE2C-8641-B842-4E6B7C29317D}"/>
              </a:ext>
            </a:extLst>
          </p:cNvPr>
          <p:cNvSpPr txBox="1">
            <a:spLocks/>
          </p:cNvSpPr>
          <p:nvPr/>
        </p:nvSpPr>
        <p:spPr>
          <a:xfrm>
            <a:off x="179512" y="1113589"/>
            <a:ext cx="8784975" cy="3509963"/>
          </a:xfrm>
          <a:prstGeom prst="rect">
            <a:avLst/>
          </a:prstGeom>
        </p:spPr>
        <p:txBody>
          <a:bodyPr/>
          <a:lstStyle>
            <a:lvl1pPr marL="357188" indent="-357188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200" kern="1200">
                <a:solidFill>
                  <a:schemeClr val="bg1"/>
                </a:solidFill>
                <a:latin typeface="Signika" pitchFamily="2" charset="0"/>
                <a:ea typeface="+mn-ea"/>
                <a:cs typeface="+mn-cs"/>
              </a:defRPr>
            </a:lvl1pPr>
            <a:lvl2pPr marL="714375" indent="-25717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800" kern="1200">
                <a:solidFill>
                  <a:schemeClr val="bg1"/>
                </a:solidFill>
                <a:latin typeface="Signika" pitchFamily="2" charset="0"/>
                <a:ea typeface="+mn-ea"/>
                <a:cs typeface="+mn-cs"/>
              </a:defRPr>
            </a:lvl2pPr>
            <a:lvl3pPr marL="1166813" indent="-25241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/>
              <a:t>The </a:t>
            </a:r>
            <a:r>
              <a:rPr lang="en-US" sz="2300" strike="sngStrike" dirty="0"/>
              <a:t>holy grail</a:t>
            </a:r>
            <a:r>
              <a:rPr lang="en-US" sz="2300" dirty="0"/>
              <a:t>: “When is an </a:t>
            </a:r>
            <a:r>
              <a:rPr lang="en-US" sz="2300" i="1" dirty="0"/>
              <a:t>OSGi application </a:t>
            </a:r>
            <a:r>
              <a:rPr lang="en-US" sz="2300" dirty="0"/>
              <a:t>ready?”</a:t>
            </a:r>
          </a:p>
          <a:p>
            <a:r>
              <a:rPr lang="en-US" sz="2300" dirty="0"/>
              <a:t>For complex applications – need </a:t>
            </a:r>
            <a:r>
              <a:rPr lang="en-US" sz="2300" b="1" dirty="0"/>
              <a:t>app/deployment -specific checks </a:t>
            </a:r>
          </a:p>
          <a:p>
            <a:pPr lvl="1"/>
            <a:r>
              <a:rPr lang="en-US" sz="2000" dirty="0"/>
              <a:t>Particular services are active</a:t>
            </a:r>
          </a:p>
          <a:p>
            <a:pPr lvl="1"/>
            <a:r>
              <a:rPr lang="en-US" sz="2000" dirty="0"/>
              <a:t>Oak initial indexing is done/ search is available</a:t>
            </a:r>
          </a:p>
          <a:p>
            <a:pPr lvl="1"/>
            <a:r>
              <a:rPr lang="en-US" sz="2000" dirty="0"/>
              <a:t>Critical </a:t>
            </a:r>
            <a:r>
              <a:rPr lang="en-US" sz="2000" dirty="0" err="1"/>
              <a:t>async</a:t>
            </a:r>
            <a:r>
              <a:rPr lang="en-US" sz="2000" dirty="0"/>
              <a:t> startup jobs are finished (e.g. LDAP users migration)</a:t>
            </a:r>
          </a:p>
          <a:p>
            <a:r>
              <a:rPr lang="en-US" sz="2300" dirty="0"/>
              <a:t>AEM has a non-customizable </a:t>
            </a:r>
            <a:r>
              <a:rPr lang="en-US" sz="2300" i="1" dirty="0" err="1"/>
              <a:t>listenerport</a:t>
            </a:r>
            <a:r>
              <a:rPr lang="en-US" sz="2300" dirty="0"/>
              <a:t> mechanism in the launcher</a:t>
            </a:r>
          </a:p>
          <a:p>
            <a:pPr lvl="1"/>
            <a:r>
              <a:rPr lang="en-US" sz="2000" dirty="0"/>
              <a:t>Client has to open a TCP port and listen for “started”</a:t>
            </a:r>
          </a:p>
          <a:p>
            <a:pPr lvl="1"/>
            <a:r>
              <a:rPr lang="en-US" sz="2000" dirty="0"/>
              <a:t>Reports started when </a:t>
            </a:r>
            <a:r>
              <a:rPr lang="en-US" sz="2000" dirty="0" err="1"/>
              <a:t>startlevel</a:t>
            </a:r>
            <a:r>
              <a:rPr lang="en-US" sz="2000" dirty="0"/>
              <a:t> == 30</a:t>
            </a:r>
          </a:p>
          <a:p>
            <a:pPr lvl="1"/>
            <a:r>
              <a:rPr lang="en-US" sz="2000" dirty="0"/>
              <a:t>Not enough, need </a:t>
            </a:r>
            <a:r>
              <a:rPr lang="en-US" sz="2000" i="1" dirty="0"/>
              <a:t>solution</a:t>
            </a:r>
            <a:r>
              <a:rPr lang="en-US" sz="2000" dirty="0"/>
              <a:t>- and </a:t>
            </a:r>
            <a:r>
              <a:rPr lang="en-US" sz="2000" i="1" dirty="0"/>
              <a:t>deployment-</a:t>
            </a:r>
            <a:r>
              <a:rPr lang="en-US" sz="2000" dirty="0"/>
              <a:t> specific customization</a:t>
            </a:r>
          </a:p>
          <a:p>
            <a:endParaRPr lang="en-US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433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 (2)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767ED0-65EF-4999-A01F-E9F882EA181C}" type="slidenum">
              <a:rPr lang="en-US" noProof="0" smtClean="0"/>
              <a:t>8</a:t>
            </a:fld>
            <a:endParaRPr lang="en-US" noProof="0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22A9A758-AE2C-8641-B842-4E6B7C29317D}"/>
              </a:ext>
            </a:extLst>
          </p:cNvPr>
          <p:cNvSpPr txBox="1">
            <a:spLocks/>
          </p:cNvSpPr>
          <p:nvPr/>
        </p:nvSpPr>
        <p:spPr>
          <a:xfrm>
            <a:off x="179512" y="1113589"/>
            <a:ext cx="8784975" cy="3509963"/>
          </a:xfrm>
          <a:prstGeom prst="rect">
            <a:avLst/>
          </a:prstGeom>
        </p:spPr>
        <p:txBody>
          <a:bodyPr/>
          <a:lstStyle>
            <a:lvl1pPr marL="357188" indent="-357188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200" kern="1200">
                <a:solidFill>
                  <a:schemeClr val="bg1"/>
                </a:solidFill>
                <a:latin typeface="Signika" pitchFamily="2" charset="0"/>
                <a:ea typeface="+mn-ea"/>
                <a:cs typeface="+mn-cs"/>
              </a:defRPr>
            </a:lvl1pPr>
            <a:lvl2pPr marL="714375" indent="-25717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800" kern="1200">
                <a:solidFill>
                  <a:schemeClr val="bg1"/>
                </a:solidFill>
                <a:latin typeface="Signika" pitchFamily="2" charset="0"/>
                <a:ea typeface="+mn-ea"/>
                <a:cs typeface="+mn-cs"/>
              </a:defRPr>
            </a:lvl2pPr>
            <a:lvl3pPr marL="1166813" indent="-25241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/>
              <a:t>Sling starter, </a:t>
            </a:r>
            <a:r>
              <a:rPr lang="en-US" sz="2300" dirty="0" err="1"/>
              <a:t>featuremodel</a:t>
            </a:r>
            <a:r>
              <a:rPr lang="en-US" sz="2300" dirty="0"/>
              <a:t> launcher, docker, K8s, </a:t>
            </a:r>
            <a:r>
              <a:rPr lang="en-US" sz="2300" dirty="0" err="1"/>
              <a:t>PaxExam</a:t>
            </a:r>
            <a:endParaRPr lang="en-US" sz="2300" dirty="0"/>
          </a:p>
          <a:p>
            <a:pPr lvl="1"/>
            <a:r>
              <a:rPr lang="en-US" sz="1600" dirty="0"/>
              <a:t>Not just one Sling or AEM launcher</a:t>
            </a:r>
          </a:p>
          <a:p>
            <a:pPr lvl="1"/>
            <a:r>
              <a:rPr lang="en-US" sz="1600" dirty="0"/>
              <a:t>We need or check in OSGi</a:t>
            </a:r>
          </a:p>
          <a:p>
            <a:r>
              <a:rPr lang="en-US" sz="2000" dirty="0"/>
              <a:t>Kubernetes has HTTP readiness and liveness checks</a:t>
            </a:r>
          </a:p>
          <a:p>
            <a:r>
              <a:rPr lang="en-US" sz="2000" dirty="0"/>
              <a:t>Root-cause analysis – why did a system not start?</a:t>
            </a:r>
          </a:p>
          <a:p>
            <a:r>
              <a:rPr lang="en-US" sz="2000" dirty="0"/>
              <a:t>Need a configurable but unified solution</a:t>
            </a:r>
          </a:p>
          <a:p>
            <a:r>
              <a:rPr lang="en-US" sz="2000" dirty="0"/>
              <a:t>Because it’s fun</a:t>
            </a:r>
          </a:p>
        </p:txBody>
      </p:sp>
    </p:spTree>
    <p:extLst>
      <p:ext uri="{BB962C8B-B14F-4D97-AF65-F5344CB8AC3E}">
        <p14:creationId xmlns:p14="http://schemas.microsoft.com/office/powerpoint/2010/main" val="1454893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767ED0-65EF-4999-A01F-E9F882EA181C}" type="slidenum">
              <a:rPr lang="en-US" noProof="0" smtClean="0"/>
              <a:t>9</a:t>
            </a:fld>
            <a:endParaRPr lang="en-US" noProof="0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4223963117"/>
      </p:ext>
    </p:extLst>
  </p:cSld>
  <p:clrMapOvr>
    <a:masterClrMapping/>
  </p:clrMapOvr>
</p:sld>
</file>

<file path=ppt/theme/theme1.xml><?xml version="1.0" encoding="utf-8"?>
<a:theme xmlns:a="http://schemas.openxmlformats.org/drawingml/2006/main" name="adaptTo2015_Presentation">
  <a:themeElements>
    <a:clrScheme name="Benutzerdefiniert 2">
      <a:dk1>
        <a:srgbClr val="333333"/>
      </a:dk1>
      <a:lt1>
        <a:sysClr val="window" lastClr="FFFFFF"/>
      </a:lt1>
      <a:dk2>
        <a:srgbClr val="666666"/>
      </a:dk2>
      <a:lt2>
        <a:srgbClr val="CCCCCC"/>
      </a:lt2>
      <a:accent1>
        <a:srgbClr val="00ADEE"/>
      </a:accent1>
      <a:accent2>
        <a:srgbClr val="33BDF1"/>
      </a:accent2>
      <a:accent3>
        <a:srgbClr val="66CEF5"/>
      </a:accent3>
      <a:accent4>
        <a:srgbClr val="99DEF8"/>
      </a:accent4>
      <a:accent5>
        <a:srgbClr val="FF9D32"/>
      </a:accent5>
      <a:accent6>
        <a:srgbClr val="FFDA3B"/>
      </a:accent6>
      <a:hlink>
        <a:srgbClr val="00ADEE"/>
      </a:hlink>
      <a:folHlink>
        <a:srgbClr val="00ADE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adaptTo2012_Presentation</Template>
  <TotalTime>79</TotalTime>
  <Words>473</Words>
  <Application>Microsoft Macintosh PowerPoint</Application>
  <PresentationFormat>On-screen Show (16:9)</PresentationFormat>
  <Paragraphs>92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Signika</vt:lpstr>
      <vt:lpstr>Wingdings</vt:lpstr>
      <vt:lpstr>adaptTo2015_Presentation</vt:lpstr>
      <vt:lpstr>PowerPoint Presentation</vt:lpstr>
      <vt:lpstr>PowerPoint Presentation</vt:lpstr>
      <vt:lpstr>Who?</vt:lpstr>
      <vt:lpstr>PowerPoint Presentation</vt:lpstr>
      <vt:lpstr>What?</vt:lpstr>
      <vt:lpstr>PowerPoint Presentation</vt:lpstr>
      <vt:lpstr>Why? (1)</vt:lpstr>
      <vt:lpstr>Why? (2)</vt:lpstr>
      <vt:lpstr>PowerPoint Presentation</vt:lpstr>
      <vt:lpstr>The systemready bundle</vt:lpstr>
      <vt:lpstr>How the default servlets output  looks like</vt:lpstr>
      <vt:lpstr>PowerPoint Presentation</vt:lpstr>
      <vt:lpstr>Demo layout</vt:lpstr>
    </vt:vector>
  </TitlesOfParts>
  <Company>pro!vision GmbH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adaptTo() 2018</dc:title>
  <dc:creator>adaptTo()</dc:creator>
  <cp:lastModifiedBy>Microsoft Office User</cp:lastModifiedBy>
  <cp:revision>84</cp:revision>
  <dcterms:created xsi:type="dcterms:W3CDTF">2012-07-31T11:30:35Z</dcterms:created>
  <dcterms:modified xsi:type="dcterms:W3CDTF">2018-08-16T14:32:17Z</dcterms:modified>
</cp:coreProperties>
</file>