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52"/>
  </p:notesMasterIdLst>
  <p:sldIdLst>
    <p:sldId id="350" r:id="rId3"/>
    <p:sldId id="301" r:id="rId4"/>
    <p:sldId id="304" r:id="rId5"/>
    <p:sldId id="315" r:id="rId6"/>
    <p:sldId id="306" r:id="rId7"/>
    <p:sldId id="309" r:id="rId8"/>
    <p:sldId id="310" r:id="rId9"/>
    <p:sldId id="317" r:id="rId10"/>
    <p:sldId id="318" r:id="rId11"/>
    <p:sldId id="319" r:id="rId12"/>
    <p:sldId id="320" r:id="rId13"/>
    <p:sldId id="321" r:id="rId14"/>
    <p:sldId id="393" r:id="rId15"/>
    <p:sldId id="394" r:id="rId16"/>
    <p:sldId id="395" r:id="rId17"/>
    <p:sldId id="396" r:id="rId18"/>
    <p:sldId id="397" r:id="rId19"/>
    <p:sldId id="261" r:id="rId20"/>
    <p:sldId id="313" r:id="rId21"/>
    <p:sldId id="326" r:id="rId22"/>
    <p:sldId id="391" r:id="rId23"/>
    <p:sldId id="398" r:id="rId24"/>
    <p:sldId id="337" r:id="rId25"/>
    <p:sldId id="343" r:id="rId26"/>
    <p:sldId id="346" r:id="rId27"/>
    <p:sldId id="406" r:id="rId28"/>
    <p:sldId id="380" r:id="rId29"/>
    <p:sldId id="381" r:id="rId30"/>
    <p:sldId id="405" r:id="rId31"/>
    <p:sldId id="404" r:id="rId32"/>
    <p:sldId id="402" r:id="rId33"/>
    <p:sldId id="409" r:id="rId34"/>
    <p:sldId id="408" r:id="rId35"/>
    <p:sldId id="387" r:id="rId36"/>
    <p:sldId id="403" r:id="rId37"/>
    <p:sldId id="354" r:id="rId38"/>
    <p:sldId id="371" r:id="rId39"/>
    <p:sldId id="399" r:id="rId40"/>
    <p:sldId id="372" r:id="rId41"/>
    <p:sldId id="356" r:id="rId42"/>
    <p:sldId id="400" r:id="rId43"/>
    <p:sldId id="361" r:id="rId44"/>
    <p:sldId id="360" r:id="rId45"/>
    <p:sldId id="401" r:id="rId46"/>
    <p:sldId id="375" r:id="rId47"/>
    <p:sldId id="362" r:id="rId48"/>
    <p:sldId id="376" r:id="rId49"/>
    <p:sldId id="383" r:id="rId50"/>
    <p:sldId id="358" r:id="rId51"/>
  </p:sldIdLst>
  <p:sldSz cx="9144000" cy="5143500" type="screen16x9"/>
  <p:notesSz cx="6858000" cy="9144000"/>
  <p:embeddedFontLst>
    <p:embeddedFont>
      <p:font typeface="Open Sans ExtraBold" panose="020B0806030504020204" pitchFamily="34" charset="0"/>
      <p:bold r:id="rId53"/>
      <p:boldItalic r:id="rId54"/>
    </p:embeddedFont>
    <p:embeddedFont>
      <p:font typeface="Open Sans Light" panose="020B0606030504020204" pitchFamily="34" charset="0"/>
      <p:regular r:id="rId55"/>
      <p:bold r:id="rId56"/>
      <p:italic r:id="rId57"/>
      <p:boldItalic r:id="rId58"/>
    </p:embeddedFont>
    <p:embeddedFont>
      <p:font typeface="Open Sans" panose="020B060603050402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37"/>
    <a:srgbClr val="00AB5B"/>
    <a:srgbClr val="01BDCD"/>
    <a:srgbClr val="E61584"/>
    <a:srgbClr val="FF00FF"/>
    <a:srgbClr val="7F9B00"/>
    <a:srgbClr val="EFE9D3"/>
    <a:srgbClr val="CCCCCC"/>
    <a:srgbClr val="6AA84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8C7D63-2EF1-4CA0-AF53-310497C516B9}">
  <a:tblStyle styleId="{578C7D63-2EF1-4CA0-AF53-310497C516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58"/>
    <p:restoredTop sz="87007"/>
  </p:normalViewPr>
  <p:slideViewPr>
    <p:cSldViewPr snapToGrid="0" snapToObjects="1">
      <p:cViewPr varScale="1">
        <p:scale>
          <a:sx n="93" d="100"/>
          <a:sy n="93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3.fntdata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9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4.fntdata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63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Traditional snack from SEA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made by combining layers of colors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particular one has magenta, green, white, and then it repeats again.</a:t>
            </a:r>
          </a:p>
        </p:txBody>
      </p:sp>
    </p:spTree>
    <p:extLst>
      <p:ext uri="{BB962C8B-B14F-4D97-AF65-F5344CB8AC3E}">
        <p14:creationId xmlns:p14="http://schemas.microsoft.com/office/powerpoint/2010/main" val="300554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360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21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GIL is released during I/O operation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757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716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7642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598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286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976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80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9530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493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224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509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290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00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179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93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017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524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71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74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960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5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the CSV file validation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719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774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76552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2891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496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7073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119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18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15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112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585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52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54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05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">
    <p:bg>
      <p:bgPr>
        <a:solidFill>
          <a:srgbClr val="00BCC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796819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56728" y="986088"/>
            <a:ext cx="2230544" cy="67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40300" y="3241625"/>
            <a:ext cx="6263400" cy="6444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algn="ctr">
              <a:spcBef>
                <a:spcPts val="50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lt">
  <p:cSld name="CUSTOM_4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397928"/>
            <a:ext cx="8229600" cy="1661700"/>
          </a:xfrm>
          <a:prstGeom prst="rect">
            <a:avLst/>
          </a:prstGeom>
        </p:spPr>
        <p:txBody>
          <a:bodyPr spcFirstLastPara="1" wrap="square" lIns="76200" tIns="76200" rIns="76200" bIns="762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4122473"/>
            <a:ext cx="8229600" cy="8634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 i="1"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i="1"/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 i="1"/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i="1"/>
            </a:lvl4pPr>
            <a:lvl5pPr marL="2286000" lvl="4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i="1"/>
            </a:lvl5pPr>
            <a:lvl6pPr marL="2743200" lvl="5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 i="1"/>
            </a:lvl6pPr>
            <a:lvl7pPr marL="3200400" lvl="6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 i="1"/>
            </a:lvl7pPr>
            <a:lvl8pPr marL="3657600" lvl="7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 i="1"/>
            </a:lvl8pPr>
            <a:lvl9pPr marL="4114800" lvl="8" indent="-2921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 i="1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Form">
  <p:cSld name="CUSTOM_5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23919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53510" y="205988"/>
            <a:ext cx="54546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  <a:defRPr i="1">
                <a:solidFill>
                  <a:srgbClr val="B7B7B7"/>
                </a:solidFill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 i="1">
                <a:solidFill>
                  <a:srgbClr val="B7B7B7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 i="1">
                <a:solidFill>
                  <a:srgbClr val="B7B7B7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 i="1">
                <a:solidFill>
                  <a:srgbClr val="B7B7B7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200"/>
              <a:buChar char="○"/>
              <a:defRPr i="1">
                <a:solidFill>
                  <a:srgbClr val="B7B7B7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●"/>
              <a:defRPr i="1">
                <a:solidFill>
                  <a:srgbClr val="B7B7B7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○"/>
              <a:defRPr i="1">
                <a:solidFill>
                  <a:srgbClr val="B7B7B7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">
  <p:cSld name="CUSTOM_7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23150" y="278600"/>
            <a:ext cx="8297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9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USTOM_8">
    <p:bg>
      <p:bgPr>
        <a:solidFill>
          <a:srgbClr val="F58A33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i="1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i="1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14662" y="4205557"/>
            <a:ext cx="2114675" cy="64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ecklist">
  <p:cSld name="CUSTOM_3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830625"/>
            <a:ext cx="54015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Form">
  <p:cSld name="CUSTOM_5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23919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53510" y="205988"/>
            <a:ext cx="54546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Shape 39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  <a:defRPr i="1">
                <a:solidFill>
                  <a:srgbClr val="B7B7B7"/>
                </a:solidFill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 i="1">
                <a:solidFill>
                  <a:srgbClr val="B7B7B7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 i="1">
                <a:solidFill>
                  <a:srgbClr val="B7B7B7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 i="1">
                <a:solidFill>
                  <a:srgbClr val="B7B7B7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200"/>
              <a:buChar char="○"/>
              <a:defRPr i="1">
                <a:solidFill>
                  <a:srgbClr val="B7B7B7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●"/>
              <a:defRPr i="1">
                <a:solidFill>
                  <a:srgbClr val="B7B7B7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○"/>
              <a:defRPr i="1">
                <a:solidFill>
                  <a:srgbClr val="B7B7B7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">
  <p:cSld name="CUSTOM_7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3650" y="278600"/>
            <a:ext cx="8276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Shape 47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rgbClr val="00BCCD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4388" y="4259975"/>
            <a:ext cx="1755223" cy="5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Char char="●"/>
              <a:defRPr i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i="1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i="1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15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">
    <p:bg>
      <p:bgPr>
        <a:solidFill>
          <a:srgbClr val="F58A3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796819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 b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966320" y="3292590"/>
            <a:ext cx="5211300" cy="13632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Char char="●"/>
              <a:defRPr i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i="1"/>
            </a:lvl2pPr>
            <a:lvl3pPr marL="1371600" lvl="2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 i="1"/>
            </a:lvl3pPr>
            <a:lvl4pPr marL="1828800" lvl="3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i="1"/>
            </a:lvl4pPr>
            <a:lvl5pPr marL="2286000" lvl="4" indent="-3048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i="1"/>
            </a:lvl5pPr>
            <a:lvl6pPr marL="2743200" lvl="5" indent="-2921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 i="1"/>
            </a:lvl6pPr>
            <a:lvl7pPr marL="3200400" lvl="6" indent="-2921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 i="1"/>
            </a:lvl7pPr>
            <a:lvl8pPr marL="3657600" lvl="7" indent="-2921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 i="1"/>
            </a:lvl8pPr>
            <a:lvl9pPr marL="4114800" lvl="8" indent="-29210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 i="1"/>
            </a:lvl9pPr>
          </a:lstStyle>
          <a:p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56728" y="986088"/>
            <a:ext cx="2230544" cy="67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USTOM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830633"/>
            <a:ext cx="82296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ecklist">
  <p:cSld name="CUSTOM_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25977" y="830625"/>
            <a:ext cx="57573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76288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921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8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2400"/>
              <a:buFont typeface="Open Sans Light"/>
              <a:buNone/>
              <a:defRPr sz="2400">
                <a:solidFill>
                  <a:srgbClr val="F58A3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76288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921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sontjhi/pycon-asia-201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Wmq-jtkem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wtjhi@thoughtworks.co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B375-A671-5846-8EAB-F957EBAD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Writing Robust and Maintainable Concurrent Program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498C0-1371-264E-98F2-E7E9152D0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</a:pPr>
            <a:r>
              <a:rPr lang="en-SG" dirty="0"/>
              <a:t>Wilson </a:t>
            </a:r>
            <a:r>
              <a:rPr lang="en-SG" dirty="0" err="1"/>
              <a:t>Tjhi</a:t>
            </a:r>
            <a:endParaRPr lang="en-SG" dirty="0"/>
          </a:p>
          <a:p>
            <a:pPr marL="0" lvl="0" indent="0">
              <a:spcBef>
                <a:spcPts val="1000"/>
              </a:spcBef>
            </a:pPr>
            <a:r>
              <a:rPr lang="en-SG" dirty="0"/>
              <a:t>@</a:t>
            </a:r>
            <a:r>
              <a:rPr lang="en-SG" dirty="0" err="1"/>
              <a:t>wilsontjhi</a:t>
            </a:r>
            <a:endParaRPr lang="en-SG" dirty="0"/>
          </a:p>
          <a:p>
            <a:pPr marL="0" lvl="0" indent="0">
              <a:spcBef>
                <a:spcPts val="1000"/>
              </a:spcBef>
            </a:pPr>
            <a:r>
              <a:rPr lang="en-SG" dirty="0" err="1"/>
              <a:t>Github</a:t>
            </a:r>
            <a:r>
              <a:rPr lang="en-SG" dirty="0"/>
              <a:t>: </a:t>
            </a:r>
            <a:r>
              <a:rPr lang="en-SG" dirty="0">
                <a:solidFill>
                  <a:schemeClr val="bg1"/>
                </a:solidFill>
                <a:hlinkClick r:id="rId2"/>
              </a:rPr>
              <a:t>wilsontjhi/pycon-asia-2018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9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87833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3171825" y="1998345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1440180" y="168402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1440180" y="237363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AAC527-41DF-DC46-B861-5E2EC354D902}"/>
              </a:ext>
            </a:extLst>
          </p:cNvPr>
          <p:cNvSpPr/>
          <p:nvPr/>
        </p:nvSpPr>
        <p:spPr>
          <a:xfrm>
            <a:off x="4114800" y="4023360"/>
            <a:ext cx="16230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88785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4368" y="256794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334767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87833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1440180" y="99441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3171825" y="200787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1440180" y="237363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AAC527-41DF-DC46-B861-5E2EC354D902}"/>
              </a:ext>
            </a:extLst>
          </p:cNvPr>
          <p:cNvSpPr/>
          <p:nvPr/>
        </p:nvSpPr>
        <p:spPr>
          <a:xfrm>
            <a:off x="4114800" y="4023360"/>
            <a:ext cx="16230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88785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4368" y="256794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191260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87833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1440180" y="99441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1440180" y="168402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3171825" y="1998345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AAC527-41DF-DC46-B861-5E2EC354D902}"/>
              </a:ext>
            </a:extLst>
          </p:cNvPr>
          <p:cNvSpPr/>
          <p:nvPr/>
        </p:nvSpPr>
        <p:spPr>
          <a:xfrm>
            <a:off x="4114800" y="4023360"/>
            <a:ext cx="16230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88785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4368" y="256794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187611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3000" dirty="0">
                <a:solidFill>
                  <a:schemeClr val="bg2"/>
                </a:solidFill>
              </a:rPr>
              <a:t>What is the purpose of threading then?</a:t>
            </a:r>
            <a:endParaRPr sz="3000" dirty="0">
              <a:solidFill>
                <a:schemeClr val="bg2"/>
              </a:solidFill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1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Shape 311">
            <a:extLst>
              <a:ext uri="{FF2B5EF4-FFF2-40B4-BE49-F238E27FC236}">
                <a16:creationId xmlns:a16="http://schemas.microsoft.com/office/drawing/2014/main" id="{1E8D7C6E-8234-8440-88D0-7F89019DE451}"/>
              </a:ext>
            </a:extLst>
          </p:cNvPr>
          <p:cNvSpPr txBox="1"/>
          <p:nvPr/>
        </p:nvSpPr>
        <p:spPr>
          <a:xfrm>
            <a:off x="520109" y="8076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rgbClr val="00BCC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I/O Operation vs Compute Operation</a:t>
            </a: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Compute operation occurs in processor</a:t>
            </a: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I/O operation occurs outside the processor</a:t>
            </a:r>
          </a:p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rgbClr val="00BCC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Examples</a:t>
            </a:r>
            <a:endParaRPr lang="en-US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Disk operation</a:t>
            </a: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Network operation</a:t>
            </a: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 call or web </a:t>
            </a:r>
            <a:r>
              <a:rPr lang="en-US" sz="1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api</a:t>
            </a:r>
            <a:endParaRPr lang="en-US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371378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D3225-10CD-BA46-9C5C-6A28E40A2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396"/>
          <a:stretch/>
        </p:blipFill>
        <p:spPr>
          <a:xfrm>
            <a:off x="1236133" y="811035"/>
            <a:ext cx="6299200" cy="29624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C56BF0-195E-DA40-93A5-AB2CEB1F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442" y="2936004"/>
            <a:ext cx="6283334" cy="6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D3225-10CD-BA46-9C5C-6A28E40A2A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4000"/>
          </a:blip>
          <a:srcRect b="27068"/>
          <a:stretch/>
        </p:blipFill>
        <p:spPr>
          <a:xfrm>
            <a:off x="1236133" y="811035"/>
            <a:ext cx="6299200" cy="31041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C56BF0-195E-DA40-93A5-AB2CEB1FD4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1247563" y="2948883"/>
            <a:ext cx="6283334" cy="685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444386-9000-5842-80C6-AC6F07F4C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730" y="2510733"/>
            <a:ext cx="5549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1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065" y="1708830"/>
            <a:ext cx="7933385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Tip 1: Use multithreading for I/O operation</a:t>
            </a:r>
          </a:p>
          <a:p>
            <a:pPr marL="114300" indent="0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Watch out for synchronization problem due to preemption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242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if I want to achieve parallelism?</a:t>
            </a:r>
            <a:endParaRPr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Multiprocessing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CB69CD-D95F-EA49-BF3F-CDCB94ED4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1" t="5936"/>
          <a:stretch/>
        </p:blipFill>
        <p:spPr>
          <a:xfrm>
            <a:off x="1162050" y="2114550"/>
            <a:ext cx="6995160" cy="955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277D3-47A0-E24D-86FF-372B25F99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6" y="1247293"/>
            <a:ext cx="6556725" cy="378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D147EA-B2FC-484E-B900-2C4F47286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16" y="1684812"/>
            <a:ext cx="8216153" cy="19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2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B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CCBE0-8EDD-9041-9BCA-CFD45B090A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8380B-FC90-144B-9A89-F888F761F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5" r="33139"/>
          <a:stretch/>
        </p:blipFill>
        <p:spPr>
          <a:xfrm>
            <a:off x="0" y="4572"/>
            <a:ext cx="3698634" cy="3978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6B9094-D15F-5B4A-AD48-AD049B8F7A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01" r="25829"/>
          <a:stretch/>
        </p:blipFill>
        <p:spPr>
          <a:xfrm>
            <a:off x="6171998" y="-1134"/>
            <a:ext cx="2972002" cy="3984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51982-4C64-F04E-8364-C20A80222D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89" r="13281"/>
          <a:stretch/>
        </p:blipFill>
        <p:spPr>
          <a:xfrm>
            <a:off x="2972002" y="0"/>
            <a:ext cx="3199996" cy="398342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751CD90-9488-9741-9352-3BBC0D944E2E}"/>
              </a:ext>
            </a:extLst>
          </p:cNvPr>
          <p:cNvSpPr txBox="1">
            <a:spLocks/>
          </p:cNvSpPr>
          <p:nvPr/>
        </p:nvSpPr>
        <p:spPr>
          <a:xfrm>
            <a:off x="292584" y="4029251"/>
            <a:ext cx="8404375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  <a:defRPr sz="1800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sz="10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sz="10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sz="10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sz="10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n-SG" sz="2400" b="1" i="0" dirty="0">
                <a:solidFill>
                  <a:schemeClr val="bg1"/>
                </a:solidFill>
              </a:rPr>
              <a:t>What lessons can we learn from food seller about concurrency?</a:t>
            </a:r>
          </a:p>
        </p:txBody>
      </p:sp>
    </p:spTree>
    <p:extLst>
      <p:ext uri="{BB962C8B-B14F-4D97-AF65-F5344CB8AC3E}">
        <p14:creationId xmlns:p14="http://schemas.microsoft.com/office/powerpoint/2010/main" val="2872645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 idx="4294967295"/>
          </p:nvPr>
        </p:nvSpPr>
        <p:spPr>
          <a:xfrm>
            <a:off x="0" y="49213"/>
            <a:ext cx="8277225" cy="561975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Multiprocessing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56640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1440180" y="99441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1440180" y="168402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1440180" y="237363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57592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56640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56640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3179" y="385953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7BE0F1-B560-3F40-BEB0-214D94427E88}"/>
              </a:ext>
            </a:extLst>
          </p:cNvPr>
          <p:cNvSpPr/>
          <p:nvPr/>
        </p:nvSpPr>
        <p:spPr>
          <a:xfrm>
            <a:off x="2823210" y="854957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15307E-F8BC-2F47-A2FB-F34F751F9762}"/>
              </a:ext>
            </a:extLst>
          </p:cNvPr>
          <p:cNvCxnSpPr/>
          <p:nvPr/>
        </p:nvCxnSpPr>
        <p:spPr>
          <a:xfrm>
            <a:off x="3909060" y="864482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988903-1213-2E4D-B074-B2729098D312}"/>
              </a:ext>
            </a:extLst>
          </p:cNvPr>
          <p:cNvCxnSpPr/>
          <p:nvPr/>
        </p:nvCxnSpPr>
        <p:spPr>
          <a:xfrm>
            <a:off x="5172075" y="854957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22A34E-D811-5741-8025-00EF7A56AF6A}"/>
              </a:ext>
            </a:extLst>
          </p:cNvPr>
          <p:cNvCxnSpPr/>
          <p:nvPr/>
        </p:nvCxnSpPr>
        <p:spPr>
          <a:xfrm>
            <a:off x="6355080" y="854957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D9DEE5B-48B9-6A48-84B4-037BDA18A829}"/>
              </a:ext>
            </a:extLst>
          </p:cNvPr>
          <p:cNvSpPr/>
          <p:nvPr/>
        </p:nvSpPr>
        <p:spPr>
          <a:xfrm>
            <a:off x="2823210" y="2995909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40E705-1B5A-CA41-AE6E-A531AD7C8289}"/>
              </a:ext>
            </a:extLst>
          </p:cNvPr>
          <p:cNvCxnSpPr/>
          <p:nvPr/>
        </p:nvCxnSpPr>
        <p:spPr>
          <a:xfrm>
            <a:off x="3909060" y="3005434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697189-5611-A547-842E-4C6D244D7226}"/>
              </a:ext>
            </a:extLst>
          </p:cNvPr>
          <p:cNvCxnSpPr/>
          <p:nvPr/>
        </p:nvCxnSpPr>
        <p:spPr>
          <a:xfrm>
            <a:off x="5172075" y="2995909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0FF07A-5448-4B43-AD8B-E73BEC846050}"/>
              </a:ext>
            </a:extLst>
          </p:cNvPr>
          <p:cNvCxnSpPr/>
          <p:nvPr/>
        </p:nvCxnSpPr>
        <p:spPr>
          <a:xfrm>
            <a:off x="6355080" y="2995909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9E9F71F-3CA9-5640-8061-A90CD947EAD3}"/>
              </a:ext>
            </a:extLst>
          </p:cNvPr>
          <p:cNvSpPr/>
          <p:nvPr/>
        </p:nvSpPr>
        <p:spPr>
          <a:xfrm>
            <a:off x="2823210" y="2284466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EE84CF-9114-4246-AE38-96B7D54BB2B6}"/>
              </a:ext>
            </a:extLst>
          </p:cNvPr>
          <p:cNvCxnSpPr/>
          <p:nvPr/>
        </p:nvCxnSpPr>
        <p:spPr>
          <a:xfrm>
            <a:off x="3909060" y="2293991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CF8673-181B-6347-AEE2-E981F1EFCAA3}"/>
              </a:ext>
            </a:extLst>
          </p:cNvPr>
          <p:cNvCxnSpPr/>
          <p:nvPr/>
        </p:nvCxnSpPr>
        <p:spPr>
          <a:xfrm>
            <a:off x="5172075" y="2284466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74F237-1722-B64B-BF70-8287EE1CACC3}"/>
              </a:ext>
            </a:extLst>
          </p:cNvPr>
          <p:cNvCxnSpPr/>
          <p:nvPr/>
        </p:nvCxnSpPr>
        <p:spPr>
          <a:xfrm>
            <a:off x="6355080" y="2284466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5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Tip 2: Use multiprocessing to achieve parallelism in compute operation</a:t>
            </a:r>
          </a:p>
          <a:p>
            <a:pPr marL="114300" indent="0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Watch out for the need for serialization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27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The synchronization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5286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Solution 1: Use lock?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6BA03-689C-344D-8765-472490653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212850"/>
            <a:ext cx="7505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13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Solution 2: Always design for concurrency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272200" y="10044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SG" sz="1800" dirty="0">
                <a:solidFill>
                  <a:srgbClr val="00BCC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The Pragmatic Programmer by Andrew Hunt and David Thomas</a:t>
            </a: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Prevent:</a:t>
            </a: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Programming by coincidence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F0336-7CAD-7946-92D0-EEB9DE68C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91" y="1616887"/>
            <a:ext cx="6172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35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No shared state &amp; No side effect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7059C-15E0-094B-AC70-6B6B0963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427480"/>
            <a:ext cx="6819900" cy="151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76F217-CBBB-924E-AEEF-EE36426BEA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1" t="5936"/>
          <a:stretch/>
        </p:blipFill>
        <p:spPr>
          <a:xfrm>
            <a:off x="1162050" y="2114550"/>
            <a:ext cx="6995160" cy="9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2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13995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70718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No shared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5DC0F-C33D-5346-936E-A67FA09CC53E}"/>
              </a:ext>
            </a:extLst>
          </p:cNvPr>
          <p:cNvCxnSpPr>
            <a:cxnSpLocks/>
          </p:cNvCxnSpPr>
          <p:nvPr/>
        </p:nvCxnSpPr>
        <p:spPr>
          <a:xfrm>
            <a:off x="1492624" y="1387997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9B2C93-5029-9E49-8901-22EDFDCB7B6A}"/>
              </a:ext>
            </a:extLst>
          </p:cNvPr>
          <p:cNvCxnSpPr>
            <a:cxnSpLocks/>
          </p:cNvCxnSpPr>
          <p:nvPr/>
        </p:nvCxnSpPr>
        <p:spPr>
          <a:xfrm flipH="1">
            <a:off x="2788024" y="1387997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C8F956-8D53-EA49-A0E3-41F0A7BEBE02}"/>
              </a:ext>
            </a:extLst>
          </p:cNvPr>
          <p:cNvCxnSpPr>
            <a:cxnSpLocks/>
          </p:cNvCxnSpPr>
          <p:nvPr/>
        </p:nvCxnSpPr>
        <p:spPr>
          <a:xfrm>
            <a:off x="1600200" y="2208268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8920386-C0DC-4E4E-A82A-D67ABC49F1E0}"/>
              </a:ext>
            </a:extLst>
          </p:cNvPr>
          <p:cNvSpPr/>
          <p:nvPr/>
        </p:nvSpPr>
        <p:spPr>
          <a:xfrm>
            <a:off x="1600200" y="1912432"/>
            <a:ext cx="1187824" cy="201706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AFC65-285B-FB40-A1CA-CA04B1FAB143}"/>
              </a:ext>
            </a:extLst>
          </p:cNvPr>
          <p:cNvSpPr/>
          <p:nvPr/>
        </p:nvSpPr>
        <p:spPr>
          <a:xfrm>
            <a:off x="1600200" y="1697279"/>
            <a:ext cx="1187824" cy="201706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5EEC1-6A65-9041-BFFB-F3DD0F5F3236}"/>
              </a:ext>
            </a:extLst>
          </p:cNvPr>
          <p:cNvSpPr/>
          <p:nvPr/>
        </p:nvSpPr>
        <p:spPr>
          <a:xfrm>
            <a:off x="1600200" y="1482126"/>
            <a:ext cx="1187824" cy="201706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5392F-2FA4-F248-8B0E-FF212F1A5FC4}"/>
              </a:ext>
            </a:extLst>
          </p:cNvPr>
          <p:cNvCxnSpPr>
            <a:cxnSpLocks/>
          </p:cNvCxnSpPr>
          <p:nvPr/>
        </p:nvCxnSpPr>
        <p:spPr>
          <a:xfrm>
            <a:off x="1492624" y="2888142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D1D625-E215-554C-BB9C-582A9D885815}"/>
              </a:ext>
            </a:extLst>
          </p:cNvPr>
          <p:cNvCxnSpPr>
            <a:cxnSpLocks/>
          </p:cNvCxnSpPr>
          <p:nvPr/>
        </p:nvCxnSpPr>
        <p:spPr>
          <a:xfrm flipH="1">
            <a:off x="2788024" y="2888142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7D1BB-4EA8-2649-BC08-E88E34060AA2}"/>
              </a:ext>
            </a:extLst>
          </p:cNvPr>
          <p:cNvCxnSpPr>
            <a:cxnSpLocks/>
          </p:cNvCxnSpPr>
          <p:nvPr/>
        </p:nvCxnSpPr>
        <p:spPr>
          <a:xfrm>
            <a:off x="1600200" y="3708413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D3E5769-C453-C847-8426-9EAF2465102B}"/>
              </a:ext>
            </a:extLst>
          </p:cNvPr>
          <p:cNvSpPr/>
          <p:nvPr/>
        </p:nvSpPr>
        <p:spPr>
          <a:xfrm>
            <a:off x="1600200" y="3412577"/>
            <a:ext cx="1187824" cy="201706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F480E8-5626-B846-9B80-2908906E9FB5}"/>
              </a:ext>
            </a:extLst>
          </p:cNvPr>
          <p:cNvSpPr/>
          <p:nvPr/>
        </p:nvSpPr>
        <p:spPr>
          <a:xfrm>
            <a:off x="1600200" y="3197424"/>
            <a:ext cx="1187824" cy="201706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7339CB-5D5E-2D45-A7F7-8CFAF812B15E}"/>
              </a:ext>
            </a:extLst>
          </p:cNvPr>
          <p:cNvSpPr/>
          <p:nvPr/>
        </p:nvSpPr>
        <p:spPr>
          <a:xfrm>
            <a:off x="1600200" y="2982271"/>
            <a:ext cx="1187824" cy="201706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BEBED8-F62B-0A4F-A25C-7D900BE0E750}"/>
              </a:ext>
            </a:extLst>
          </p:cNvPr>
          <p:cNvCxnSpPr>
            <a:cxnSpLocks/>
          </p:cNvCxnSpPr>
          <p:nvPr/>
        </p:nvCxnSpPr>
        <p:spPr>
          <a:xfrm>
            <a:off x="5522260" y="2363706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6B706-37F1-9E45-A1C2-30E824685AFB}"/>
              </a:ext>
            </a:extLst>
          </p:cNvPr>
          <p:cNvCxnSpPr>
            <a:cxnSpLocks/>
          </p:cNvCxnSpPr>
          <p:nvPr/>
        </p:nvCxnSpPr>
        <p:spPr>
          <a:xfrm flipH="1">
            <a:off x="6817660" y="2363706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6AF99B-3A31-0F44-AF16-3CE0E23DBD09}"/>
              </a:ext>
            </a:extLst>
          </p:cNvPr>
          <p:cNvCxnSpPr>
            <a:cxnSpLocks/>
          </p:cNvCxnSpPr>
          <p:nvPr/>
        </p:nvCxnSpPr>
        <p:spPr>
          <a:xfrm>
            <a:off x="5629836" y="3183977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00B033E-B6FE-1D43-81B7-2A1D82E90326}"/>
              </a:ext>
            </a:extLst>
          </p:cNvPr>
          <p:cNvSpPr/>
          <p:nvPr/>
        </p:nvSpPr>
        <p:spPr>
          <a:xfrm>
            <a:off x="5629836" y="2966950"/>
            <a:ext cx="1187824" cy="201706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9D4DC9-407F-644B-8937-9294AC3B7A04}"/>
              </a:ext>
            </a:extLst>
          </p:cNvPr>
          <p:cNvSpPr/>
          <p:nvPr/>
        </p:nvSpPr>
        <p:spPr>
          <a:xfrm>
            <a:off x="5629836" y="2751797"/>
            <a:ext cx="1187824" cy="201706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A98FC4-EFD0-D74B-950F-B098E53AE48B}"/>
              </a:ext>
            </a:extLst>
          </p:cNvPr>
          <p:cNvSpPr/>
          <p:nvPr/>
        </p:nvSpPr>
        <p:spPr>
          <a:xfrm>
            <a:off x="5629836" y="2536644"/>
            <a:ext cx="1187824" cy="201706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FE0AC7-D1A5-7244-A01F-EB11C2493C20}"/>
              </a:ext>
            </a:extLst>
          </p:cNvPr>
          <p:cNvSpPr/>
          <p:nvPr/>
        </p:nvSpPr>
        <p:spPr>
          <a:xfrm>
            <a:off x="5629836" y="2328215"/>
            <a:ext cx="1187824" cy="201706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2C9542-0C4C-7245-A132-83C21B30E689}"/>
              </a:ext>
            </a:extLst>
          </p:cNvPr>
          <p:cNvSpPr/>
          <p:nvPr/>
        </p:nvSpPr>
        <p:spPr>
          <a:xfrm>
            <a:off x="5629836" y="2113062"/>
            <a:ext cx="1187824" cy="201706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F21272-28DB-A74F-827D-A12DE50EDDE7}"/>
              </a:ext>
            </a:extLst>
          </p:cNvPr>
          <p:cNvSpPr/>
          <p:nvPr/>
        </p:nvSpPr>
        <p:spPr>
          <a:xfrm>
            <a:off x="5629836" y="1897909"/>
            <a:ext cx="1187824" cy="201706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B9CA8A-E669-694B-B79A-15A2BCB507D0}"/>
              </a:ext>
            </a:extLst>
          </p:cNvPr>
          <p:cNvSpPr txBox="1"/>
          <p:nvPr/>
        </p:nvSpPr>
        <p:spPr>
          <a:xfrm>
            <a:off x="690190" y="16442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54FC31-D060-784E-873E-CB3C9919682D}"/>
              </a:ext>
            </a:extLst>
          </p:cNvPr>
          <p:cNvSpPr txBox="1"/>
          <p:nvPr/>
        </p:nvSpPr>
        <p:spPr>
          <a:xfrm>
            <a:off x="690190" y="319742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9F22972-F532-2E43-9AB9-E775936C1321}"/>
              </a:ext>
            </a:extLst>
          </p:cNvPr>
          <p:cNvSpPr/>
          <p:nvPr/>
        </p:nvSpPr>
        <p:spPr>
          <a:xfrm>
            <a:off x="3254188" y="2208268"/>
            <a:ext cx="1882588" cy="679874"/>
          </a:xfrm>
          <a:prstGeom prst="rightArrow">
            <a:avLst/>
          </a:prstGeom>
          <a:solidFill>
            <a:srgbClr val="01B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403417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No shared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B21C8B-E8CB-3541-A507-0FB1B2C8B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710" y="961390"/>
            <a:ext cx="5849938" cy="24676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20B58F-F3CA-AB47-82C5-F93C3E8DD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50" y="940247"/>
            <a:ext cx="7288848" cy="35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64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No shared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F7D169-A322-D541-B663-7AF972319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952"/>
          <a:stretch/>
        </p:blipFill>
        <p:spPr>
          <a:xfrm>
            <a:off x="864511" y="1882515"/>
            <a:ext cx="7262220" cy="12035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2254AB-D99A-194E-93C8-723DFC0DDF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122" b="1115"/>
          <a:stretch/>
        </p:blipFill>
        <p:spPr>
          <a:xfrm>
            <a:off x="864511" y="1341780"/>
            <a:ext cx="5671315" cy="2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55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1" name="Shape 311">
            <a:extLst>
              <a:ext uri="{FF2B5EF4-FFF2-40B4-BE49-F238E27FC236}">
                <a16:creationId xmlns:a16="http://schemas.microsoft.com/office/drawing/2014/main" id="{183C3326-6220-1A45-9BAD-E3710E8E7062}"/>
              </a:ext>
            </a:extLst>
          </p:cNvPr>
          <p:cNvSpPr txBox="1"/>
          <p:nvPr/>
        </p:nvSpPr>
        <p:spPr>
          <a:xfrm>
            <a:off x="520109" y="807600"/>
            <a:ext cx="8438400" cy="98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meaning of the state does not change, even when updates to the state do not happen in the same sequence.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76EED5-58F8-874C-907C-E80C6419727E}"/>
              </a:ext>
            </a:extLst>
          </p:cNvPr>
          <p:cNvCxnSpPr>
            <a:cxnSpLocks/>
          </p:cNvCxnSpPr>
          <p:nvPr/>
        </p:nvCxnSpPr>
        <p:spPr>
          <a:xfrm>
            <a:off x="146953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61AA70-C7FC-9049-962A-7ECFC2792660}"/>
              </a:ext>
            </a:extLst>
          </p:cNvPr>
          <p:cNvCxnSpPr>
            <a:cxnSpLocks/>
          </p:cNvCxnSpPr>
          <p:nvPr/>
        </p:nvCxnSpPr>
        <p:spPr>
          <a:xfrm flipH="1">
            <a:off x="276493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1FE09-30B2-2045-8AA1-46BF134699D7}"/>
              </a:ext>
            </a:extLst>
          </p:cNvPr>
          <p:cNvCxnSpPr>
            <a:cxnSpLocks/>
          </p:cNvCxnSpPr>
          <p:nvPr/>
        </p:nvCxnSpPr>
        <p:spPr>
          <a:xfrm>
            <a:off x="1577109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FA7ED3-9D6F-554E-8272-8228C5C2EE39}"/>
              </a:ext>
            </a:extLst>
          </p:cNvPr>
          <p:cNvSpPr/>
          <p:nvPr/>
        </p:nvSpPr>
        <p:spPr>
          <a:xfrm>
            <a:off x="1577109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DFB767-7D7A-1F43-AC83-298EE4813BE1}"/>
              </a:ext>
            </a:extLst>
          </p:cNvPr>
          <p:cNvSpPr/>
          <p:nvPr/>
        </p:nvSpPr>
        <p:spPr>
          <a:xfrm>
            <a:off x="1577109" y="3142637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E21D9-54BC-C847-9F63-32D3F19F1A93}"/>
              </a:ext>
            </a:extLst>
          </p:cNvPr>
          <p:cNvSpPr/>
          <p:nvPr/>
        </p:nvSpPr>
        <p:spPr>
          <a:xfrm>
            <a:off x="1573626" y="2932961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E8842-43F9-D741-A63B-AD51AC26F1E7}"/>
              </a:ext>
            </a:extLst>
          </p:cNvPr>
          <p:cNvSpPr/>
          <p:nvPr/>
        </p:nvSpPr>
        <p:spPr>
          <a:xfrm>
            <a:off x="1577109" y="3360146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C02DA-66D8-0A4E-88E0-42C1E8204F8A}"/>
              </a:ext>
            </a:extLst>
          </p:cNvPr>
          <p:cNvSpPr/>
          <p:nvPr/>
        </p:nvSpPr>
        <p:spPr>
          <a:xfrm>
            <a:off x="1577109" y="2723285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939E3-2677-4D4E-A55A-EB17B748105B}"/>
              </a:ext>
            </a:extLst>
          </p:cNvPr>
          <p:cNvSpPr/>
          <p:nvPr/>
        </p:nvSpPr>
        <p:spPr>
          <a:xfrm>
            <a:off x="1577109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8F0807-DB41-2C49-A4AB-1435B9275E62}"/>
              </a:ext>
            </a:extLst>
          </p:cNvPr>
          <p:cNvCxnSpPr>
            <a:cxnSpLocks/>
          </p:cNvCxnSpPr>
          <p:nvPr/>
        </p:nvCxnSpPr>
        <p:spPr>
          <a:xfrm>
            <a:off x="3761818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26F45E-7259-014A-B259-7CE38A2DFAEA}"/>
              </a:ext>
            </a:extLst>
          </p:cNvPr>
          <p:cNvCxnSpPr>
            <a:cxnSpLocks/>
          </p:cNvCxnSpPr>
          <p:nvPr/>
        </p:nvCxnSpPr>
        <p:spPr>
          <a:xfrm flipH="1">
            <a:off x="5057218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F1707-C2BE-884E-BD6D-D3DBC0A698EE}"/>
              </a:ext>
            </a:extLst>
          </p:cNvPr>
          <p:cNvCxnSpPr>
            <a:cxnSpLocks/>
          </p:cNvCxnSpPr>
          <p:nvPr/>
        </p:nvCxnSpPr>
        <p:spPr>
          <a:xfrm>
            <a:off x="3869394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8BF5A9B-200B-2D4B-B16A-D9EAE4087F7B}"/>
              </a:ext>
            </a:extLst>
          </p:cNvPr>
          <p:cNvSpPr/>
          <p:nvPr/>
        </p:nvSpPr>
        <p:spPr>
          <a:xfrm>
            <a:off x="3869394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3FA9EC-96C9-A842-B1F2-3129C7F80267}"/>
              </a:ext>
            </a:extLst>
          </p:cNvPr>
          <p:cNvSpPr/>
          <p:nvPr/>
        </p:nvSpPr>
        <p:spPr>
          <a:xfrm>
            <a:off x="3869394" y="3362020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0C192-EC7D-D741-8127-74E77AC7AA0C}"/>
              </a:ext>
            </a:extLst>
          </p:cNvPr>
          <p:cNvSpPr/>
          <p:nvPr/>
        </p:nvSpPr>
        <p:spPr>
          <a:xfrm>
            <a:off x="3869394" y="2719731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53F857-7D0F-9A4D-8CA1-850FB85A06F5}"/>
              </a:ext>
            </a:extLst>
          </p:cNvPr>
          <p:cNvSpPr/>
          <p:nvPr/>
        </p:nvSpPr>
        <p:spPr>
          <a:xfrm>
            <a:off x="3869394" y="2938438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0646DD-F192-9947-8DFD-6E7660E67837}"/>
              </a:ext>
            </a:extLst>
          </p:cNvPr>
          <p:cNvSpPr/>
          <p:nvPr/>
        </p:nvSpPr>
        <p:spPr>
          <a:xfrm>
            <a:off x="3869394" y="3146867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515FD0-919D-A54D-8490-BFE0C28FF4B1}"/>
              </a:ext>
            </a:extLst>
          </p:cNvPr>
          <p:cNvSpPr/>
          <p:nvPr/>
        </p:nvSpPr>
        <p:spPr>
          <a:xfrm>
            <a:off x="3869394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DBF56-B5AC-A641-B890-DA59320F98F7}"/>
              </a:ext>
            </a:extLst>
          </p:cNvPr>
          <p:cNvCxnSpPr>
            <a:cxnSpLocks/>
          </p:cNvCxnSpPr>
          <p:nvPr/>
        </p:nvCxnSpPr>
        <p:spPr>
          <a:xfrm>
            <a:off x="605410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364FCC-3545-5F4E-A76A-A1E13F3D916A}"/>
              </a:ext>
            </a:extLst>
          </p:cNvPr>
          <p:cNvCxnSpPr>
            <a:cxnSpLocks/>
          </p:cNvCxnSpPr>
          <p:nvPr/>
        </p:nvCxnSpPr>
        <p:spPr>
          <a:xfrm flipH="1">
            <a:off x="734950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EFA4CA-4C0F-664D-BDB2-50CD73AD9527}"/>
              </a:ext>
            </a:extLst>
          </p:cNvPr>
          <p:cNvCxnSpPr>
            <a:cxnSpLocks/>
          </p:cNvCxnSpPr>
          <p:nvPr/>
        </p:nvCxnSpPr>
        <p:spPr>
          <a:xfrm>
            <a:off x="6161679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DC863-8738-6D47-9957-A5A7A53F7111}"/>
              </a:ext>
            </a:extLst>
          </p:cNvPr>
          <p:cNvSpPr/>
          <p:nvPr/>
        </p:nvSpPr>
        <p:spPr>
          <a:xfrm>
            <a:off x="6161679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5469F0-B524-4A4C-A458-BF3C06F24909}"/>
              </a:ext>
            </a:extLst>
          </p:cNvPr>
          <p:cNvSpPr/>
          <p:nvPr/>
        </p:nvSpPr>
        <p:spPr>
          <a:xfrm>
            <a:off x="6161679" y="3362020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0822C2-8102-5845-990F-FB59D4AA2E1E}"/>
              </a:ext>
            </a:extLst>
          </p:cNvPr>
          <p:cNvSpPr/>
          <p:nvPr/>
        </p:nvSpPr>
        <p:spPr>
          <a:xfrm>
            <a:off x="6161679" y="2938438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524AC2-2D09-994A-937B-6B8D3571B52E}"/>
              </a:ext>
            </a:extLst>
          </p:cNvPr>
          <p:cNvSpPr/>
          <p:nvPr/>
        </p:nvSpPr>
        <p:spPr>
          <a:xfrm>
            <a:off x="6161679" y="3143622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46FAD2-CB89-E149-920A-9BF172331C66}"/>
              </a:ext>
            </a:extLst>
          </p:cNvPr>
          <p:cNvSpPr/>
          <p:nvPr/>
        </p:nvSpPr>
        <p:spPr>
          <a:xfrm>
            <a:off x="6161679" y="2723285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A3AD89-A379-424C-92E1-ACB26C571E48}"/>
              </a:ext>
            </a:extLst>
          </p:cNvPr>
          <p:cNvSpPr/>
          <p:nvPr/>
        </p:nvSpPr>
        <p:spPr>
          <a:xfrm>
            <a:off x="6161679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of </a:t>
            </a:r>
            <a:r>
              <a:rPr lang="en" dirty="0" err="1">
                <a:solidFill>
                  <a:schemeClr val="lt1"/>
                </a:solidFill>
              </a:rPr>
              <a:t>kue</a:t>
            </a:r>
            <a:r>
              <a:rPr lang="en" dirty="0">
                <a:solidFill>
                  <a:schemeClr val="lt1"/>
                </a:solidFill>
              </a:rPr>
              <a:t> lapis </a:t>
            </a:r>
            <a:r>
              <a:rPr lang="en" dirty="0" err="1">
                <a:solidFill>
                  <a:schemeClr val="lt1"/>
                </a:solidFill>
              </a:rPr>
              <a:t>sagu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" name="Shape 231">
            <a:extLst>
              <a:ext uri="{FF2B5EF4-FFF2-40B4-BE49-F238E27FC236}">
                <a16:creationId xmlns:a16="http://schemas.microsoft.com/office/drawing/2014/main" id="{4A520F8E-5C1C-9340-A685-3107CCDE05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1147740"/>
            <a:ext cx="3825240" cy="305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592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1" name="Shape 311">
            <a:extLst>
              <a:ext uri="{FF2B5EF4-FFF2-40B4-BE49-F238E27FC236}">
                <a16:creationId xmlns:a16="http://schemas.microsoft.com/office/drawing/2014/main" id="{183C3326-6220-1A45-9BAD-E3710E8E7062}"/>
              </a:ext>
            </a:extLst>
          </p:cNvPr>
          <p:cNvSpPr txBox="1"/>
          <p:nvPr/>
        </p:nvSpPr>
        <p:spPr>
          <a:xfrm>
            <a:off x="520109" y="807600"/>
            <a:ext cx="8438400" cy="98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meaning of the state does not change, even when updates to the state do not happen in the same sequence.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76EED5-58F8-874C-907C-E80C6419727E}"/>
              </a:ext>
            </a:extLst>
          </p:cNvPr>
          <p:cNvCxnSpPr>
            <a:cxnSpLocks/>
          </p:cNvCxnSpPr>
          <p:nvPr/>
        </p:nvCxnSpPr>
        <p:spPr>
          <a:xfrm>
            <a:off x="146953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61AA70-C7FC-9049-962A-7ECFC2792660}"/>
              </a:ext>
            </a:extLst>
          </p:cNvPr>
          <p:cNvCxnSpPr>
            <a:cxnSpLocks/>
          </p:cNvCxnSpPr>
          <p:nvPr/>
        </p:nvCxnSpPr>
        <p:spPr>
          <a:xfrm flipH="1">
            <a:off x="276493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1FE09-30B2-2045-8AA1-46BF134699D7}"/>
              </a:ext>
            </a:extLst>
          </p:cNvPr>
          <p:cNvCxnSpPr>
            <a:cxnSpLocks/>
          </p:cNvCxnSpPr>
          <p:nvPr/>
        </p:nvCxnSpPr>
        <p:spPr>
          <a:xfrm>
            <a:off x="1577109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FA7ED3-9D6F-554E-8272-8228C5C2EE39}"/>
              </a:ext>
            </a:extLst>
          </p:cNvPr>
          <p:cNvSpPr/>
          <p:nvPr/>
        </p:nvSpPr>
        <p:spPr>
          <a:xfrm>
            <a:off x="1577109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DFB767-7D7A-1F43-AC83-298EE4813BE1}"/>
              </a:ext>
            </a:extLst>
          </p:cNvPr>
          <p:cNvSpPr/>
          <p:nvPr/>
        </p:nvSpPr>
        <p:spPr>
          <a:xfrm>
            <a:off x="1577109" y="3142637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E21D9-54BC-C847-9F63-32D3F19F1A93}"/>
              </a:ext>
            </a:extLst>
          </p:cNvPr>
          <p:cNvSpPr/>
          <p:nvPr/>
        </p:nvSpPr>
        <p:spPr>
          <a:xfrm>
            <a:off x="1573626" y="2932961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E8842-43F9-D741-A63B-AD51AC26F1E7}"/>
              </a:ext>
            </a:extLst>
          </p:cNvPr>
          <p:cNvSpPr/>
          <p:nvPr/>
        </p:nvSpPr>
        <p:spPr>
          <a:xfrm>
            <a:off x="1577109" y="3360146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C02DA-66D8-0A4E-88E0-42C1E8204F8A}"/>
              </a:ext>
            </a:extLst>
          </p:cNvPr>
          <p:cNvSpPr/>
          <p:nvPr/>
        </p:nvSpPr>
        <p:spPr>
          <a:xfrm>
            <a:off x="1577109" y="2723285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939E3-2677-4D4E-A55A-EB17B748105B}"/>
              </a:ext>
            </a:extLst>
          </p:cNvPr>
          <p:cNvSpPr/>
          <p:nvPr/>
        </p:nvSpPr>
        <p:spPr>
          <a:xfrm>
            <a:off x="1577109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8F0807-DB41-2C49-A4AB-1435B9275E62}"/>
              </a:ext>
            </a:extLst>
          </p:cNvPr>
          <p:cNvCxnSpPr>
            <a:cxnSpLocks/>
          </p:cNvCxnSpPr>
          <p:nvPr/>
        </p:nvCxnSpPr>
        <p:spPr>
          <a:xfrm>
            <a:off x="3761818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26F45E-7259-014A-B259-7CE38A2DFAEA}"/>
              </a:ext>
            </a:extLst>
          </p:cNvPr>
          <p:cNvCxnSpPr>
            <a:cxnSpLocks/>
          </p:cNvCxnSpPr>
          <p:nvPr/>
        </p:nvCxnSpPr>
        <p:spPr>
          <a:xfrm flipH="1">
            <a:off x="5057218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F1707-C2BE-884E-BD6D-D3DBC0A698EE}"/>
              </a:ext>
            </a:extLst>
          </p:cNvPr>
          <p:cNvCxnSpPr>
            <a:cxnSpLocks/>
          </p:cNvCxnSpPr>
          <p:nvPr/>
        </p:nvCxnSpPr>
        <p:spPr>
          <a:xfrm>
            <a:off x="3869394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8BF5A9B-200B-2D4B-B16A-D9EAE4087F7B}"/>
              </a:ext>
            </a:extLst>
          </p:cNvPr>
          <p:cNvSpPr/>
          <p:nvPr/>
        </p:nvSpPr>
        <p:spPr>
          <a:xfrm>
            <a:off x="3869394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3FA9EC-96C9-A842-B1F2-3129C7F80267}"/>
              </a:ext>
            </a:extLst>
          </p:cNvPr>
          <p:cNvSpPr/>
          <p:nvPr/>
        </p:nvSpPr>
        <p:spPr>
          <a:xfrm>
            <a:off x="3869394" y="3362020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0C192-EC7D-D741-8127-74E77AC7AA0C}"/>
              </a:ext>
            </a:extLst>
          </p:cNvPr>
          <p:cNvSpPr/>
          <p:nvPr/>
        </p:nvSpPr>
        <p:spPr>
          <a:xfrm>
            <a:off x="3869394" y="2719731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53F857-7D0F-9A4D-8CA1-850FB85A06F5}"/>
              </a:ext>
            </a:extLst>
          </p:cNvPr>
          <p:cNvSpPr/>
          <p:nvPr/>
        </p:nvSpPr>
        <p:spPr>
          <a:xfrm>
            <a:off x="3869394" y="2938438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0646DD-F192-9947-8DFD-6E7660E67837}"/>
              </a:ext>
            </a:extLst>
          </p:cNvPr>
          <p:cNvSpPr/>
          <p:nvPr/>
        </p:nvSpPr>
        <p:spPr>
          <a:xfrm>
            <a:off x="3869394" y="3146867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515FD0-919D-A54D-8490-BFE0C28FF4B1}"/>
              </a:ext>
            </a:extLst>
          </p:cNvPr>
          <p:cNvSpPr/>
          <p:nvPr/>
        </p:nvSpPr>
        <p:spPr>
          <a:xfrm>
            <a:off x="3869394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DBF56-B5AC-A641-B890-DA59320F98F7}"/>
              </a:ext>
            </a:extLst>
          </p:cNvPr>
          <p:cNvCxnSpPr>
            <a:cxnSpLocks/>
          </p:cNvCxnSpPr>
          <p:nvPr/>
        </p:nvCxnSpPr>
        <p:spPr>
          <a:xfrm>
            <a:off x="605410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364FCC-3545-5F4E-A76A-A1E13F3D916A}"/>
              </a:ext>
            </a:extLst>
          </p:cNvPr>
          <p:cNvCxnSpPr>
            <a:cxnSpLocks/>
          </p:cNvCxnSpPr>
          <p:nvPr/>
        </p:nvCxnSpPr>
        <p:spPr>
          <a:xfrm flipH="1">
            <a:off x="734950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EFA4CA-4C0F-664D-BDB2-50CD73AD9527}"/>
              </a:ext>
            </a:extLst>
          </p:cNvPr>
          <p:cNvCxnSpPr>
            <a:cxnSpLocks/>
          </p:cNvCxnSpPr>
          <p:nvPr/>
        </p:nvCxnSpPr>
        <p:spPr>
          <a:xfrm>
            <a:off x="6161679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DC863-8738-6D47-9957-A5A7A53F7111}"/>
              </a:ext>
            </a:extLst>
          </p:cNvPr>
          <p:cNvSpPr/>
          <p:nvPr/>
        </p:nvSpPr>
        <p:spPr>
          <a:xfrm>
            <a:off x="6161679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5469F0-B524-4A4C-A458-BF3C06F24909}"/>
              </a:ext>
            </a:extLst>
          </p:cNvPr>
          <p:cNvSpPr/>
          <p:nvPr/>
        </p:nvSpPr>
        <p:spPr>
          <a:xfrm>
            <a:off x="6161679" y="3362020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0822C2-8102-5845-990F-FB59D4AA2E1E}"/>
              </a:ext>
            </a:extLst>
          </p:cNvPr>
          <p:cNvSpPr/>
          <p:nvPr/>
        </p:nvSpPr>
        <p:spPr>
          <a:xfrm>
            <a:off x="6161679" y="2938438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524AC2-2D09-994A-937B-6B8D3571B52E}"/>
              </a:ext>
            </a:extLst>
          </p:cNvPr>
          <p:cNvSpPr/>
          <p:nvPr/>
        </p:nvSpPr>
        <p:spPr>
          <a:xfrm>
            <a:off x="6161679" y="3143622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46FAD2-CB89-E149-920A-9BF172331C66}"/>
              </a:ext>
            </a:extLst>
          </p:cNvPr>
          <p:cNvSpPr/>
          <p:nvPr/>
        </p:nvSpPr>
        <p:spPr>
          <a:xfrm>
            <a:off x="6161679" y="2723285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A3AD89-A379-424C-92E1-ACB26C571E48}"/>
              </a:ext>
            </a:extLst>
          </p:cNvPr>
          <p:cNvSpPr/>
          <p:nvPr/>
        </p:nvSpPr>
        <p:spPr>
          <a:xfrm>
            <a:off x="6161679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87A9B0-97EE-3A49-B6C7-D6C329F6D9C1}"/>
              </a:ext>
            </a:extLst>
          </p:cNvPr>
          <p:cNvSpPr/>
          <p:nvPr/>
        </p:nvSpPr>
        <p:spPr>
          <a:xfrm>
            <a:off x="1593635" y="3577606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73888A-B5E5-934A-BE10-025B36ECADC6}"/>
              </a:ext>
            </a:extLst>
          </p:cNvPr>
          <p:cNvSpPr/>
          <p:nvPr/>
        </p:nvSpPr>
        <p:spPr>
          <a:xfrm>
            <a:off x="1593635" y="3362453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9E5A-8F47-E346-97BE-3444F662F8C4}"/>
              </a:ext>
            </a:extLst>
          </p:cNvPr>
          <p:cNvSpPr/>
          <p:nvPr/>
        </p:nvSpPr>
        <p:spPr>
          <a:xfrm>
            <a:off x="1593635" y="3147300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D8F57D-E1B3-5D4E-B51B-1AFD73C0D64E}"/>
              </a:ext>
            </a:extLst>
          </p:cNvPr>
          <p:cNvSpPr/>
          <p:nvPr/>
        </p:nvSpPr>
        <p:spPr>
          <a:xfrm>
            <a:off x="1593635" y="2929444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B74808-CE05-F642-80EE-628CE27C80CD}"/>
              </a:ext>
            </a:extLst>
          </p:cNvPr>
          <p:cNvSpPr/>
          <p:nvPr/>
        </p:nvSpPr>
        <p:spPr>
          <a:xfrm>
            <a:off x="1593635" y="2723718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D64126-49BC-5347-A441-013190BFF149}"/>
              </a:ext>
            </a:extLst>
          </p:cNvPr>
          <p:cNvSpPr/>
          <p:nvPr/>
        </p:nvSpPr>
        <p:spPr>
          <a:xfrm>
            <a:off x="1593635" y="2508565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C132D7-1236-3940-A8F9-B34C8DE7FD86}"/>
              </a:ext>
            </a:extLst>
          </p:cNvPr>
          <p:cNvSpPr/>
          <p:nvPr/>
        </p:nvSpPr>
        <p:spPr>
          <a:xfrm>
            <a:off x="3885919" y="3579174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356AF0-E732-A54D-94C2-EFC189270F88}"/>
              </a:ext>
            </a:extLst>
          </p:cNvPr>
          <p:cNvSpPr/>
          <p:nvPr/>
        </p:nvSpPr>
        <p:spPr>
          <a:xfrm>
            <a:off x="3885919" y="3364021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EC74EE-15E5-9B4B-A8C0-024EC3C0F53A}"/>
              </a:ext>
            </a:extLst>
          </p:cNvPr>
          <p:cNvSpPr/>
          <p:nvPr/>
        </p:nvSpPr>
        <p:spPr>
          <a:xfrm>
            <a:off x="3885919" y="3148868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C17370-5039-0A4C-BEE7-400E709E1497}"/>
              </a:ext>
            </a:extLst>
          </p:cNvPr>
          <p:cNvSpPr/>
          <p:nvPr/>
        </p:nvSpPr>
        <p:spPr>
          <a:xfrm>
            <a:off x="3885919" y="2940439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5A93DD-11DE-4243-A4FC-D4210BA8798B}"/>
              </a:ext>
            </a:extLst>
          </p:cNvPr>
          <p:cNvSpPr/>
          <p:nvPr/>
        </p:nvSpPr>
        <p:spPr>
          <a:xfrm>
            <a:off x="3885919" y="2725286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4F38F56-D8E3-1743-9BC3-BC1E1F5FC2E5}"/>
              </a:ext>
            </a:extLst>
          </p:cNvPr>
          <p:cNvSpPr/>
          <p:nvPr/>
        </p:nvSpPr>
        <p:spPr>
          <a:xfrm>
            <a:off x="3885919" y="2510133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9CA248-F1E1-D446-9306-7B0C2B3CB7C2}"/>
              </a:ext>
            </a:extLst>
          </p:cNvPr>
          <p:cNvSpPr/>
          <p:nvPr/>
        </p:nvSpPr>
        <p:spPr>
          <a:xfrm>
            <a:off x="6178203" y="3580742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0344A3-5FA2-FD41-919C-920E295C0B1F}"/>
              </a:ext>
            </a:extLst>
          </p:cNvPr>
          <p:cNvSpPr/>
          <p:nvPr/>
        </p:nvSpPr>
        <p:spPr>
          <a:xfrm>
            <a:off x="6178203" y="3365589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179DCC-04B6-554B-BA17-F194078E4F34}"/>
              </a:ext>
            </a:extLst>
          </p:cNvPr>
          <p:cNvSpPr/>
          <p:nvPr/>
        </p:nvSpPr>
        <p:spPr>
          <a:xfrm>
            <a:off x="6178203" y="3150436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763CB3-8534-0D44-91AD-4B718C7B04F5}"/>
              </a:ext>
            </a:extLst>
          </p:cNvPr>
          <p:cNvSpPr/>
          <p:nvPr/>
        </p:nvSpPr>
        <p:spPr>
          <a:xfrm>
            <a:off x="6178203" y="2942007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A976F3-9941-A240-B6C0-DEC8AF8169EB}"/>
              </a:ext>
            </a:extLst>
          </p:cNvPr>
          <p:cNvSpPr/>
          <p:nvPr/>
        </p:nvSpPr>
        <p:spPr>
          <a:xfrm>
            <a:off x="6178203" y="2726854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6813E9-B869-3C4A-8B1A-38E757631110}"/>
              </a:ext>
            </a:extLst>
          </p:cNvPr>
          <p:cNvSpPr/>
          <p:nvPr/>
        </p:nvSpPr>
        <p:spPr>
          <a:xfrm>
            <a:off x="6178203" y="2511701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06075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BEBED8-F62B-0A4F-A25C-7D900BE0E750}"/>
              </a:ext>
            </a:extLst>
          </p:cNvPr>
          <p:cNvCxnSpPr>
            <a:cxnSpLocks/>
          </p:cNvCxnSpPr>
          <p:nvPr/>
        </p:nvCxnSpPr>
        <p:spPr>
          <a:xfrm>
            <a:off x="5947263" y="2389463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6B706-37F1-9E45-A1C2-30E824685AFB}"/>
              </a:ext>
            </a:extLst>
          </p:cNvPr>
          <p:cNvCxnSpPr>
            <a:cxnSpLocks/>
          </p:cNvCxnSpPr>
          <p:nvPr/>
        </p:nvCxnSpPr>
        <p:spPr>
          <a:xfrm flipH="1">
            <a:off x="7242663" y="2389463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6AF99B-3A31-0F44-AF16-3CE0E23DBD09}"/>
              </a:ext>
            </a:extLst>
          </p:cNvPr>
          <p:cNvCxnSpPr>
            <a:cxnSpLocks/>
          </p:cNvCxnSpPr>
          <p:nvPr/>
        </p:nvCxnSpPr>
        <p:spPr>
          <a:xfrm>
            <a:off x="6054839" y="3209734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00B033E-B6FE-1D43-81B7-2A1D82E90326}"/>
              </a:ext>
            </a:extLst>
          </p:cNvPr>
          <p:cNvSpPr/>
          <p:nvPr/>
        </p:nvSpPr>
        <p:spPr>
          <a:xfrm>
            <a:off x="6054839" y="2992707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9D4DC9-407F-644B-8937-9294AC3B7A04}"/>
              </a:ext>
            </a:extLst>
          </p:cNvPr>
          <p:cNvSpPr/>
          <p:nvPr/>
        </p:nvSpPr>
        <p:spPr>
          <a:xfrm>
            <a:off x="6054839" y="2777554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A98FC4-EFD0-D74B-950F-B098E53AE48B}"/>
              </a:ext>
            </a:extLst>
          </p:cNvPr>
          <p:cNvSpPr/>
          <p:nvPr/>
        </p:nvSpPr>
        <p:spPr>
          <a:xfrm>
            <a:off x="6054839" y="2562401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FE0AC7-D1A5-7244-A01F-EB11C2493C20}"/>
              </a:ext>
            </a:extLst>
          </p:cNvPr>
          <p:cNvSpPr/>
          <p:nvPr/>
        </p:nvSpPr>
        <p:spPr>
          <a:xfrm>
            <a:off x="6054839" y="2353972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2C9542-0C4C-7245-A132-83C21B30E689}"/>
              </a:ext>
            </a:extLst>
          </p:cNvPr>
          <p:cNvSpPr/>
          <p:nvPr/>
        </p:nvSpPr>
        <p:spPr>
          <a:xfrm>
            <a:off x="6054839" y="2138819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F21272-28DB-A74F-827D-A12DE50EDDE7}"/>
              </a:ext>
            </a:extLst>
          </p:cNvPr>
          <p:cNvSpPr/>
          <p:nvPr/>
        </p:nvSpPr>
        <p:spPr>
          <a:xfrm>
            <a:off x="6054839" y="1923666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9F22972-F532-2E43-9AB9-E775936C1321}"/>
              </a:ext>
            </a:extLst>
          </p:cNvPr>
          <p:cNvSpPr/>
          <p:nvPr/>
        </p:nvSpPr>
        <p:spPr>
          <a:xfrm>
            <a:off x="3679191" y="2234025"/>
            <a:ext cx="1882588" cy="679874"/>
          </a:xfrm>
          <a:prstGeom prst="rightArrow">
            <a:avLst/>
          </a:prstGeom>
          <a:solidFill>
            <a:srgbClr val="01B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DEDUCE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9414CB-6609-C64B-A9D2-8EEE7694171A}"/>
              </a:ext>
            </a:extLst>
          </p:cNvPr>
          <p:cNvCxnSpPr>
            <a:cxnSpLocks/>
          </p:cNvCxnSpPr>
          <p:nvPr/>
        </p:nvCxnSpPr>
        <p:spPr>
          <a:xfrm>
            <a:off x="1628515" y="2344272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D44C8A-3136-F543-85EC-E3A66628C7AA}"/>
              </a:ext>
            </a:extLst>
          </p:cNvPr>
          <p:cNvCxnSpPr>
            <a:cxnSpLocks/>
          </p:cNvCxnSpPr>
          <p:nvPr/>
        </p:nvCxnSpPr>
        <p:spPr>
          <a:xfrm flipH="1">
            <a:off x="2923915" y="2344272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E98FF0-2ECF-4743-A467-B7E5564A23D8}"/>
              </a:ext>
            </a:extLst>
          </p:cNvPr>
          <p:cNvCxnSpPr>
            <a:cxnSpLocks/>
          </p:cNvCxnSpPr>
          <p:nvPr/>
        </p:nvCxnSpPr>
        <p:spPr>
          <a:xfrm>
            <a:off x="1736091" y="3164543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705D214-0FCB-F04D-8476-A4A304C2BB46}"/>
              </a:ext>
            </a:extLst>
          </p:cNvPr>
          <p:cNvSpPr/>
          <p:nvPr/>
        </p:nvSpPr>
        <p:spPr>
          <a:xfrm>
            <a:off x="1969358" y="2947516"/>
            <a:ext cx="936000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B0103-5358-3A4F-8048-83AA99B82C07}"/>
              </a:ext>
            </a:extLst>
          </p:cNvPr>
          <p:cNvSpPr/>
          <p:nvPr/>
        </p:nvSpPr>
        <p:spPr>
          <a:xfrm>
            <a:off x="1969358" y="2732363"/>
            <a:ext cx="936000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E0C9D4-1671-1E40-B2F6-EAC2DAC7DE4B}"/>
              </a:ext>
            </a:extLst>
          </p:cNvPr>
          <p:cNvSpPr/>
          <p:nvPr/>
        </p:nvSpPr>
        <p:spPr>
          <a:xfrm>
            <a:off x="1969358" y="2517210"/>
            <a:ext cx="936000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9C2A36-EE8F-3149-A474-C222C6D1E8D8}"/>
              </a:ext>
            </a:extLst>
          </p:cNvPr>
          <p:cNvSpPr/>
          <p:nvPr/>
        </p:nvSpPr>
        <p:spPr>
          <a:xfrm>
            <a:off x="1969358" y="2308781"/>
            <a:ext cx="936000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A9B867-3F83-2B49-9D69-123642264C5F}"/>
              </a:ext>
            </a:extLst>
          </p:cNvPr>
          <p:cNvSpPr/>
          <p:nvPr/>
        </p:nvSpPr>
        <p:spPr>
          <a:xfrm>
            <a:off x="1969358" y="2093628"/>
            <a:ext cx="936000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B370DD-193D-8541-BB7A-730086603EE3}"/>
              </a:ext>
            </a:extLst>
          </p:cNvPr>
          <p:cNvSpPr/>
          <p:nvPr/>
        </p:nvSpPr>
        <p:spPr>
          <a:xfrm>
            <a:off x="1969358" y="1878475"/>
            <a:ext cx="936000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2AE53D-F7BF-764E-9F12-3B05A0626BDC}"/>
              </a:ext>
            </a:extLst>
          </p:cNvPr>
          <p:cNvSpPr/>
          <p:nvPr/>
        </p:nvSpPr>
        <p:spPr>
          <a:xfrm>
            <a:off x="1747889" y="2947516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68C561-B465-544D-85A5-2ACE760FA203}"/>
              </a:ext>
            </a:extLst>
          </p:cNvPr>
          <p:cNvSpPr/>
          <p:nvPr/>
        </p:nvSpPr>
        <p:spPr>
          <a:xfrm>
            <a:off x="1747889" y="2732363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DCA449-6D66-FA41-8726-67FA58D8D86B}"/>
              </a:ext>
            </a:extLst>
          </p:cNvPr>
          <p:cNvSpPr/>
          <p:nvPr/>
        </p:nvSpPr>
        <p:spPr>
          <a:xfrm>
            <a:off x="1747889" y="2517210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CA8FF3-1CCD-1644-8D41-B0E1D628D051}"/>
              </a:ext>
            </a:extLst>
          </p:cNvPr>
          <p:cNvSpPr/>
          <p:nvPr/>
        </p:nvSpPr>
        <p:spPr>
          <a:xfrm>
            <a:off x="1747889" y="2308781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87D14-9ECF-7545-AACF-B60D174E659D}"/>
              </a:ext>
            </a:extLst>
          </p:cNvPr>
          <p:cNvSpPr/>
          <p:nvPr/>
        </p:nvSpPr>
        <p:spPr>
          <a:xfrm>
            <a:off x="1747889" y="2093628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AD2C96-94E9-104F-904C-138DE9EE173F}"/>
              </a:ext>
            </a:extLst>
          </p:cNvPr>
          <p:cNvSpPr/>
          <p:nvPr/>
        </p:nvSpPr>
        <p:spPr>
          <a:xfrm>
            <a:off x="1747889" y="1878475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1778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1" name="Shape 311">
            <a:extLst>
              <a:ext uri="{FF2B5EF4-FFF2-40B4-BE49-F238E27FC236}">
                <a16:creationId xmlns:a16="http://schemas.microsoft.com/office/drawing/2014/main" id="{1406A0D3-F93F-5D46-8602-C76B75743361}"/>
              </a:ext>
            </a:extLst>
          </p:cNvPr>
          <p:cNvSpPr txBox="1"/>
          <p:nvPr/>
        </p:nvSpPr>
        <p:spPr>
          <a:xfrm>
            <a:off x="520109" y="807600"/>
            <a:ext cx="8438400" cy="5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Inventory management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85DA7F-7350-E64C-B26E-A48C616437D5}"/>
              </a:ext>
            </a:extLst>
          </p:cNvPr>
          <p:cNvSpPr/>
          <p:nvPr/>
        </p:nvSpPr>
        <p:spPr>
          <a:xfrm>
            <a:off x="3773292" y="3027666"/>
            <a:ext cx="1282046" cy="348708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17B67-D89F-104D-B4DD-170093763125}"/>
              </a:ext>
            </a:extLst>
          </p:cNvPr>
          <p:cNvSpPr/>
          <p:nvPr/>
        </p:nvSpPr>
        <p:spPr>
          <a:xfrm>
            <a:off x="3773292" y="3376374"/>
            <a:ext cx="1282046" cy="5231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Remaining Items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4CFED-C4B5-6E45-A895-90980DE489A7}"/>
              </a:ext>
            </a:extLst>
          </p:cNvPr>
          <p:cNvSpPr txBox="1"/>
          <p:nvPr/>
        </p:nvSpPr>
        <p:spPr>
          <a:xfrm>
            <a:off x="1156854" y="1726650"/>
            <a:ext cx="1648691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12:01:05 Purchase 2 items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8DEF4C-6C6B-224D-8EA7-828D60429C4E}"/>
              </a:ext>
            </a:extLst>
          </p:cNvPr>
          <p:cNvSpPr txBox="1"/>
          <p:nvPr/>
        </p:nvSpPr>
        <p:spPr>
          <a:xfrm>
            <a:off x="3652315" y="1726650"/>
            <a:ext cx="1524000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12:01:07 Purchase 1 item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67328-8C7D-364C-9D41-ECB3B7F640CD}"/>
              </a:ext>
            </a:extLst>
          </p:cNvPr>
          <p:cNvSpPr txBox="1"/>
          <p:nvPr/>
        </p:nvSpPr>
        <p:spPr>
          <a:xfrm>
            <a:off x="5888181" y="1726650"/>
            <a:ext cx="1648691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12:01:06 </a:t>
            </a:r>
          </a:p>
          <a:p>
            <a:pPr algn="ctr"/>
            <a:r>
              <a:rPr lang="en-US" dirty="0"/>
              <a:t>Stock 20 items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E44E92-22F5-834C-A027-CECA535ACAC6}"/>
              </a:ext>
            </a:extLst>
          </p:cNvPr>
          <p:cNvCxnSpPr>
            <a:stCxn id="8" idx="2"/>
          </p:cNvCxnSpPr>
          <p:nvPr/>
        </p:nvCxnSpPr>
        <p:spPr>
          <a:xfrm>
            <a:off x="1981200" y="2249870"/>
            <a:ext cx="2369127" cy="7777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A36322-D9B8-2F47-B26F-29AF40B90190}"/>
              </a:ext>
            </a:extLst>
          </p:cNvPr>
          <p:cNvCxnSpPr>
            <a:stCxn id="50" idx="2"/>
            <a:endCxn id="3" idx="0"/>
          </p:cNvCxnSpPr>
          <p:nvPr/>
        </p:nvCxnSpPr>
        <p:spPr>
          <a:xfrm>
            <a:off x="4414315" y="2249870"/>
            <a:ext cx="0" cy="7777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C98670-57DE-D54A-87C4-CF0BC86C5740}"/>
              </a:ext>
            </a:extLst>
          </p:cNvPr>
          <p:cNvCxnSpPr>
            <a:stCxn id="54" idx="2"/>
            <a:endCxn id="3" idx="0"/>
          </p:cNvCxnSpPr>
          <p:nvPr/>
        </p:nvCxnSpPr>
        <p:spPr>
          <a:xfrm flipH="1">
            <a:off x="4414315" y="2249870"/>
            <a:ext cx="2298212" cy="77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01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1" name="Shape 311">
            <a:extLst>
              <a:ext uri="{FF2B5EF4-FFF2-40B4-BE49-F238E27FC236}">
                <a16:creationId xmlns:a16="http://schemas.microsoft.com/office/drawing/2014/main" id="{1406A0D3-F93F-5D46-8602-C76B75743361}"/>
              </a:ext>
            </a:extLst>
          </p:cNvPr>
          <p:cNvSpPr txBox="1"/>
          <p:nvPr/>
        </p:nvSpPr>
        <p:spPr>
          <a:xfrm>
            <a:off x="520109" y="807600"/>
            <a:ext cx="8438400" cy="5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Store transaction events which can be played back to calculate the total remaining item.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5B04-FEDC-CF45-96A2-CB0D949D73C7}"/>
              </a:ext>
            </a:extLst>
          </p:cNvPr>
          <p:cNvSpPr/>
          <p:nvPr/>
        </p:nvSpPr>
        <p:spPr>
          <a:xfrm>
            <a:off x="3089566" y="2061134"/>
            <a:ext cx="2523671" cy="348708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Idempotent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72B79-14FB-A549-9535-D74019A854E8}"/>
              </a:ext>
            </a:extLst>
          </p:cNvPr>
          <p:cNvSpPr/>
          <p:nvPr/>
        </p:nvSpPr>
        <p:spPr>
          <a:xfrm>
            <a:off x="3089566" y="2409842"/>
            <a:ext cx="2523671" cy="5231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12:01:05 Purchase 2 items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E81A28-DA56-0B47-8BDA-E4166C60AE68}"/>
              </a:ext>
            </a:extLst>
          </p:cNvPr>
          <p:cNvSpPr/>
          <p:nvPr/>
        </p:nvSpPr>
        <p:spPr>
          <a:xfrm>
            <a:off x="3089565" y="2933029"/>
            <a:ext cx="2523671" cy="5231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12:01:07 Purchase 1 item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E4C-3DCD-8545-B5CB-2695BF60AC76}"/>
              </a:ext>
            </a:extLst>
          </p:cNvPr>
          <p:cNvSpPr/>
          <p:nvPr/>
        </p:nvSpPr>
        <p:spPr>
          <a:xfrm>
            <a:off x="3089564" y="3456216"/>
            <a:ext cx="2523671" cy="5231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12:01:06 Stock 20 items</a:t>
            </a:r>
          </a:p>
        </p:txBody>
      </p:sp>
    </p:spTree>
    <p:extLst>
      <p:ext uri="{BB962C8B-B14F-4D97-AF65-F5344CB8AC3E}">
        <p14:creationId xmlns:p14="http://schemas.microsoft.com/office/powerpoint/2010/main" val="2541725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694" y="1708830"/>
            <a:ext cx="7812741" cy="1725900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Design for concurrency</a:t>
            </a:r>
          </a:p>
          <a:p>
            <a:pPr marL="114300" indent="0" algn="l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Tip 3: No shared state &amp; no side effect</a:t>
            </a:r>
          </a:p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Tip 4: Use </a:t>
            </a:r>
            <a:r>
              <a:rPr lang="en-US" sz="2800" dirty="0" err="1">
                <a:solidFill>
                  <a:schemeClr val="bg2"/>
                </a:solidFill>
              </a:rPr>
              <a:t>pool.map</a:t>
            </a:r>
            <a:r>
              <a:rPr lang="en-US" sz="2800" dirty="0">
                <a:solidFill>
                  <a:schemeClr val="bg2"/>
                </a:solidFill>
              </a:rPr>
              <a:t> from </a:t>
            </a:r>
            <a:r>
              <a:rPr lang="en-US" sz="2800" dirty="0" err="1">
                <a:solidFill>
                  <a:schemeClr val="bg2"/>
                </a:solidFill>
              </a:rPr>
              <a:t>concurrent.futures</a:t>
            </a:r>
            <a:endParaRPr lang="en-US" sz="2800" dirty="0">
              <a:solidFill>
                <a:schemeClr val="bg2"/>
              </a:solidFill>
            </a:endParaRPr>
          </a:p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Tip 5: Have an idempotent state</a:t>
            </a:r>
          </a:p>
          <a:p>
            <a:pPr marL="114300" indent="0" algn="l">
              <a:buNone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5452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694" y="1708830"/>
            <a:ext cx="7812741" cy="1725900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Once we have designed code for concurrency, we can apply different concurrent model easily.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6656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Restaurant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DD30A9-CD60-3C41-B5EC-9215FCC1F384}"/>
              </a:ext>
            </a:extLst>
          </p:cNvPr>
          <p:cNvSpPr/>
          <p:nvPr/>
        </p:nvSpPr>
        <p:spPr>
          <a:xfrm>
            <a:off x="114300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08C043-5D8E-B348-8CB5-3F9C363539A4}"/>
              </a:ext>
            </a:extLst>
          </p:cNvPr>
          <p:cNvSpPr/>
          <p:nvPr/>
        </p:nvSpPr>
        <p:spPr>
          <a:xfrm>
            <a:off x="114300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71D7-A33F-3746-B1B9-37728B72A8CB}"/>
              </a:ext>
            </a:extLst>
          </p:cNvPr>
          <p:cNvSpPr/>
          <p:nvPr/>
        </p:nvSpPr>
        <p:spPr>
          <a:xfrm>
            <a:off x="114300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F7BAC0-1365-7240-89A2-F14CDAB27993}"/>
              </a:ext>
            </a:extLst>
          </p:cNvPr>
          <p:cNvSpPr/>
          <p:nvPr/>
        </p:nvSpPr>
        <p:spPr>
          <a:xfrm>
            <a:off x="114300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863859-4CBA-4F41-B77B-96EF8D1AEBEB}"/>
              </a:ext>
            </a:extLst>
          </p:cNvPr>
          <p:cNvSpPr/>
          <p:nvPr/>
        </p:nvSpPr>
        <p:spPr>
          <a:xfrm>
            <a:off x="203835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BBAD9-0D1D-E14B-92F2-7A5DAD711AA1}"/>
              </a:ext>
            </a:extLst>
          </p:cNvPr>
          <p:cNvSpPr/>
          <p:nvPr/>
        </p:nvSpPr>
        <p:spPr>
          <a:xfrm>
            <a:off x="203835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AC9B5-773F-4049-B938-CD565F056E54}"/>
              </a:ext>
            </a:extLst>
          </p:cNvPr>
          <p:cNvSpPr/>
          <p:nvPr/>
        </p:nvSpPr>
        <p:spPr>
          <a:xfrm>
            <a:off x="203835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132F99-4D6B-A84A-A03B-D1807AF403C2}"/>
              </a:ext>
            </a:extLst>
          </p:cNvPr>
          <p:cNvSpPr/>
          <p:nvPr/>
        </p:nvSpPr>
        <p:spPr>
          <a:xfrm>
            <a:off x="203835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57FA12-262B-C748-B6C5-CEEEA8F6BB46}"/>
              </a:ext>
            </a:extLst>
          </p:cNvPr>
          <p:cNvSpPr/>
          <p:nvPr/>
        </p:nvSpPr>
        <p:spPr>
          <a:xfrm>
            <a:off x="293370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F496C6-C90A-3F4D-9160-BA8D2D9CEC9C}"/>
              </a:ext>
            </a:extLst>
          </p:cNvPr>
          <p:cNvSpPr/>
          <p:nvPr/>
        </p:nvSpPr>
        <p:spPr>
          <a:xfrm>
            <a:off x="293370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C07023-0529-AD44-AE08-FF48B81E6E78}"/>
              </a:ext>
            </a:extLst>
          </p:cNvPr>
          <p:cNvSpPr/>
          <p:nvPr/>
        </p:nvSpPr>
        <p:spPr>
          <a:xfrm>
            <a:off x="293370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92B835-4719-2842-BA12-EA57360173C8}"/>
              </a:ext>
            </a:extLst>
          </p:cNvPr>
          <p:cNvSpPr/>
          <p:nvPr/>
        </p:nvSpPr>
        <p:spPr>
          <a:xfrm>
            <a:off x="293370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B9FBF-AA0B-D246-B2BF-F91E49053561}"/>
              </a:ext>
            </a:extLst>
          </p:cNvPr>
          <p:cNvCxnSpPr>
            <a:cxnSpLocks/>
          </p:cNvCxnSpPr>
          <p:nvPr/>
        </p:nvCxnSpPr>
        <p:spPr>
          <a:xfrm>
            <a:off x="913710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FF63A3-FF30-9347-A476-E1E4133DA377}"/>
              </a:ext>
            </a:extLst>
          </p:cNvPr>
          <p:cNvCxnSpPr>
            <a:cxnSpLocks/>
          </p:cNvCxnSpPr>
          <p:nvPr/>
        </p:nvCxnSpPr>
        <p:spPr>
          <a:xfrm>
            <a:off x="913710" y="4000500"/>
            <a:ext cx="27667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16DDB5-69E6-F446-BCE8-7CDC8CAFBCBD}"/>
              </a:ext>
            </a:extLst>
          </p:cNvPr>
          <p:cNvCxnSpPr>
            <a:cxnSpLocks/>
          </p:cNvCxnSpPr>
          <p:nvPr/>
        </p:nvCxnSpPr>
        <p:spPr>
          <a:xfrm flipV="1">
            <a:off x="3680460" y="1886606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A124FB-96B6-BB42-9800-A6939519F9A2}"/>
              </a:ext>
            </a:extLst>
          </p:cNvPr>
          <p:cNvCxnSpPr/>
          <p:nvPr/>
        </p:nvCxnSpPr>
        <p:spPr>
          <a:xfrm>
            <a:off x="913710" y="1051560"/>
            <a:ext cx="27324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E27052-2290-D940-B5EF-0627D31D9E32}"/>
              </a:ext>
            </a:extLst>
          </p:cNvPr>
          <p:cNvCxnSpPr/>
          <p:nvPr/>
        </p:nvCxnSpPr>
        <p:spPr>
          <a:xfrm>
            <a:off x="1850733" y="1930358"/>
            <a:ext cx="0" cy="2070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8FAB4-02E7-A940-8C45-66099B887BEE}"/>
              </a:ext>
            </a:extLst>
          </p:cNvPr>
          <p:cNvCxnSpPr/>
          <p:nvPr/>
        </p:nvCxnSpPr>
        <p:spPr>
          <a:xfrm>
            <a:off x="2767914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53C21A5-BF95-5D44-96CE-83CEED08E3FA}"/>
              </a:ext>
            </a:extLst>
          </p:cNvPr>
          <p:cNvSpPr/>
          <p:nvPr/>
        </p:nvSpPr>
        <p:spPr>
          <a:xfrm>
            <a:off x="575310" y="34089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4F1786-F284-E341-BF36-4AA5E9BD596A}"/>
              </a:ext>
            </a:extLst>
          </p:cNvPr>
          <p:cNvSpPr/>
          <p:nvPr/>
        </p:nvSpPr>
        <p:spPr>
          <a:xfrm>
            <a:off x="4762500" y="1051560"/>
            <a:ext cx="279057" cy="2948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8B3C94F-E322-5947-ADA8-822AE28C45B3}"/>
              </a:ext>
            </a:extLst>
          </p:cNvPr>
          <p:cNvSpPr/>
          <p:nvPr/>
        </p:nvSpPr>
        <p:spPr>
          <a:xfrm>
            <a:off x="5212234" y="2182781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83F3BE7B-2DD4-124A-8B84-D18D321BA7E1}"/>
              </a:ext>
            </a:extLst>
          </p:cNvPr>
          <p:cNvSpPr/>
          <p:nvPr/>
        </p:nvSpPr>
        <p:spPr>
          <a:xfrm>
            <a:off x="3646120" y="13147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B16E83-F8F2-A045-B14F-9EB8E730FD59}"/>
              </a:ext>
            </a:extLst>
          </p:cNvPr>
          <p:cNvSpPr txBox="1"/>
          <p:nvPr/>
        </p:nvSpPr>
        <p:spPr>
          <a:xfrm>
            <a:off x="913710" y="4137061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 Customers in the queue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2917B4-DFF4-D742-BB73-B1A5B26E5766}"/>
              </a:ext>
            </a:extLst>
          </p:cNvPr>
          <p:cNvSpPr/>
          <p:nvPr/>
        </p:nvSpPr>
        <p:spPr>
          <a:xfrm>
            <a:off x="6054811" y="2182781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1377950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Restaurant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08BED-F5BA-8140-A825-3C5B66EC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697" y="1067995"/>
            <a:ext cx="34163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5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Try embarrassingly parallel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1067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Embarrassingly Parallel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DD30A9-CD60-3C41-B5EC-9215FCC1F384}"/>
              </a:ext>
            </a:extLst>
          </p:cNvPr>
          <p:cNvSpPr/>
          <p:nvPr/>
        </p:nvSpPr>
        <p:spPr>
          <a:xfrm>
            <a:off x="114300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08C043-5D8E-B348-8CB5-3F9C363539A4}"/>
              </a:ext>
            </a:extLst>
          </p:cNvPr>
          <p:cNvSpPr/>
          <p:nvPr/>
        </p:nvSpPr>
        <p:spPr>
          <a:xfrm>
            <a:off x="114300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71D7-A33F-3746-B1B9-37728B72A8CB}"/>
              </a:ext>
            </a:extLst>
          </p:cNvPr>
          <p:cNvSpPr/>
          <p:nvPr/>
        </p:nvSpPr>
        <p:spPr>
          <a:xfrm>
            <a:off x="114300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F7BAC0-1365-7240-89A2-F14CDAB27993}"/>
              </a:ext>
            </a:extLst>
          </p:cNvPr>
          <p:cNvSpPr/>
          <p:nvPr/>
        </p:nvSpPr>
        <p:spPr>
          <a:xfrm>
            <a:off x="114300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863859-4CBA-4F41-B77B-96EF8D1AEBEB}"/>
              </a:ext>
            </a:extLst>
          </p:cNvPr>
          <p:cNvSpPr/>
          <p:nvPr/>
        </p:nvSpPr>
        <p:spPr>
          <a:xfrm>
            <a:off x="203835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BBAD9-0D1D-E14B-92F2-7A5DAD711AA1}"/>
              </a:ext>
            </a:extLst>
          </p:cNvPr>
          <p:cNvSpPr/>
          <p:nvPr/>
        </p:nvSpPr>
        <p:spPr>
          <a:xfrm>
            <a:off x="203835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AC9B5-773F-4049-B938-CD565F056E54}"/>
              </a:ext>
            </a:extLst>
          </p:cNvPr>
          <p:cNvSpPr/>
          <p:nvPr/>
        </p:nvSpPr>
        <p:spPr>
          <a:xfrm>
            <a:off x="203835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132F99-4D6B-A84A-A03B-D1807AF403C2}"/>
              </a:ext>
            </a:extLst>
          </p:cNvPr>
          <p:cNvSpPr/>
          <p:nvPr/>
        </p:nvSpPr>
        <p:spPr>
          <a:xfrm>
            <a:off x="203835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57FA12-262B-C748-B6C5-CEEEA8F6BB46}"/>
              </a:ext>
            </a:extLst>
          </p:cNvPr>
          <p:cNvSpPr/>
          <p:nvPr/>
        </p:nvSpPr>
        <p:spPr>
          <a:xfrm>
            <a:off x="293370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F496C6-C90A-3F4D-9160-BA8D2D9CEC9C}"/>
              </a:ext>
            </a:extLst>
          </p:cNvPr>
          <p:cNvSpPr/>
          <p:nvPr/>
        </p:nvSpPr>
        <p:spPr>
          <a:xfrm>
            <a:off x="293370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C07023-0529-AD44-AE08-FF48B81E6E78}"/>
              </a:ext>
            </a:extLst>
          </p:cNvPr>
          <p:cNvSpPr/>
          <p:nvPr/>
        </p:nvSpPr>
        <p:spPr>
          <a:xfrm>
            <a:off x="293370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92B835-4719-2842-BA12-EA57360173C8}"/>
              </a:ext>
            </a:extLst>
          </p:cNvPr>
          <p:cNvSpPr/>
          <p:nvPr/>
        </p:nvSpPr>
        <p:spPr>
          <a:xfrm>
            <a:off x="293370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B9FBF-AA0B-D246-B2BF-F91E49053561}"/>
              </a:ext>
            </a:extLst>
          </p:cNvPr>
          <p:cNvCxnSpPr>
            <a:cxnSpLocks/>
          </p:cNvCxnSpPr>
          <p:nvPr/>
        </p:nvCxnSpPr>
        <p:spPr>
          <a:xfrm>
            <a:off x="913710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FF63A3-FF30-9347-A476-E1E4133DA377}"/>
              </a:ext>
            </a:extLst>
          </p:cNvPr>
          <p:cNvCxnSpPr>
            <a:cxnSpLocks/>
          </p:cNvCxnSpPr>
          <p:nvPr/>
        </p:nvCxnSpPr>
        <p:spPr>
          <a:xfrm>
            <a:off x="913710" y="4000500"/>
            <a:ext cx="27667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16DDB5-69E6-F446-BCE8-7CDC8CAFBCBD}"/>
              </a:ext>
            </a:extLst>
          </p:cNvPr>
          <p:cNvCxnSpPr>
            <a:cxnSpLocks/>
          </p:cNvCxnSpPr>
          <p:nvPr/>
        </p:nvCxnSpPr>
        <p:spPr>
          <a:xfrm flipV="1">
            <a:off x="3680460" y="1886606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A124FB-96B6-BB42-9800-A6939519F9A2}"/>
              </a:ext>
            </a:extLst>
          </p:cNvPr>
          <p:cNvCxnSpPr/>
          <p:nvPr/>
        </p:nvCxnSpPr>
        <p:spPr>
          <a:xfrm>
            <a:off x="913710" y="1051560"/>
            <a:ext cx="27324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E27052-2290-D940-B5EF-0627D31D9E32}"/>
              </a:ext>
            </a:extLst>
          </p:cNvPr>
          <p:cNvCxnSpPr/>
          <p:nvPr/>
        </p:nvCxnSpPr>
        <p:spPr>
          <a:xfrm>
            <a:off x="1850733" y="1930358"/>
            <a:ext cx="0" cy="2070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8FAB4-02E7-A940-8C45-66099B887BEE}"/>
              </a:ext>
            </a:extLst>
          </p:cNvPr>
          <p:cNvCxnSpPr/>
          <p:nvPr/>
        </p:nvCxnSpPr>
        <p:spPr>
          <a:xfrm>
            <a:off x="2767914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53C21A5-BF95-5D44-96CE-83CEED08E3FA}"/>
              </a:ext>
            </a:extLst>
          </p:cNvPr>
          <p:cNvSpPr/>
          <p:nvPr/>
        </p:nvSpPr>
        <p:spPr>
          <a:xfrm>
            <a:off x="575310" y="34089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4F1786-F284-E341-BF36-4AA5E9BD596A}"/>
              </a:ext>
            </a:extLst>
          </p:cNvPr>
          <p:cNvSpPr/>
          <p:nvPr/>
        </p:nvSpPr>
        <p:spPr>
          <a:xfrm>
            <a:off x="4762500" y="1051560"/>
            <a:ext cx="279057" cy="2948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8B3C94F-E322-5947-ADA8-822AE28C45B3}"/>
              </a:ext>
            </a:extLst>
          </p:cNvPr>
          <p:cNvSpPr/>
          <p:nvPr/>
        </p:nvSpPr>
        <p:spPr>
          <a:xfrm>
            <a:off x="5212234" y="1227026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83F3BE7B-2DD4-124A-8B84-D18D321BA7E1}"/>
              </a:ext>
            </a:extLst>
          </p:cNvPr>
          <p:cNvSpPr/>
          <p:nvPr/>
        </p:nvSpPr>
        <p:spPr>
          <a:xfrm>
            <a:off x="3646120" y="13147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B16E83-F8F2-A045-B14F-9EB8E730FD59}"/>
              </a:ext>
            </a:extLst>
          </p:cNvPr>
          <p:cNvSpPr txBox="1"/>
          <p:nvPr/>
        </p:nvSpPr>
        <p:spPr>
          <a:xfrm>
            <a:off x="913710" y="4137061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 Customers in the queue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2917B4-DFF4-D742-BB73-B1A5B26E5766}"/>
              </a:ext>
            </a:extLst>
          </p:cNvPr>
          <p:cNvSpPr/>
          <p:nvPr/>
        </p:nvSpPr>
        <p:spPr>
          <a:xfrm>
            <a:off x="6054811" y="1227026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373FA19-E2FC-B948-9C67-8A8B1CA27778}"/>
              </a:ext>
            </a:extLst>
          </p:cNvPr>
          <p:cNvSpPr/>
          <p:nvPr/>
        </p:nvSpPr>
        <p:spPr>
          <a:xfrm>
            <a:off x="5212234" y="1930358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775EA-D3B4-F644-9E64-750D6F14CD9B}"/>
              </a:ext>
            </a:extLst>
          </p:cNvPr>
          <p:cNvSpPr/>
          <p:nvPr/>
        </p:nvSpPr>
        <p:spPr>
          <a:xfrm>
            <a:off x="6054811" y="1930358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D466A81-2CF9-8744-97C8-9339CC825ED6}"/>
              </a:ext>
            </a:extLst>
          </p:cNvPr>
          <p:cNvSpPr/>
          <p:nvPr/>
        </p:nvSpPr>
        <p:spPr>
          <a:xfrm>
            <a:off x="5212234" y="2633690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345A8C-A3F7-2140-B6C6-A0FA5A36785B}"/>
              </a:ext>
            </a:extLst>
          </p:cNvPr>
          <p:cNvSpPr/>
          <p:nvPr/>
        </p:nvSpPr>
        <p:spPr>
          <a:xfrm>
            <a:off x="6054811" y="2633690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2A377DD-BA66-D941-9C77-62D0F80E6202}"/>
              </a:ext>
            </a:extLst>
          </p:cNvPr>
          <p:cNvSpPr/>
          <p:nvPr/>
        </p:nvSpPr>
        <p:spPr>
          <a:xfrm>
            <a:off x="5212234" y="3337022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973436-A599-4648-9604-5F45C51C33E5}"/>
              </a:ext>
            </a:extLst>
          </p:cNvPr>
          <p:cNvSpPr/>
          <p:nvPr/>
        </p:nvSpPr>
        <p:spPr>
          <a:xfrm>
            <a:off x="6054811" y="3337022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267751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of </a:t>
            </a:r>
            <a:r>
              <a:rPr lang="en" dirty="0" err="1">
                <a:solidFill>
                  <a:schemeClr val="lt1"/>
                </a:solidFill>
              </a:rPr>
              <a:t>kue</a:t>
            </a:r>
            <a:r>
              <a:rPr lang="en" dirty="0">
                <a:solidFill>
                  <a:schemeClr val="lt1"/>
                </a:solidFill>
              </a:rPr>
              <a:t> lapis </a:t>
            </a:r>
            <a:r>
              <a:rPr lang="en" dirty="0" err="1">
                <a:solidFill>
                  <a:schemeClr val="lt1"/>
                </a:solidFill>
              </a:rPr>
              <a:t>sagu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4F3B8-B2E8-AF49-BB31-8428137E8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975"/>
          <a:stretch/>
        </p:blipFill>
        <p:spPr>
          <a:xfrm>
            <a:off x="1236133" y="811035"/>
            <a:ext cx="6299200" cy="170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1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Embarrassingly Parallel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08BED-F5BA-8140-A825-3C5B66EC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2368571"/>
            <a:ext cx="3416300" cy="204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61ED7-A909-D94F-9D81-78E81351D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1000760"/>
            <a:ext cx="7353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9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Look for I/O operations, </a:t>
            </a:r>
          </a:p>
          <a:p>
            <a:pPr marL="114300" indent="0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and implement fan-out fan-in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156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Fan-out fan-in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51987B-4785-C942-8866-D96BBBA33247}"/>
              </a:ext>
            </a:extLst>
          </p:cNvPr>
          <p:cNvSpPr/>
          <p:nvPr/>
        </p:nvSpPr>
        <p:spPr>
          <a:xfrm>
            <a:off x="1062829" y="2425081"/>
            <a:ext cx="422910" cy="42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E8C470-2979-3146-A311-EB9F0BB4B75C}"/>
              </a:ext>
            </a:extLst>
          </p:cNvPr>
          <p:cNvSpPr/>
          <p:nvPr/>
        </p:nvSpPr>
        <p:spPr>
          <a:xfrm>
            <a:off x="7471249" y="2425081"/>
            <a:ext cx="422910" cy="42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BE8CE6C3-C371-5941-AB07-FAA16C7ACC26}"/>
              </a:ext>
            </a:extLst>
          </p:cNvPr>
          <p:cNvCxnSpPr>
            <a:cxnSpLocks/>
            <a:stCxn id="2" idx="7"/>
            <a:endCxn id="17" idx="1"/>
          </p:cNvCxnSpPr>
          <p:nvPr/>
        </p:nvCxnSpPr>
        <p:spPr>
          <a:xfrm rot="5400000" flipH="1" flipV="1">
            <a:off x="2034030" y="1263656"/>
            <a:ext cx="613135" cy="18335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6BD11990-21E9-524C-89D4-A5CED7B0E137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5577679" y="1873880"/>
            <a:ext cx="1955504" cy="6131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30859EB-8885-9040-9B09-490934CC1078}"/>
              </a:ext>
            </a:extLst>
          </p:cNvPr>
          <p:cNvCxnSpPr>
            <a:cxnSpLocks/>
            <a:stCxn id="2" idx="5"/>
            <a:endCxn id="26" idx="1"/>
          </p:cNvCxnSpPr>
          <p:nvPr/>
        </p:nvCxnSpPr>
        <p:spPr>
          <a:xfrm rot="16200000" flipH="1">
            <a:off x="2028316" y="2181546"/>
            <a:ext cx="624563" cy="18335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1F17957-5207-C643-B6BF-263FC6D2D5A6}"/>
              </a:ext>
            </a:extLst>
          </p:cNvPr>
          <p:cNvCxnSpPr>
            <a:cxnSpLocks/>
            <a:stCxn id="26" idx="3"/>
            <a:endCxn id="11" idx="3"/>
          </p:cNvCxnSpPr>
          <p:nvPr/>
        </p:nvCxnSpPr>
        <p:spPr>
          <a:xfrm flipV="1">
            <a:off x="5577679" y="2786057"/>
            <a:ext cx="1955504" cy="6245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0D3D78-617B-5B4E-AC9F-D65F2F2254A5}"/>
              </a:ext>
            </a:extLst>
          </p:cNvPr>
          <p:cNvCxnSpPr>
            <a:cxnSpLocks/>
            <a:stCxn id="2" idx="6"/>
            <a:endCxn id="25" idx="1"/>
          </p:cNvCxnSpPr>
          <p:nvPr/>
        </p:nvCxnSpPr>
        <p:spPr>
          <a:xfrm>
            <a:off x="1485739" y="2636536"/>
            <a:ext cx="1771650" cy="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D34DD-1553-3E4C-A614-3C52B704F4C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577679" y="2636536"/>
            <a:ext cx="1893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6E297FE-D1E1-584B-A492-273322FDBA37}"/>
              </a:ext>
            </a:extLst>
          </p:cNvPr>
          <p:cNvSpPr/>
          <p:nvPr/>
        </p:nvSpPr>
        <p:spPr>
          <a:xfrm>
            <a:off x="3257389" y="1656710"/>
            <a:ext cx="2320290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</a:t>
            </a:r>
            <a:r>
              <a:rPr lang="en-US" dirty="0" err="1"/>
              <a:t>Kue</a:t>
            </a:r>
            <a:r>
              <a:rPr lang="en-US" dirty="0"/>
              <a:t> Lapis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6BC5E6F-F66F-7C40-B559-42057146703B}"/>
              </a:ext>
            </a:extLst>
          </p:cNvPr>
          <p:cNvSpPr/>
          <p:nvPr/>
        </p:nvSpPr>
        <p:spPr>
          <a:xfrm>
            <a:off x="3257389" y="2425080"/>
            <a:ext cx="2320290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Milk Shake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BABDB72-3594-2448-94BA-1A005F6545A1}"/>
              </a:ext>
            </a:extLst>
          </p:cNvPr>
          <p:cNvSpPr/>
          <p:nvPr/>
        </p:nvSpPr>
        <p:spPr>
          <a:xfrm>
            <a:off x="3257389" y="3193450"/>
            <a:ext cx="2320290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Sandwich and Ice cream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0BF95-59A4-A14C-8D34-FD5552B375D4}"/>
              </a:ext>
            </a:extLst>
          </p:cNvPr>
          <p:cNvSpPr txBox="1"/>
          <p:nvPr/>
        </p:nvSpPr>
        <p:spPr>
          <a:xfrm>
            <a:off x="1485739" y="4147358"/>
            <a:ext cx="6563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Pycon</a:t>
            </a:r>
            <a:r>
              <a:rPr lang="en-US" dirty="0"/>
              <a:t> 2014 by Brett </a:t>
            </a:r>
            <a:r>
              <a:rPr lang="en-US" dirty="0" err="1"/>
              <a:t>Slatkin</a:t>
            </a:r>
            <a:r>
              <a:rPr lang="en-US" dirty="0"/>
              <a:t> on fan-out and fan-in: </a:t>
            </a:r>
            <a:r>
              <a:rPr lang="en-US" dirty="0">
                <a:hlinkClick r:id="rId3"/>
              </a:rPr>
              <a:t>https://youtu.be/CWmq-jtkemY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70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Fan-out fan-in (using </a:t>
            </a:r>
            <a:r>
              <a:rPr lang="en-US" dirty="0" err="1">
                <a:solidFill>
                  <a:schemeClr val="lt1"/>
                </a:solidFill>
              </a:rPr>
              <a:t>asyncio</a:t>
            </a:r>
            <a:r>
              <a:rPr lang="en-US" dirty="0">
                <a:solidFill>
                  <a:schemeClr val="lt1"/>
                </a:solidFill>
              </a:rPr>
              <a:t>)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7338C-171E-CD4B-B08A-C200E70E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573530"/>
            <a:ext cx="7777480" cy="181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5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Try pipelining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886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Producer Consumer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DD30A9-CD60-3C41-B5EC-9215FCC1F384}"/>
              </a:ext>
            </a:extLst>
          </p:cNvPr>
          <p:cNvSpPr/>
          <p:nvPr/>
        </p:nvSpPr>
        <p:spPr>
          <a:xfrm>
            <a:off x="820272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08C043-5D8E-B348-8CB5-3F9C363539A4}"/>
              </a:ext>
            </a:extLst>
          </p:cNvPr>
          <p:cNvSpPr/>
          <p:nvPr/>
        </p:nvSpPr>
        <p:spPr>
          <a:xfrm>
            <a:off x="820272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71D7-A33F-3746-B1B9-37728B72A8CB}"/>
              </a:ext>
            </a:extLst>
          </p:cNvPr>
          <p:cNvSpPr/>
          <p:nvPr/>
        </p:nvSpPr>
        <p:spPr>
          <a:xfrm>
            <a:off x="820272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F7BAC0-1365-7240-89A2-F14CDAB27993}"/>
              </a:ext>
            </a:extLst>
          </p:cNvPr>
          <p:cNvSpPr/>
          <p:nvPr/>
        </p:nvSpPr>
        <p:spPr>
          <a:xfrm>
            <a:off x="820272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863859-4CBA-4F41-B77B-96EF8D1AEBEB}"/>
              </a:ext>
            </a:extLst>
          </p:cNvPr>
          <p:cNvSpPr/>
          <p:nvPr/>
        </p:nvSpPr>
        <p:spPr>
          <a:xfrm>
            <a:off x="1715622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BBAD9-0D1D-E14B-92F2-7A5DAD711AA1}"/>
              </a:ext>
            </a:extLst>
          </p:cNvPr>
          <p:cNvSpPr/>
          <p:nvPr/>
        </p:nvSpPr>
        <p:spPr>
          <a:xfrm>
            <a:off x="1715622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AC9B5-773F-4049-B938-CD565F056E54}"/>
              </a:ext>
            </a:extLst>
          </p:cNvPr>
          <p:cNvSpPr/>
          <p:nvPr/>
        </p:nvSpPr>
        <p:spPr>
          <a:xfrm>
            <a:off x="1715622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132F99-4D6B-A84A-A03B-D1807AF403C2}"/>
              </a:ext>
            </a:extLst>
          </p:cNvPr>
          <p:cNvSpPr/>
          <p:nvPr/>
        </p:nvSpPr>
        <p:spPr>
          <a:xfrm>
            <a:off x="1715622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57FA12-262B-C748-B6C5-CEEEA8F6BB46}"/>
              </a:ext>
            </a:extLst>
          </p:cNvPr>
          <p:cNvSpPr/>
          <p:nvPr/>
        </p:nvSpPr>
        <p:spPr>
          <a:xfrm>
            <a:off x="2610972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F496C6-C90A-3F4D-9160-BA8D2D9CEC9C}"/>
              </a:ext>
            </a:extLst>
          </p:cNvPr>
          <p:cNvSpPr/>
          <p:nvPr/>
        </p:nvSpPr>
        <p:spPr>
          <a:xfrm>
            <a:off x="2610972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C07023-0529-AD44-AE08-FF48B81E6E78}"/>
              </a:ext>
            </a:extLst>
          </p:cNvPr>
          <p:cNvSpPr/>
          <p:nvPr/>
        </p:nvSpPr>
        <p:spPr>
          <a:xfrm>
            <a:off x="2610972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92B835-4719-2842-BA12-EA57360173C8}"/>
              </a:ext>
            </a:extLst>
          </p:cNvPr>
          <p:cNvSpPr/>
          <p:nvPr/>
        </p:nvSpPr>
        <p:spPr>
          <a:xfrm>
            <a:off x="2610972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B9FBF-AA0B-D246-B2BF-F91E49053561}"/>
              </a:ext>
            </a:extLst>
          </p:cNvPr>
          <p:cNvCxnSpPr>
            <a:cxnSpLocks/>
          </p:cNvCxnSpPr>
          <p:nvPr/>
        </p:nvCxnSpPr>
        <p:spPr>
          <a:xfrm>
            <a:off x="590982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FF63A3-FF30-9347-A476-E1E4133DA377}"/>
              </a:ext>
            </a:extLst>
          </p:cNvPr>
          <p:cNvCxnSpPr>
            <a:cxnSpLocks/>
          </p:cNvCxnSpPr>
          <p:nvPr/>
        </p:nvCxnSpPr>
        <p:spPr>
          <a:xfrm>
            <a:off x="590982" y="4000500"/>
            <a:ext cx="27667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16DDB5-69E6-F446-BCE8-7CDC8CAFBCBD}"/>
              </a:ext>
            </a:extLst>
          </p:cNvPr>
          <p:cNvCxnSpPr>
            <a:cxnSpLocks/>
          </p:cNvCxnSpPr>
          <p:nvPr/>
        </p:nvCxnSpPr>
        <p:spPr>
          <a:xfrm flipV="1">
            <a:off x="3357732" y="1886606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A124FB-96B6-BB42-9800-A6939519F9A2}"/>
              </a:ext>
            </a:extLst>
          </p:cNvPr>
          <p:cNvCxnSpPr/>
          <p:nvPr/>
        </p:nvCxnSpPr>
        <p:spPr>
          <a:xfrm>
            <a:off x="590982" y="1051560"/>
            <a:ext cx="27324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E27052-2290-D940-B5EF-0627D31D9E32}"/>
              </a:ext>
            </a:extLst>
          </p:cNvPr>
          <p:cNvCxnSpPr/>
          <p:nvPr/>
        </p:nvCxnSpPr>
        <p:spPr>
          <a:xfrm>
            <a:off x="1528005" y="1930358"/>
            <a:ext cx="0" cy="2070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8FAB4-02E7-A940-8C45-66099B887BEE}"/>
              </a:ext>
            </a:extLst>
          </p:cNvPr>
          <p:cNvCxnSpPr/>
          <p:nvPr/>
        </p:nvCxnSpPr>
        <p:spPr>
          <a:xfrm>
            <a:off x="2445186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53C21A5-BF95-5D44-96CE-83CEED08E3FA}"/>
              </a:ext>
            </a:extLst>
          </p:cNvPr>
          <p:cNvSpPr/>
          <p:nvPr/>
        </p:nvSpPr>
        <p:spPr>
          <a:xfrm>
            <a:off x="252582" y="34089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4F1786-F284-E341-BF36-4AA5E9BD596A}"/>
              </a:ext>
            </a:extLst>
          </p:cNvPr>
          <p:cNvSpPr/>
          <p:nvPr/>
        </p:nvSpPr>
        <p:spPr>
          <a:xfrm>
            <a:off x="4113553" y="1051560"/>
            <a:ext cx="279057" cy="2948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8B3C94F-E322-5947-ADA8-822AE28C45B3}"/>
              </a:ext>
            </a:extLst>
          </p:cNvPr>
          <p:cNvSpPr/>
          <p:nvPr/>
        </p:nvSpPr>
        <p:spPr>
          <a:xfrm>
            <a:off x="4510409" y="2289320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83F3BE7B-2DD4-124A-8B84-D18D321BA7E1}"/>
              </a:ext>
            </a:extLst>
          </p:cNvPr>
          <p:cNvSpPr/>
          <p:nvPr/>
        </p:nvSpPr>
        <p:spPr>
          <a:xfrm>
            <a:off x="3323392" y="13147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B16E83-F8F2-A045-B14F-9EB8E730FD59}"/>
              </a:ext>
            </a:extLst>
          </p:cNvPr>
          <p:cNvSpPr txBox="1"/>
          <p:nvPr/>
        </p:nvSpPr>
        <p:spPr>
          <a:xfrm>
            <a:off x="590982" y="4137061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 Customers in the queue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373FA19-E2FC-B948-9C67-8A8B1CA27778}"/>
              </a:ext>
            </a:extLst>
          </p:cNvPr>
          <p:cNvSpPr/>
          <p:nvPr/>
        </p:nvSpPr>
        <p:spPr>
          <a:xfrm>
            <a:off x="5815688" y="1930358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775EA-D3B4-F644-9E64-750D6F14CD9B}"/>
              </a:ext>
            </a:extLst>
          </p:cNvPr>
          <p:cNvSpPr/>
          <p:nvPr/>
        </p:nvSpPr>
        <p:spPr>
          <a:xfrm>
            <a:off x="6750423" y="1930358"/>
            <a:ext cx="2208085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D466A81-2CF9-8744-97C8-9339CC825ED6}"/>
              </a:ext>
            </a:extLst>
          </p:cNvPr>
          <p:cNvSpPr/>
          <p:nvPr/>
        </p:nvSpPr>
        <p:spPr>
          <a:xfrm>
            <a:off x="5815688" y="2633690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345A8C-A3F7-2140-B6C6-A0FA5A36785B}"/>
              </a:ext>
            </a:extLst>
          </p:cNvPr>
          <p:cNvSpPr/>
          <p:nvPr/>
        </p:nvSpPr>
        <p:spPr>
          <a:xfrm>
            <a:off x="6750423" y="2633690"/>
            <a:ext cx="2208085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021291-904F-0C45-B6FE-93FA3E7BE7FC}"/>
              </a:ext>
            </a:extLst>
          </p:cNvPr>
          <p:cNvSpPr txBox="1"/>
          <p:nvPr/>
        </p:nvSpPr>
        <p:spPr>
          <a:xfrm>
            <a:off x="4333723" y="289810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Cashier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F5D2ACAB-7FA8-B548-9192-C8D90EFE34D2}"/>
              </a:ext>
            </a:extLst>
          </p:cNvPr>
          <p:cNvSpPr/>
          <p:nvPr/>
        </p:nvSpPr>
        <p:spPr>
          <a:xfrm>
            <a:off x="5246961" y="2437788"/>
            <a:ext cx="400050" cy="30861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69FF25-C48E-DD4E-A084-269AE4C0CABD}"/>
              </a:ext>
            </a:extLst>
          </p:cNvPr>
          <p:cNvSpPr txBox="1"/>
          <p:nvPr/>
        </p:nvSpPr>
        <p:spPr>
          <a:xfrm>
            <a:off x="5446986" y="3324601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Food Preparer</a:t>
            </a:r>
          </a:p>
        </p:txBody>
      </p:sp>
    </p:spTree>
    <p:extLst>
      <p:ext uri="{BB962C8B-B14F-4D97-AF65-F5344CB8AC3E}">
        <p14:creationId xmlns:p14="http://schemas.microsoft.com/office/powerpoint/2010/main" val="1821731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Producer Consumer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722203-8C00-A049-BFC4-5267168BD25F}"/>
              </a:ext>
            </a:extLst>
          </p:cNvPr>
          <p:cNvSpPr/>
          <p:nvPr/>
        </p:nvSpPr>
        <p:spPr>
          <a:xfrm>
            <a:off x="2489723" y="1662057"/>
            <a:ext cx="147447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Cashier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8DE89D-D743-344B-9780-EC190D46EF05}"/>
              </a:ext>
            </a:extLst>
          </p:cNvPr>
          <p:cNvSpPr/>
          <p:nvPr/>
        </p:nvSpPr>
        <p:spPr>
          <a:xfrm>
            <a:off x="5192918" y="1662057"/>
            <a:ext cx="147447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Preparer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5C79C84-D7F8-5E4C-9871-84A972F45E95}"/>
              </a:ext>
            </a:extLst>
          </p:cNvPr>
          <p:cNvSpPr/>
          <p:nvPr/>
        </p:nvSpPr>
        <p:spPr>
          <a:xfrm>
            <a:off x="4055634" y="1936377"/>
            <a:ext cx="104013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23BD6F8-B0CE-E841-9B9A-CC1FC3A0163F}"/>
              </a:ext>
            </a:extLst>
          </p:cNvPr>
          <p:cNvSpPr/>
          <p:nvPr/>
        </p:nvSpPr>
        <p:spPr>
          <a:xfrm>
            <a:off x="6761686" y="1936377"/>
            <a:ext cx="182510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 Queue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A3E7336-BC13-994D-BE40-0F59CB4FEA6A}"/>
              </a:ext>
            </a:extLst>
          </p:cNvPr>
          <p:cNvSpPr/>
          <p:nvPr/>
        </p:nvSpPr>
        <p:spPr>
          <a:xfrm>
            <a:off x="433649" y="1936377"/>
            <a:ext cx="1964633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Queue</a:t>
            </a:r>
          </a:p>
        </p:txBody>
      </p:sp>
    </p:spTree>
    <p:extLst>
      <p:ext uri="{BB962C8B-B14F-4D97-AF65-F5344CB8AC3E}">
        <p14:creationId xmlns:p14="http://schemas.microsoft.com/office/powerpoint/2010/main" val="771770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Producer Consumer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95ECAA-4619-1C4A-9EE6-7C5BD7AF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24" y="806978"/>
            <a:ext cx="6419450" cy="36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72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0" y="0"/>
            <a:ext cx="9144000" cy="903900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Summary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365" name="Shape 365"/>
          <p:cNvSpPr txBox="1"/>
          <p:nvPr/>
        </p:nvSpPr>
        <p:spPr>
          <a:xfrm>
            <a:off x="272200" y="10044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Shape 297">
            <a:extLst>
              <a:ext uri="{FF2B5EF4-FFF2-40B4-BE49-F238E27FC236}">
                <a16:creationId xmlns:a16="http://schemas.microsoft.com/office/drawing/2014/main" id="{8E93728E-C95B-4646-BCB0-46E6E81001C9}"/>
              </a:ext>
            </a:extLst>
          </p:cNvPr>
          <p:cNvSpPr txBox="1"/>
          <p:nvPr/>
        </p:nvSpPr>
        <p:spPr>
          <a:xfrm>
            <a:off x="433650" y="10044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50000"/>
              </a:lnSpc>
              <a:spcBef>
                <a:spcPts val="5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Always (and I mean always) design for concurrency</a:t>
            </a:r>
          </a:p>
          <a:p>
            <a:pPr marL="457200" indent="-342900">
              <a:lnSpc>
                <a:spcPct val="150000"/>
              </a:lnSpc>
              <a:spcBef>
                <a:spcPts val="5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Understand the basic building block of concurrency in Python</a:t>
            </a:r>
          </a:p>
          <a:p>
            <a:pPr marL="457200" indent="-342900">
              <a:lnSpc>
                <a:spcPct val="150000"/>
              </a:lnSpc>
              <a:spcBef>
                <a:spcPts val="5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Make use of the appropriate concurrency model.</a:t>
            </a:r>
          </a:p>
        </p:txBody>
      </p:sp>
    </p:spTree>
    <p:extLst>
      <p:ext uri="{BB962C8B-B14F-4D97-AF65-F5344CB8AC3E}">
        <p14:creationId xmlns:p14="http://schemas.microsoft.com/office/powerpoint/2010/main" val="3330523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/>
              <a:t>For questions or suggestions:</a:t>
            </a:r>
            <a:endParaRPr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Wilson </a:t>
            </a:r>
            <a:r>
              <a:rPr lang="en" dirty="0" err="1"/>
              <a:t>Tjhi</a:t>
            </a:r>
            <a:r>
              <a:rPr lang="en" dirty="0"/>
              <a:t> (@</a:t>
            </a:r>
            <a:r>
              <a:rPr lang="en" dirty="0" err="1"/>
              <a:t>wilsontjhi</a:t>
            </a:r>
            <a:r>
              <a:rPr lang="en" dirty="0"/>
              <a:t>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hlinkClick r:id="rId3"/>
              </a:rPr>
              <a:t>wtjhi@thoughtworks.com</a:t>
            </a:r>
            <a:endParaRPr lang="en" dirty="0"/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G</a:t>
            </a:r>
            <a:r>
              <a:rPr lang="en" dirty="0" err="1"/>
              <a:t>ithub</a:t>
            </a:r>
            <a:r>
              <a:rPr lang="en" dirty="0"/>
              <a:t>: </a:t>
            </a:r>
            <a:r>
              <a:rPr lang="en" dirty="0" err="1"/>
              <a:t>wilsontjhi</a:t>
            </a:r>
            <a:r>
              <a:rPr lang="en" dirty="0"/>
              <a:t>/pycon-asia-2018</a:t>
            </a:r>
            <a:endParaRPr dirty="0"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04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of </a:t>
            </a:r>
            <a:r>
              <a:rPr lang="en" dirty="0" err="1">
                <a:solidFill>
                  <a:schemeClr val="lt1"/>
                </a:solidFill>
              </a:rPr>
              <a:t>kue</a:t>
            </a:r>
            <a:r>
              <a:rPr lang="en" dirty="0">
                <a:solidFill>
                  <a:schemeClr val="lt1"/>
                </a:solidFill>
              </a:rPr>
              <a:t> lapis </a:t>
            </a:r>
            <a:r>
              <a:rPr lang="en" dirty="0" err="1">
                <a:solidFill>
                  <a:schemeClr val="lt1"/>
                </a:solidFill>
              </a:rPr>
              <a:t>sagu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D3225-10CD-BA46-9C5C-6A28E40A2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133" y="811035"/>
            <a:ext cx="6299200" cy="42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1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of </a:t>
            </a:r>
            <a:r>
              <a:rPr lang="en" dirty="0" err="1">
                <a:solidFill>
                  <a:schemeClr val="lt1"/>
                </a:solidFill>
              </a:rPr>
              <a:t>kue</a:t>
            </a:r>
            <a:r>
              <a:rPr lang="en" dirty="0">
                <a:solidFill>
                  <a:schemeClr val="lt1"/>
                </a:solidFill>
              </a:rPr>
              <a:t> lapis </a:t>
            </a:r>
            <a:r>
              <a:rPr lang="en" dirty="0" err="1">
                <a:solidFill>
                  <a:schemeClr val="lt1"/>
                </a:solidFill>
              </a:rPr>
              <a:t>sagu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DF925-225A-A64F-AAD4-A2C378165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427480"/>
            <a:ext cx="6819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DF925-225A-A64F-AAD4-A2C378165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427480"/>
            <a:ext cx="6819900" cy="1511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CB69CD-D95F-EA49-BF3F-CDCB94ED40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1" t="5936"/>
          <a:stretch/>
        </p:blipFill>
        <p:spPr>
          <a:xfrm>
            <a:off x="1162050" y="2114550"/>
            <a:ext cx="6995160" cy="955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0E143D-E467-C143-AF49-BDAE73201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918845"/>
            <a:ext cx="71755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8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Shape 311">
            <a:extLst>
              <a:ext uri="{FF2B5EF4-FFF2-40B4-BE49-F238E27FC236}">
                <a16:creationId xmlns:a16="http://schemas.microsoft.com/office/drawing/2014/main" id="{1E8D7C6E-8234-8440-88D0-7F89019DE451}"/>
              </a:ext>
            </a:extLst>
          </p:cNvPr>
          <p:cNvSpPr txBox="1"/>
          <p:nvPr/>
        </p:nvSpPr>
        <p:spPr>
          <a:xfrm>
            <a:off x="272200" y="10044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2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Python interpreter is not thread safe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2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GIL (Global Interpreter Lock) ensures that only 1 thread can run at a time</a:t>
            </a:r>
          </a:p>
        </p:txBody>
      </p:sp>
    </p:spTree>
    <p:extLst>
      <p:ext uri="{BB962C8B-B14F-4D97-AF65-F5344CB8AC3E}">
        <p14:creationId xmlns:p14="http://schemas.microsoft.com/office/powerpoint/2010/main" val="291564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87833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1440180" y="99441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1440180" y="168402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1440180" y="237363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AAC527-41DF-DC46-B861-5E2EC354D902}"/>
              </a:ext>
            </a:extLst>
          </p:cNvPr>
          <p:cNvSpPr/>
          <p:nvPr/>
        </p:nvSpPr>
        <p:spPr>
          <a:xfrm>
            <a:off x="4114800" y="4023360"/>
            <a:ext cx="16230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88785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4368" y="256794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3190066768"/>
      </p:ext>
    </p:extLst>
  </p:cSld>
  <p:clrMapOvr>
    <a:masterClrMapping/>
  </p:clrMapOvr>
</p:sld>
</file>

<file path=ppt/theme/theme1.xml><?xml version="1.0" encoding="utf-8"?>
<a:theme xmlns:a="http://schemas.openxmlformats.org/drawingml/2006/main" name="TW Master - Black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W Master - Oran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8701</TotalTime>
  <Words>718</Words>
  <Application>Microsoft Macintosh PowerPoint</Application>
  <PresentationFormat>On-screen Show (16:9)</PresentationFormat>
  <Paragraphs>274</Paragraphs>
  <Slides>49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Open Sans ExtraBold</vt:lpstr>
      <vt:lpstr>Open Sans Light</vt:lpstr>
      <vt:lpstr>Open Sans</vt:lpstr>
      <vt:lpstr>Arial</vt:lpstr>
      <vt:lpstr>TW Master - Black</vt:lpstr>
      <vt:lpstr>TW Master - Orange</vt:lpstr>
      <vt:lpstr>Writing Robust and Maintainable Concurrent Program</vt:lpstr>
      <vt:lpstr>PowerPoint Presentation</vt:lpstr>
      <vt:lpstr>Making of kue lapis sagu</vt:lpstr>
      <vt:lpstr>Making of kue lapis sagu</vt:lpstr>
      <vt:lpstr>Making of kue lapis sagu</vt:lpstr>
      <vt:lpstr>Making of kue lapis sagu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PowerPoint Presentation</vt:lpstr>
      <vt:lpstr>Multithreading</vt:lpstr>
      <vt:lpstr>Multithreading</vt:lpstr>
      <vt:lpstr>Multithreading</vt:lpstr>
      <vt:lpstr>PowerPoint Presentation</vt:lpstr>
      <vt:lpstr>PowerPoint Presentation</vt:lpstr>
      <vt:lpstr>Multiprocessing</vt:lpstr>
      <vt:lpstr>Multiprocessing</vt:lpstr>
      <vt:lpstr>PowerPoint Presentation</vt:lpstr>
      <vt:lpstr>PowerPoint Presentation</vt:lpstr>
      <vt:lpstr>Solution 1: Use lock?</vt:lpstr>
      <vt:lpstr>Solution 2: Always design for concurrency</vt:lpstr>
      <vt:lpstr>No shared state &amp; No side effect</vt:lpstr>
      <vt:lpstr>No shared state</vt:lpstr>
      <vt:lpstr>No shared state</vt:lpstr>
      <vt:lpstr>No shared state</vt:lpstr>
      <vt:lpstr>Idempotent state</vt:lpstr>
      <vt:lpstr>Idempotent state</vt:lpstr>
      <vt:lpstr>Idempotent state</vt:lpstr>
      <vt:lpstr>Idempotent state</vt:lpstr>
      <vt:lpstr>Idempotent state</vt:lpstr>
      <vt:lpstr>PowerPoint Presentation</vt:lpstr>
      <vt:lpstr>PowerPoint Presentation</vt:lpstr>
      <vt:lpstr>Restaurant queue</vt:lpstr>
      <vt:lpstr>Restaurant queue</vt:lpstr>
      <vt:lpstr>PowerPoint Presentation</vt:lpstr>
      <vt:lpstr>Embarrassingly Parallel</vt:lpstr>
      <vt:lpstr>Embarrassingly Parallel</vt:lpstr>
      <vt:lpstr>PowerPoint Presentation</vt:lpstr>
      <vt:lpstr>Fan-out fan-in</vt:lpstr>
      <vt:lpstr>Fan-out fan-in (using asyncio)</vt:lpstr>
      <vt:lpstr>PowerPoint Presentation</vt:lpstr>
      <vt:lpstr>Producer Consumer Queue</vt:lpstr>
      <vt:lpstr>Producer Consumer Queue</vt:lpstr>
      <vt:lpstr>Producer Consumer Queue</vt:lpstr>
      <vt:lpstr>Summary</vt:lpstr>
      <vt:lpstr>THANK YOU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Robust and Maintainable Concurrent Program</dc:title>
  <cp:lastModifiedBy>Wilson Tjhi</cp:lastModifiedBy>
  <cp:revision>117</cp:revision>
  <cp:lastPrinted>2018-05-29T08:39:25Z</cp:lastPrinted>
  <dcterms:modified xsi:type="dcterms:W3CDTF">2018-05-30T14:03:57Z</dcterms:modified>
</cp:coreProperties>
</file>