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7" r:id="rId4"/>
    <p:sldId id="258" r:id="rId5"/>
    <p:sldId id="261" r:id="rId6"/>
    <p:sldId id="265" r:id="rId7"/>
    <p:sldId id="264" r:id="rId8"/>
    <p:sldId id="266" r:id="rId9"/>
    <p:sldId id="267" r:id="rId10"/>
    <p:sldId id="289" r:id="rId11"/>
    <p:sldId id="269" r:id="rId12"/>
    <p:sldId id="285" r:id="rId13"/>
    <p:sldId id="271" r:id="rId14"/>
    <p:sldId id="272" r:id="rId15"/>
    <p:sldId id="273" r:id="rId16"/>
    <p:sldId id="274" r:id="rId17"/>
    <p:sldId id="275" r:id="rId18"/>
    <p:sldId id="276" r:id="rId19"/>
    <p:sldId id="288" r:id="rId20"/>
    <p:sldId id="278" r:id="rId21"/>
    <p:sldId id="279" r:id="rId22"/>
    <p:sldId id="280" r:id="rId23"/>
    <p:sldId id="281" r:id="rId24"/>
    <p:sldId id="282" r:id="rId25"/>
    <p:sldId id="284" r:id="rId26"/>
    <p:sldId id="262" r:id="rId27"/>
    <p:sldId id="260" r:id="rId28"/>
  </p:sldIdLst>
  <p:sldSz cx="18288000" cy="10287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Montserrat Classic" panose="020B0604020202020204" charset="0"/>
      <p:regular r:id="rId38"/>
    </p:embeddedFont>
    <p:embeddedFont>
      <p:font typeface="Montserrat Extra-Bold" panose="020B0604020202020204" charset="0"/>
      <p:regular r:id="rId39"/>
      <p:bold r:id="rId40"/>
    </p:embeddedFont>
    <p:embeddedFont>
      <p:font typeface="Montserrat Extra-Bold Bold" panose="020B0604020202020204" charset="0"/>
      <p:regular r:id="rId41"/>
      <p:bold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62"/>
    <a:srgbClr val="FFE9F6"/>
    <a:srgbClr val="FF9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CA56-2573-4B08-9BF0-A3CB050C6CB9}" type="datetimeFigureOut">
              <a:rPr lang="en-US" smtClean="0"/>
              <a:t>31-Mar-23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A5431-632C-4633-A5C7-490A6D47F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5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9569c981964552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9569c981964552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A5431-632C-4633-A5C7-490A6D47F7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9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A5431-632C-4633-A5C7-490A6D47F7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Airtime: mobile card, data 4G, </a:t>
            </a:r>
            <a:r>
              <a:rPr lang="en-US" dirty="0" err="1"/>
              <a:t>gift_card</a:t>
            </a:r>
            <a:r>
              <a:rPr lang="en-US" dirty="0"/>
              <a:t>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A5431-632C-4633-A5C7-490A6D47F7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A5431-632C-4633-A5C7-490A6D47F7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75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A5431-632C-4633-A5C7-490A6D47F7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A5431-632C-4633-A5C7-490A6D47F7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5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A5431-632C-4633-A5C7-490A6D47F7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A5431-632C-4633-A5C7-490A6D47F7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8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A5431-632C-4633-A5C7-490A6D47F7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4.xml"/><Relationship Id="rId4" Type="http://schemas.openxmlformats.org/officeDocument/2006/relationships/slide" Target="../slides/slide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A246-DC0D-48EB-9E12-CA6313B7589F}" type="datetime1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5E0D-3009-4B9B-884F-2D06490721C2}" type="datetime1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25C0-971F-43D6-B25C-0F516B8A615A}" type="datetime1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" y="1"/>
            <a:ext cx="18288006" cy="102870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2710050" y="2914550"/>
            <a:ext cx="37818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2709956" y="3541700"/>
            <a:ext cx="3330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1205150" y="759150"/>
            <a:ext cx="156432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7890776" y="2914550"/>
            <a:ext cx="37818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4"/>
          </p:nvPr>
        </p:nvSpPr>
        <p:spPr>
          <a:xfrm>
            <a:off x="7890682" y="3541700"/>
            <a:ext cx="3330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2710050" y="5699650"/>
            <a:ext cx="37818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2709956" y="6326700"/>
            <a:ext cx="3330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890776" y="5699650"/>
            <a:ext cx="37818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7890682" y="6326700"/>
            <a:ext cx="3330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13"/>
          <p:cNvCxnSpPr/>
          <p:nvPr/>
        </p:nvCxnSpPr>
        <p:spPr>
          <a:xfrm>
            <a:off x="1036450" y="1060650"/>
            <a:ext cx="0" cy="5424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1437150" y="2674700"/>
            <a:ext cx="1519200" cy="24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680800" y="2674700"/>
            <a:ext cx="1519200" cy="24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1437150" y="5307300"/>
            <a:ext cx="1519200" cy="24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680800" y="5307300"/>
            <a:ext cx="1519200" cy="24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>
            <a:hlinkClick r:id="rId5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13071500" y="2914550"/>
            <a:ext cx="37818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7"/>
          </p:nvPr>
        </p:nvSpPr>
        <p:spPr>
          <a:xfrm>
            <a:off x="13071406" y="3541700"/>
            <a:ext cx="3330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13071500" y="5699650"/>
            <a:ext cx="37818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13071406" y="6326700"/>
            <a:ext cx="3330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11924650" y="2674700"/>
            <a:ext cx="1519200" cy="24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 hasCustomPrompt="1"/>
          </p:nvPr>
        </p:nvSpPr>
        <p:spPr>
          <a:xfrm>
            <a:off x="11924650" y="5307300"/>
            <a:ext cx="1519200" cy="24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181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8EF2-5B33-49DE-8BDE-ED366F8905F2}" type="datetime1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9417-7F5B-43D4-AC19-B8C477B41781}" type="datetime1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BC55-9170-4D06-AD35-D42D6D7D32B3}" type="datetime1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CC3E-63E5-46A1-8952-45EA043A406B}" type="datetime1">
              <a:rPr lang="en-US" smtClean="0"/>
              <a:t>31-Mar-23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28AF-B854-4B42-82DF-79BA55AA4AF5}" type="datetime1">
              <a:rPr lang="en-US" smtClean="0"/>
              <a:t>31-Mar-23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2CFA-F6F3-4FA3-BD5D-65E9DAFC8314}" type="datetime1">
              <a:rPr lang="en-US" smtClean="0"/>
              <a:t>31-Mar-23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5D788-D4E3-4621-A16C-FE96E6677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8E09-21EB-4547-8B92-3ABBF989C579}" type="datetime1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574D-5B81-4AD1-9185-DADAE8639E78}" type="datetime1">
              <a:rPr lang="en-US" smtClean="0"/>
              <a:t>31-Mar-23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B07B-C80B-426D-8233-3002E03270ED}" type="datetime1">
              <a:rPr lang="en-US" smtClean="0"/>
              <a:t>31-Mar-23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602200" y="9867900"/>
            <a:ext cx="533400" cy="30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4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kevinarvai/knee-elbow-point-detection" TargetMode="External"/><Relationship Id="rId2" Type="http://schemas.openxmlformats.org/officeDocument/2006/relationships/hyperlink" Target="https://www.scikit-yb.org/en/latest/api/cluster/elbow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0" y="2412829"/>
            <a:ext cx="10896600" cy="359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FFFFFF"/>
                </a:solidFill>
                <a:latin typeface="Montserrat Extra-Bold"/>
              </a:rPr>
              <a:t>Analyzing </a:t>
            </a:r>
          </a:p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FFFFFF"/>
                </a:solidFill>
                <a:latin typeface="Montserrat Extra-Bold"/>
              </a:rPr>
              <a:t>characteristics of users </a:t>
            </a:r>
          </a:p>
          <a:p>
            <a:pPr>
              <a:lnSpc>
                <a:spcPct val="150000"/>
              </a:lnSpc>
            </a:pPr>
            <a:r>
              <a:rPr lang="en-US" sz="5400" dirty="0">
                <a:solidFill>
                  <a:srgbClr val="FFFFFF"/>
                </a:solidFill>
                <a:latin typeface="Montserrat Extra-Bold"/>
              </a:rPr>
              <a:t>from </a:t>
            </a:r>
            <a:r>
              <a:rPr lang="en-US" sz="5400" dirty="0" err="1">
                <a:solidFill>
                  <a:srgbClr val="FFFFFF"/>
                </a:solidFill>
                <a:latin typeface="Montserrat Extra-Bold"/>
              </a:rPr>
              <a:t>MoMo</a:t>
            </a:r>
            <a:r>
              <a:rPr lang="en-US" sz="5400" dirty="0">
                <a:solidFill>
                  <a:srgbClr val="FFFFFF"/>
                </a:solidFill>
                <a:latin typeface="Montserrat Extra-Bold"/>
              </a:rPr>
              <a:t> Loyalty Program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4000" y="6896100"/>
            <a:ext cx="5638800" cy="1823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60"/>
              </a:lnSpc>
            </a:pP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Tên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: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Phạm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Quốc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Huy</a:t>
            </a:r>
            <a:endParaRPr lang="en-US" sz="3000" dirty="0">
              <a:solidFill>
                <a:srgbClr val="FFFFFF"/>
              </a:solidFill>
              <a:latin typeface="Montserrat"/>
            </a:endParaRPr>
          </a:p>
          <a:p>
            <a:pPr algn="just">
              <a:lnSpc>
                <a:spcPts val="4860"/>
              </a:lnSpc>
            </a:pPr>
            <a:r>
              <a:rPr lang="en-US" sz="3000" dirty="0">
                <a:solidFill>
                  <a:srgbClr val="FFFFFF"/>
                </a:solidFill>
                <a:latin typeface="Montserrat"/>
              </a:rPr>
              <a:t>Mentor: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Nguyễn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Thị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Thắm</a:t>
            </a:r>
            <a:endParaRPr lang="en-US" sz="3000" dirty="0">
              <a:solidFill>
                <a:srgbClr val="FFFFFF"/>
              </a:solidFill>
              <a:latin typeface="Montserrat"/>
            </a:endParaRPr>
          </a:p>
          <a:p>
            <a:pPr algn="just">
              <a:lnSpc>
                <a:spcPts val="4860"/>
              </a:lnSpc>
            </a:pP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Lớp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/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Nhóm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: DA18/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Nhóm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8112F-65F8-4DC1-8968-926F8F65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1714499"/>
            <a:ext cx="5257800" cy="49956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3D60-E847-4090-91BF-F682854B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486" r="5486"/>
          <a:stretch>
            <a:fillRect/>
          </a:stretch>
        </p:blipFill>
        <p:spPr>
          <a:xfrm>
            <a:off x="9144000" y="-204107"/>
            <a:ext cx="9339943" cy="104911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400" y="3658863"/>
            <a:ext cx="8305800" cy="2494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6F6F6"/>
                </a:solidFill>
                <a:latin typeface="Montserrat Extra-Bold Bold"/>
              </a:rPr>
              <a:t>3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Customer</a:t>
            </a:r>
          </a:p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Segmentation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386A2-9B6E-23B9-9153-7D6E94FD78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09550"/>
            <a:ext cx="1981200" cy="18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441D3-631C-2F54-A95D-CD2456B8A680}"/>
              </a:ext>
            </a:extLst>
          </p:cNvPr>
          <p:cNvSpPr txBox="1"/>
          <p:nvPr/>
        </p:nvSpPr>
        <p:spPr>
          <a:xfrm>
            <a:off x="10972800" y="4393705"/>
            <a:ext cx="4004351" cy="64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3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.1. </a:t>
            </a: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RFM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066D-97C2-454A-8A79-6B89AD91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15A0051-9669-4DC0-8801-5395285F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3348"/>
              </p:ext>
            </p:extLst>
          </p:nvPr>
        </p:nvGraphicFramePr>
        <p:xfrm>
          <a:off x="9954254" y="2730500"/>
          <a:ext cx="8022019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2400837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51336443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974346260"/>
                    </a:ext>
                  </a:extLst>
                </a:gridCol>
                <a:gridCol w="2364169">
                  <a:extLst>
                    <a:ext uri="{9D8B030D-6E8A-4147-A177-3AD203B41FA5}">
                      <a16:colId xmlns:a16="http://schemas.microsoft.com/office/drawing/2014/main" val="2865352423"/>
                    </a:ext>
                  </a:extLst>
                </a:gridCol>
              </a:tblGrid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User_id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Recency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Monetary_Value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794334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61386143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2904300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15501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61267321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86239904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312996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7367023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1274000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065955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61488523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14680000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0819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37269379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17180000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619046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0018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840775D-E436-4E35-B20D-E8129D2D0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" y="2730500"/>
            <a:ext cx="8305800" cy="6223000"/>
          </a:xfrm>
          <a:prstGeom prst="rect">
            <a:avLst/>
          </a:prstGeom>
        </p:spPr>
      </p:pic>
      <p:grpSp>
        <p:nvGrpSpPr>
          <p:cNvPr id="13" name="Google Shape;1612;p61">
            <a:extLst>
              <a:ext uri="{FF2B5EF4-FFF2-40B4-BE49-F238E27FC236}">
                <a16:creationId xmlns:a16="http://schemas.microsoft.com/office/drawing/2014/main" id="{7BF30DC4-19C7-4CF4-9272-AB384180969F}"/>
              </a:ext>
            </a:extLst>
          </p:cNvPr>
          <p:cNvGrpSpPr/>
          <p:nvPr/>
        </p:nvGrpSpPr>
        <p:grpSpPr>
          <a:xfrm>
            <a:off x="8877300" y="5146964"/>
            <a:ext cx="863711" cy="529936"/>
            <a:chOff x="5037700" y="2430325"/>
            <a:chExt cx="75950" cy="65850"/>
          </a:xfrm>
          <a:solidFill>
            <a:srgbClr val="A60062"/>
          </a:solidFill>
        </p:grpSpPr>
        <p:sp>
          <p:nvSpPr>
            <p:cNvPr id="14" name="Google Shape;1613;p61">
              <a:extLst>
                <a:ext uri="{FF2B5EF4-FFF2-40B4-BE49-F238E27FC236}">
                  <a16:creationId xmlns:a16="http://schemas.microsoft.com/office/drawing/2014/main" id="{79106963-9114-4759-A6A5-38F5F92CBEAF}"/>
                </a:ext>
              </a:extLst>
            </p:cNvPr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0062"/>
                </a:solidFill>
              </a:endParaRPr>
            </a:p>
          </p:txBody>
        </p:sp>
        <p:sp>
          <p:nvSpPr>
            <p:cNvPr id="16" name="Google Shape;1614;p61">
              <a:extLst>
                <a:ext uri="{FF2B5EF4-FFF2-40B4-BE49-F238E27FC236}">
                  <a16:creationId xmlns:a16="http://schemas.microsoft.com/office/drawing/2014/main" id="{CFA3537D-561C-4049-B6BA-489DC03AF219}"/>
                </a:ext>
              </a:extLst>
            </p:cNvPr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0062"/>
                </a:solidFill>
              </a:endParaRPr>
            </a:p>
          </p:txBody>
        </p:sp>
      </p:grpSp>
      <p:sp>
        <p:nvSpPr>
          <p:cNvPr id="17" name="TextBox 3">
            <a:extLst>
              <a:ext uri="{FF2B5EF4-FFF2-40B4-BE49-F238E27FC236}">
                <a16:creationId xmlns:a16="http://schemas.microsoft.com/office/drawing/2014/main" id="{281AC291-E8CE-9FAB-E257-40982CC1DDDF}"/>
              </a:ext>
            </a:extLst>
          </p:cNvPr>
          <p:cNvSpPr txBox="1"/>
          <p:nvPr/>
        </p:nvSpPr>
        <p:spPr>
          <a:xfrm>
            <a:off x="-3982" y="0"/>
            <a:ext cx="9420854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3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Customer Segmentation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5792F3-8834-92DC-2DE8-5FD9815BDF51}"/>
              </a:ext>
            </a:extLst>
          </p:cNvPr>
          <p:cNvSpPr txBox="1"/>
          <p:nvPr/>
        </p:nvSpPr>
        <p:spPr>
          <a:xfrm>
            <a:off x="1143000" y="1439174"/>
            <a:ext cx="4004351" cy="64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A60062"/>
                </a:solidFill>
                <a:latin typeface="Montserrat Classic"/>
              </a:rPr>
              <a:t>3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.1. </a:t>
            </a:r>
            <a:r>
              <a:rPr lang="en-US" sz="4000" b="1" dirty="0">
                <a:solidFill>
                  <a:srgbClr val="A60062"/>
                </a:solidFill>
                <a:latin typeface="Montserrat Classic"/>
              </a:rPr>
              <a:t>RFM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A60062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24324-C574-4B63-880B-7D91F9B3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0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486" r="5486"/>
          <a:stretch>
            <a:fillRect/>
          </a:stretch>
        </p:blipFill>
        <p:spPr>
          <a:xfrm>
            <a:off x="9144000" y="-204107"/>
            <a:ext cx="9339943" cy="104911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3715341"/>
            <a:ext cx="8915400" cy="2494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6F6F6"/>
                </a:solidFill>
                <a:latin typeface="Montserrat Extra-Bold Bold"/>
              </a:rPr>
              <a:t>4</a:t>
            </a:r>
            <a:r>
              <a:rPr kumimoji="0" lang="en-US" sz="7200" b="0" i="0" u="none" strike="noStrike" kern="1200" cap="none" spc="0" normalizeH="0" baseline="0" noProof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Feature 				    Engineering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F6F6F6"/>
              </a:solidFill>
              <a:effectLst/>
              <a:uLnTx/>
              <a:uFillTx/>
              <a:latin typeface="Montserrat Extra-Bold Bold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972800" y="3771900"/>
            <a:ext cx="5334000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4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.1. </a:t>
            </a: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Transform Data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BB470-24C9-1977-1AE9-A1AD76B71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09550"/>
            <a:ext cx="1981200" cy="18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622D76-226A-439D-35A1-DFEC67871E7C}"/>
              </a:ext>
            </a:extLst>
          </p:cNvPr>
          <p:cNvSpPr txBox="1"/>
          <p:nvPr/>
        </p:nvSpPr>
        <p:spPr>
          <a:xfrm>
            <a:off x="10972800" y="4819629"/>
            <a:ext cx="4004351" cy="64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4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.2. Scale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7D720D-5286-4435-BA69-E50E949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21BE1B-06D7-4BD5-8256-58224178D4D1}"/>
              </a:ext>
            </a:extLst>
          </p:cNvPr>
          <p:cNvSpPr txBox="1"/>
          <p:nvPr/>
        </p:nvSpPr>
        <p:spPr>
          <a:xfrm>
            <a:off x="12013311" y="2322381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Montserrat" panose="00000500000000000000" pitchFamily="2" charset="0"/>
              </a:rPr>
              <a:t>From this subplots, our data is skewed to the left, meaning it is </a:t>
            </a:r>
            <a:r>
              <a:rPr lang="en-US" sz="2800" b="0" dirty="0">
                <a:solidFill>
                  <a:srgbClr val="A60062"/>
                </a:solidFill>
                <a:effectLst/>
                <a:latin typeface="Montserrat" panose="00000500000000000000" pitchFamily="2" charset="0"/>
              </a:rPr>
              <a:t>not distributed well</a:t>
            </a:r>
            <a:r>
              <a:rPr lang="en-US" sz="2800" dirty="0">
                <a:solidFill>
                  <a:srgbClr val="A60062"/>
                </a:solidFill>
                <a:latin typeface="Montserrat" panose="00000500000000000000" pitchFamily="2" charset="0"/>
              </a:rPr>
              <a:t>.</a:t>
            </a:r>
          </a:p>
          <a:p>
            <a:endParaRPr lang="en-US" sz="2800" dirty="0">
              <a:solidFill>
                <a:srgbClr val="A60062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Montserrat" panose="00000500000000000000" pitchFamily="2" charset="0"/>
              </a:rPr>
              <a:t>So we need to </a:t>
            </a:r>
            <a:r>
              <a:rPr lang="en-US" sz="2800" b="0" dirty="0">
                <a:solidFill>
                  <a:srgbClr val="A60062"/>
                </a:solidFill>
                <a:effectLst/>
                <a:latin typeface="Montserrat" panose="00000500000000000000" pitchFamily="2" charset="0"/>
              </a:rPr>
              <a:t>transform</a:t>
            </a:r>
            <a:r>
              <a:rPr lang="en-US" sz="2800" b="0" dirty="0">
                <a:effectLst/>
                <a:latin typeface="Montserrat" panose="00000500000000000000" pitchFamily="2" charset="0"/>
              </a:rPr>
              <a:t> and </a:t>
            </a:r>
            <a:r>
              <a:rPr lang="en-US" sz="2800" b="0" dirty="0">
                <a:solidFill>
                  <a:srgbClr val="A60062"/>
                </a:solidFill>
                <a:effectLst/>
                <a:latin typeface="Montserrat" panose="00000500000000000000" pitchFamily="2" charset="0"/>
              </a:rPr>
              <a:t>scale</a:t>
            </a:r>
            <a:r>
              <a:rPr lang="en-US" sz="2800" b="0" dirty="0">
                <a:effectLst/>
                <a:latin typeface="Montserrat" panose="00000500000000000000" pitchFamily="2" charset="0"/>
              </a:rPr>
              <a:t> the data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30C0D6BE-4642-4A54-9A63-8184D9081724}"/>
              </a:ext>
            </a:extLst>
          </p:cNvPr>
          <p:cNvSpPr txBox="1"/>
          <p:nvPr/>
        </p:nvSpPr>
        <p:spPr>
          <a:xfrm>
            <a:off x="1080446" y="5753100"/>
            <a:ext cx="4509367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4000" dirty="0">
                <a:solidFill>
                  <a:srgbClr val="A60062"/>
                </a:solidFill>
                <a:latin typeface="Montserrat Classic"/>
              </a:rPr>
              <a:t>4.2 Scale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0E475-30C5-4DC6-9A80-1CB34A6CB19F}"/>
              </a:ext>
            </a:extLst>
          </p:cNvPr>
          <p:cNvSpPr txBox="1"/>
          <p:nvPr/>
        </p:nvSpPr>
        <p:spPr>
          <a:xfrm>
            <a:off x="12344400" y="5753100"/>
            <a:ext cx="510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0">
              <a:effectLst/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EBD0C-466C-45ED-92C4-27E7459BCB75}"/>
              </a:ext>
            </a:extLst>
          </p:cNvPr>
          <p:cNvSpPr txBox="1"/>
          <p:nvPr/>
        </p:nvSpPr>
        <p:spPr>
          <a:xfrm>
            <a:off x="12013311" y="6625791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panose="00000500000000000000" pitchFamily="2" charset="0"/>
              </a:rPr>
              <a:t>This is the distribution of RFM after using:</a:t>
            </a:r>
          </a:p>
          <a:p>
            <a:endParaRPr lang="en-US" sz="28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Box-Cox &amp; Log Transformation</a:t>
            </a:r>
            <a:endParaRPr lang="en-US" sz="2800" dirty="0">
              <a:solidFill>
                <a:srgbClr val="A60062"/>
              </a:solidFill>
              <a:latin typeface="Montserrat" panose="00000500000000000000" pitchFamily="2" charset="0"/>
            </a:endParaRPr>
          </a:p>
          <a:p>
            <a:endParaRPr lang="en-US" sz="2800" dirty="0">
              <a:solidFill>
                <a:srgbClr val="A60062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Min-max Scaler</a:t>
            </a:r>
            <a:endParaRPr lang="en-US" sz="2800" dirty="0">
              <a:solidFill>
                <a:srgbClr val="A6006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87C5367-0FF9-2686-B1D2-80BB3F3646DD}"/>
              </a:ext>
            </a:extLst>
          </p:cNvPr>
          <p:cNvSpPr txBox="1"/>
          <p:nvPr/>
        </p:nvSpPr>
        <p:spPr>
          <a:xfrm>
            <a:off x="21771" y="-5982"/>
            <a:ext cx="8305800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4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Scale Data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2913E2B-410C-4DC1-F5DA-EAD030346DA9}"/>
              </a:ext>
            </a:extLst>
          </p:cNvPr>
          <p:cNvSpPr txBox="1"/>
          <p:nvPr/>
        </p:nvSpPr>
        <p:spPr>
          <a:xfrm>
            <a:off x="1080446" y="1309183"/>
            <a:ext cx="5334000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A60062"/>
                </a:solidFill>
                <a:latin typeface="Montserrat Classic"/>
              </a:rPr>
              <a:t>4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.1. </a:t>
            </a:r>
            <a:r>
              <a:rPr lang="en-US" sz="4000" b="1" dirty="0">
                <a:solidFill>
                  <a:srgbClr val="A60062"/>
                </a:solidFill>
                <a:latin typeface="Montserrat Classic"/>
              </a:rPr>
              <a:t>Transform Data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A60062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4ECCB-73D5-44C4-BB07-1B6BAAA02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2" y="2203798"/>
            <a:ext cx="11015989" cy="3442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752CBF-93E4-471C-9F4D-2915F108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2" y="6517714"/>
            <a:ext cx="11015989" cy="344282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45960F-D62B-4D12-B36E-D6D8E399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486" r="5486"/>
          <a:stretch>
            <a:fillRect/>
          </a:stretch>
        </p:blipFill>
        <p:spPr>
          <a:xfrm>
            <a:off x="9171709" y="-102054"/>
            <a:ext cx="9339943" cy="104911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9729" y="3771900"/>
            <a:ext cx="8305800" cy="1199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6F6F6"/>
                </a:solidFill>
                <a:latin typeface="Montserrat Extra-Bold Bold"/>
              </a:rPr>
              <a:t>5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Find K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64882" y="3619500"/>
            <a:ext cx="8312232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5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.1 Find K with Elbow, Silhouette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F942F-B197-350D-90AF-2B8C7083F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09550"/>
            <a:ext cx="1981200" cy="1882423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4B4C4C28-7CAE-A871-70B3-66CE36440C5A}"/>
              </a:ext>
            </a:extLst>
          </p:cNvPr>
          <p:cNvSpPr txBox="1"/>
          <p:nvPr/>
        </p:nvSpPr>
        <p:spPr>
          <a:xfrm>
            <a:off x="9975768" y="4658097"/>
            <a:ext cx="8312232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5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.2 Find K using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KneeLocator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B02DBA9-9E84-28FA-B1A7-8932E9586E19}"/>
              </a:ext>
            </a:extLst>
          </p:cNvPr>
          <p:cNvSpPr txBox="1"/>
          <p:nvPr/>
        </p:nvSpPr>
        <p:spPr>
          <a:xfrm>
            <a:off x="9997539" y="5676900"/>
            <a:ext cx="8312232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5.3 Find K using </a:t>
            </a:r>
            <a:r>
              <a:rPr lang="en-US" sz="3600" b="1" dirty="0" err="1">
                <a:solidFill>
                  <a:srgbClr val="000000"/>
                </a:solidFill>
                <a:latin typeface="Montserrat Classic"/>
              </a:rPr>
              <a:t>KElbowVisualizer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5A5438-5EF6-45F9-90B7-FEE6B83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9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7" name="TextBox 4">
            <a:extLst>
              <a:ext uri="{FF2B5EF4-FFF2-40B4-BE49-F238E27FC236}">
                <a16:creationId xmlns:a16="http://schemas.microsoft.com/office/drawing/2014/main" id="{30C0D6BE-4642-4A54-9A63-8184D9081724}"/>
              </a:ext>
            </a:extLst>
          </p:cNvPr>
          <p:cNvSpPr txBox="1"/>
          <p:nvPr/>
        </p:nvSpPr>
        <p:spPr>
          <a:xfrm>
            <a:off x="1122506" y="5430036"/>
            <a:ext cx="7404968" cy="627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3200" dirty="0">
                <a:solidFill>
                  <a:srgbClr val="A60062"/>
                </a:solidFill>
                <a:latin typeface="Montserrat Classic"/>
              </a:rPr>
              <a:t>5.2 Find K with WCSS </a:t>
            </a:r>
            <a:r>
              <a:rPr lang="en-US" sz="3200" dirty="0" err="1">
                <a:solidFill>
                  <a:srgbClr val="A60062"/>
                </a:solidFill>
                <a:latin typeface="Montserrat Classic"/>
              </a:rPr>
              <a:t>KneeLocator</a:t>
            </a:r>
            <a:r>
              <a:rPr lang="en-US" sz="3200" dirty="0">
                <a:solidFill>
                  <a:srgbClr val="A60062"/>
                </a:solidFill>
                <a:latin typeface="Montserrat Classic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0E475-30C5-4DC6-9A80-1CB34A6CB19F}"/>
              </a:ext>
            </a:extLst>
          </p:cNvPr>
          <p:cNvSpPr txBox="1"/>
          <p:nvPr/>
        </p:nvSpPr>
        <p:spPr>
          <a:xfrm>
            <a:off x="12344400" y="5753100"/>
            <a:ext cx="510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0">
              <a:effectLst/>
              <a:latin typeface="Montserrat" panose="00000500000000000000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2F455C-636E-4F42-AA67-16314881E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768185"/>
            <a:ext cx="2644369" cy="404515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C9B6EC30-B2A5-84DC-F2F5-C5A2132B0550}"/>
              </a:ext>
            </a:extLst>
          </p:cNvPr>
          <p:cNvSpPr txBox="1"/>
          <p:nvPr/>
        </p:nvSpPr>
        <p:spPr>
          <a:xfrm>
            <a:off x="0" y="-19291"/>
            <a:ext cx="8305800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5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Find K 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B7DDF53-880C-44FC-4FC9-C54E797279D4}"/>
              </a:ext>
            </a:extLst>
          </p:cNvPr>
          <p:cNvSpPr txBox="1"/>
          <p:nvPr/>
        </p:nvSpPr>
        <p:spPr>
          <a:xfrm>
            <a:off x="1127949" y="1126043"/>
            <a:ext cx="8312232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A60062"/>
                </a:solidFill>
                <a:latin typeface="Montserrat Classic"/>
              </a:rPr>
              <a:t>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.1 Find K with Elbow, Silhouette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83411-A7E5-4154-8513-344617D73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3188"/>
            <a:ext cx="7982857" cy="3620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C4790-2075-4E44-A9AF-295CE7A09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45" y="1774237"/>
            <a:ext cx="8285084" cy="3791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AF46D9-1BAA-4485-BB1D-C7044DC7A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4" y="6175704"/>
            <a:ext cx="8455629" cy="34660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CE7F80-1BD9-4889-A15C-1110FEABD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81" y="6057901"/>
            <a:ext cx="8695419" cy="35838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97813-DDE6-4E3B-B74F-111753F6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76350B65-28E7-493B-B615-79233CEEC84F}"/>
              </a:ext>
            </a:extLst>
          </p:cNvPr>
          <p:cNvSpPr txBox="1"/>
          <p:nvPr/>
        </p:nvSpPr>
        <p:spPr>
          <a:xfrm>
            <a:off x="955799" y="1150748"/>
            <a:ext cx="8852769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3600" dirty="0">
                <a:solidFill>
                  <a:srgbClr val="A60062"/>
                </a:solidFill>
                <a:latin typeface="Montserrat Classic"/>
              </a:rPr>
              <a:t>5.3 Find K with </a:t>
            </a:r>
            <a:r>
              <a:rPr lang="en-US" sz="3600" dirty="0" err="1">
                <a:solidFill>
                  <a:srgbClr val="A60062"/>
                </a:solidFill>
                <a:latin typeface="Montserrat Classic"/>
              </a:rPr>
              <a:t>KElbow</a:t>
            </a:r>
            <a:r>
              <a:rPr lang="en-US" sz="3600" dirty="0">
                <a:solidFill>
                  <a:srgbClr val="A60062"/>
                </a:solidFill>
                <a:latin typeface="Montserrat Classic"/>
              </a:rPr>
              <a:t> Visualizer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EC273-40A9-4878-9D3C-D2E4EA24F5E8}"/>
              </a:ext>
            </a:extLst>
          </p:cNvPr>
          <p:cNvSpPr txBox="1"/>
          <p:nvPr/>
        </p:nvSpPr>
        <p:spPr>
          <a:xfrm>
            <a:off x="3276600" y="9262556"/>
            <a:ext cx="5343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ym typeface="Wingdings" pitchFamily="2" charset="2"/>
              </a:rPr>
              <a:t> </a:t>
            </a:r>
            <a:r>
              <a:rPr lang="en-US" sz="3200" b="1">
                <a:latin typeface="Montserrat" panose="00000500000000000000" pitchFamily="2" charset="0"/>
              </a:rPr>
              <a:t>Choose </a:t>
            </a:r>
            <a:r>
              <a:rPr lang="en-US" sz="3200" b="1" dirty="0">
                <a:latin typeface="Montserrat" panose="00000500000000000000" pitchFamily="2" charset="0"/>
              </a:rPr>
              <a:t>K =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629FA-B155-492E-B994-7C209DF16DAE}"/>
              </a:ext>
            </a:extLst>
          </p:cNvPr>
          <p:cNvSpPr txBox="1"/>
          <p:nvPr/>
        </p:nvSpPr>
        <p:spPr>
          <a:xfrm>
            <a:off x="10896600" y="3739879"/>
            <a:ext cx="6172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" panose="00000500000000000000" pitchFamily="2" charset="0"/>
              </a:rPr>
              <a:t>Uses the Elbow method.</a:t>
            </a:r>
          </a:p>
          <a:p>
            <a:endParaRPr lang="en-US" sz="32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Montserrat" panose="00000500000000000000" pitchFamily="2" charset="0"/>
              </a:rPr>
              <a:t>Plots </a:t>
            </a:r>
            <a:r>
              <a:rPr lang="en-US" sz="3200" dirty="0">
                <a:latin typeface="Montserrat" panose="00000500000000000000" pitchFamily="2" charset="0"/>
              </a:rPr>
              <a:t>the within-cluster sum of squares (WCSS).</a:t>
            </a:r>
          </a:p>
          <a:p>
            <a:endParaRPr lang="en-US" sz="32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latin typeface="Montserrat" panose="00000500000000000000" pitchFamily="2" charset="0"/>
              </a:rPr>
              <a:t>Identifies </a:t>
            </a:r>
            <a:r>
              <a:rPr lang="en-US" sz="3200" dirty="0">
                <a:latin typeface="Montserrat" panose="00000500000000000000" pitchFamily="2" charset="0"/>
              </a:rPr>
              <a:t>the "elbow" point where the WCSS curve starts to level off.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74F204F-B175-D974-A5BF-7987D4269D52}"/>
              </a:ext>
            </a:extLst>
          </p:cNvPr>
          <p:cNvSpPr txBox="1"/>
          <p:nvPr/>
        </p:nvSpPr>
        <p:spPr>
          <a:xfrm>
            <a:off x="0" y="-19291"/>
            <a:ext cx="8305800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5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Find 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E65E6-DB95-4C0C-9DF6-E5C4DCBA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91396"/>
            <a:ext cx="7664711" cy="59366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F6C3-D2CF-4473-985D-EBD916B2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3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486" r="5486"/>
          <a:stretch>
            <a:fillRect/>
          </a:stretch>
        </p:blipFill>
        <p:spPr>
          <a:xfrm>
            <a:off x="9171709" y="-102054"/>
            <a:ext cx="9339943" cy="104911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400" y="3334993"/>
            <a:ext cx="8305800" cy="2494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6F6F6"/>
                </a:solidFill>
                <a:latin typeface="Montserrat Extra-Bold Bold"/>
              </a:rPr>
              <a:t>6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Modeling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KMeans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 = 3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87891" y="4265985"/>
            <a:ext cx="7239000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6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.1. Applying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F7A35-122D-1EFF-E150-6FA9E4D1EE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09550"/>
            <a:ext cx="1981200" cy="18824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52C0-2A35-4F50-B380-F679A703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3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8C5EA1-5EC2-4D89-A95A-D3AC3614B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1082"/>
              </p:ext>
            </p:extLst>
          </p:nvPr>
        </p:nvGraphicFramePr>
        <p:xfrm>
          <a:off x="152400" y="2666714"/>
          <a:ext cx="17783936" cy="402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24">
                  <a:extLst>
                    <a:ext uri="{9D8B030D-6E8A-4147-A177-3AD203B41FA5}">
                      <a16:colId xmlns:a16="http://schemas.microsoft.com/office/drawing/2014/main" val="1823245014"/>
                    </a:ext>
                  </a:extLst>
                </a:gridCol>
                <a:gridCol w="1555968">
                  <a:extLst>
                    <a:ext uri="{9D8B030D-6E8A-4147-A177-3AD203B41FA5}">
                      <a16:colId xmlns:a16="http://schemas.microsoft.com/office/drawing/2014/main" val="2600032748"/>
                    </a:ext>
                  </a:extLst>
                </a:gridCol>
                <a:gridCol w="1867162">
                  <a:extLst>
                    <a:ext uri="{9D8B030D-6E8A-4147-A177-3AD203B41FA5}">
                      <a16:colId xmlns:a16="http://schemas.microsoft.com/office/drawing/2014/main" val="1761440990"/>
                    </a:ext>
                  </a:extLst>
                </a:gridCol>
                <a:gridCol w="1711565">
                  <a:extLst>
                    <a:ext uri="{9D8B030D-6E8A-4147-A177-3AD203B41FA5}">
                      <a16:colId xmlns:a16="http://schemas.microsoft.com/office/drawing/2014/main" val="3490644717"/>
                    </a:ext>
                  </a:extLst>
                </a:gridCol>
                <a:gridCol w="1244774">
                  <a:extLst>
                    <a:ext uri="{9D8B030D-6E8A-4147-A177-3AD203B41FA5}">
                      <a16:colId xmlns:a16="http://schemas.microsoft.com/office/drawing/2014/main" val="1419957382"/>
                    </a:ext>
                  </a:extLst>
                </a:gridCol>
                <a:gridCol w="933581">
                  <a:extLst>
                    <a:ext uri="{9D8B030D-6E8A-4147-A177-3AD203B41FA5}">
                      <a16:colId xmlns:a16="http://schemas.microsoft.com/office/drawing/2014/main" val="390371743"/>
                    </a:ext>
                  </a:extLst>
                </a:gridCol>
                <a:gridCol w="1555968">
                  <a:extLst>
                    <a:ext uri="{9D8B030D-6E8A-4147-A177-3AD203B41FA5}">
                      <a16:colId xmlns:a16="http://schemas.microsoft.com/office/drawing/2014/main" val="3520827024"/>
                    </a:ext>
                  </a:extLst>
                </a:gridCol>
                <a:gridCol w="1478170">
                  <a:extLst>
                    <a:ext uri="{9D8B030D-6E8A-4147-A177-3AD203B41FA5}">
                      <a16:colId xmlns:a16="http://schemas.microsoft.com/office/drawing/2014/main" val="470979712"/>
                    </a:ext>
                  </a:extLst>
                </a:gridCol>
                <a:gridCol w="1336178">
                  <a:extLst>
                    <a:ext uri="{9D8B030D-6E8A-4147-A177-3AD203B41FA5}">
                      <a16:colId xmlns:a16="http://schemas.microsoft.com/office/drawing/2014/main" val="645789821"/>
                    </a:ext>
                  </a:extLst>
                </a:gridCol>
                <a:gridCol w="1620161">
                  <a:extLst>
                    <a:ext uri="{9D8B030D-6E8A-4147-A177-3AD203B41FA5}">
                      <a16:colId xmlns:a16="http://schemas.microsoft.com/office/drawing/2014/main" val="4169118803"/>
                    </a:ext>
                  </a:extLst>
                </a:gridCol>
                <a:gridCol w="1633766">
                  <a:extLst>
                    <a:ext uri="{9D8B030D-6E8A-4147-A177-3AD203B41FA5}">
                      <a16:colId xmlns:a16="http://schemas.microsoft.com/office/drawing/2014/main" val="1852089129"/>
                    </a:ext>
                  </a:extLst>
                </a:gridCol>
                <a:gridCol w="1494119">
                  <a:extLst>
                    <a:ext uri="{9D8B030D-6E8A-4147-A177-3AD203B41FA5}">
                      <a16:colId xmlns:a16="http://schemas.microsoft.com/office/drawing/2014/main" val="3577942782"/>
                    </a:ext>
                  </a:extLst>
                </a:gridCol>
              </a:tblGrid>
              <a:tr h="67110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Montserrat" panose="00000500000000000000" pitchFamily="2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Montserrat" panose="00000500000000000000" pitchFamily="2" charset="0"/>
                        </a:rPr>
                        <a:t>Order_id</a:t>
                      </a:r>
                      <a:endParaRPr lang="en-US" sz="18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Montserrat" panose="00000500000000000000" pitchFamily="2" charset="0"/>
                        </a:rPr>
                        <a:t>NEWVERTICAL_Merchant</a:t>
                      </a:r>
                      <a:endParaRPr lang="en-US" sz="18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Montserrat" panose="00000500000000000000" pitchFamily="2" charset="0"/>
                        </a:rPr>
                        <a:t>MerchantID</a:t>
                      </a:r>
                      <a:endParaRPr lang="en-US" sz="18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Montserrat" panose="00000500000000000000" pitchFamily="2" charset="0"/>
                        </a:rPr>
                        <a:t>User_id</a:t>
                      </a:r>
                      <a:endParaRPr lang="en-US" sz="18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Montserrat" panose="00000500000000000000" pitchFamily="2" charset="0"/>
                        </a:rPr>
                        <a:t>GMV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Service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Recency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Monetary_Value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Cluster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177095"/>
                  </a:ext>
                </a:extLst>
              </a:tr>
              <a:tr h="671108">
                <a:tc>
                  <a:txBody>
                    <a:bodyPr/>
                    <a:lstStyle/>
                    <a:p>
                      <a:r>
                        <a:rPr lang="en-US"/>
                        <a:t>2021-01-01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8733622706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61386143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marketplace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2904300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816198"/>
                  </a:ext>
                </a:extLst>
              </a:tr>
              <a:tr h="671108">
                <a:tc>
                  <a:txBody>
                    <a:bodyPr/>
                    <a:lstStyle/>
                    <a:p>
                      <a:r>
                        <a:rPr lang="en-US"/>
                        <a:t>2021-01-03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8759351785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Airtime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61386143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Viettel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2904300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081161"/>
                  </a:ext>
                </a:extLst>
              </a:tr>
              <a:tr h="671108">
                <a:tc>
                  <a:txBody>
                    <a:bodyPr/>
                    <a:lstStyle/>
                    <a:p>
                      <a:r>
                        <a:rPr lang="en-US"/>
                        <a:t>2022-02-08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20747004308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Coffee Chains And Milk Tea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44018659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69000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Coffee chains and Milk tea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Coffee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207000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358792"/>
                  </a:ext>
                </a:extLst>
              </a:tr>
              <a:tr h="671108">
                <a:tc>
                  <a:txBody>
                    <a:bodyPr/>
                    <a:lstStyle/>
                    <a:p>
                      <a:r>
                        <a:rPr lang="en-US"/>
                        <a:t>2022-03-06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21673509622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Coffee Chains And Milk Tea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48918259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Coffee chains and Milk tea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Coffee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135000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123319"/>
                  </a:ext>
                </a:extLst>
              </a:tr>
              <a:tr h="671108"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Montserrat" panose="00000500000000000000" pitchFamily="2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93885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85E8196-873F-4092-828D-2895E654B3B2}"/>
              </a:ext>
            </a:extLst>
          </p:cNvPr>
          <p:cNvSpPr/>
          <p:nvPr/>
        </p:nvSpPr>
        <p:spPr>
          <a:xfrm>
            <a:off x="16306800" y="2552414"/>
            <a:ext cx="1828800" cy="4953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9B5A0-805C-B307-04B2-D03DB833A580}"/>
              </a:ext>
            </a:extLst>
          </p:cNvPr>
          <p:cNvSpPr txBox="1"/>
          <p:nvPr/>
        </p:nvSpPr>
        <p:spPr>
          <a:xfrm>
            <a:off x="0" y="38100"/>
            <a:ext cx="8305800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6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Modeling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KMeans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 = 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25AD-33BE-1E5A-DE36-6A4E5A205A5C}"/>
              </a:ext>
            </a:extLst>
          </p:cNvPr>
          <p:cNvSpPr txBox="1"/>
          <p:nvPr/>
        </p:nvSpPr>
        <p:spPr>
          <a:xfrm>
            <a:off x="1066800" y="1428186"/>
            <a:ext cx="7239000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A60062"/>
                </a:solidFill>
                <a:latin typeface="Montserrat Classic"/>
              </a:rPr>
              <a:t>6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.1. Applying clusters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3C428AC-14B9-4E3F-81BB-040791D26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45528"/>
              </p:ext>
            </p:extLst>
          </p:nvPr>
        </p:nvGraphicFramePr>
        <p:xfrm>
          <a:off x="5517642" y="7349672"/>
          <a:ext cx="6934202" cy="251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1">
                  <a:extLst>
                    <a:ext uri="{9D8B030D-6E8A-4147-A177-3AD203B41FA5}">
                      <a16:colId xmlns:a16="http://schemas.microsoft.com/office/drawing/2014/main" val="310517678"/>
                    </a:ext>
                  </a:extLst>
                </a:gridCol>
                <a:gridCol w="3467101">
                  <a:extLst>
                    <a:ext uri="{9D8B030D-6E8A-4147-A177-3AD203B41FA5}">
                      <a16:colId xmlns:a16="http://schemas.microsoft.com/office/drawing/2014/main" val="401225463"/>
                    </a:ext>
                  </a:extLst>
                </a:gridCol>
              </a:tblGrid>
              <a:tr h="62872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Montserrat" panose="00000500000000000000" pitchFamily="2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Montserrat" panose="00000500000000000000" pitchFamily="2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113971"/>
                  </a:ext>
                </a:extLst>
              </a:tr>
              <a:tr h="62872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Montserrat" panose="00000500000000000000" pitchFamily="2" charset="0"/>
                        </a:rPr>
                        <a:t>2297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543096"/>
                  </a:ext>
                </a:extLst>
              </a:tr>
              <a:tr h="62872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Montserrat" panose="00000500000000000000" pitchFamily="2" charset="0"/>
                        </a:rPr>
                        <a:t>2473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06121"/>
                  </a:ext>
                </a:extLst>
              </a:tr>
              <a:tr h="628722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Montserrat" panose="00000500000000000000" pitchFamily="2" charset="0"/>
                        </a:rPr>
                        <a:t>1709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5046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9323-02BE-4BD9-ABFD-29D39CBA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486" r="5486"/>
          <a:stretch>
            <a:fillRect/>
          </a:stretch>
        </p:blipFill>
        <p:spPr>
          <a:xfrm>
            <a:off x="9171709" y="-102054"/>
            <a:ext cx="9339943" cy="104911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400" y="3334993"/>
            <a:ext cx="8305800" cy="2494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6F6F6"/>
                </a:solidFill>
                <a:latin typeface="Montserrat Extra-Bold Bold"/>
              </a:rPr>
              <a:t>7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Cluster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F7A35-122D-1EFF-E150-6FA9E4D1EE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09550"/>
            <a:ext cx="1981200" cy="188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FA5D8-4DFF-BA5D-99F8-F09C2FD9DF47}"/>
              </a:ext>
            </a:extLst>
          </p:cNvPr>
          <p:cNvSpPr txBox="1"/>
          <p:nvPr/>
        </p:nvSpPr>
        <p:spPr>
          <a:xfrm>
            <a:off x="9710058" y="1573560"/>
            <a:ext cx="8419376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7.1. Average GMV of users in Clusters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83A8605-B400-D368-E6F7-63029BDFEFBD}"/>
              </a:ext>
            </a:extLst>
          </p:cNvPr>
          <p:cNvSpPr txBox="1"/>
          <p:nvPr/>
        </p:nvSpPr>
        <p:spPr>
          <a:xfrm>
            <a:off x="9710058" y="2717531"/>
            <a:ext cx="8419376" cy="136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7.2. Most common service groups 	 	&amp; merchants of users 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00BA60B-70B1-D9CE-A84F-FE3DB9EE8D44}"/>
              </a:ext>
            </a:extLst>
          </p:cNvPr>
          <p:cNvSpPr txBox="1"/>
          <p:nvPr/>
        </p:nvSpPr>
        <p:spPr>
          <a:xfrm>
            <a:off x="9748882" y="4592472"/>
            <a:ext cx="8419376" cy="20997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7.3. Average recency and 	  	 	frequency of purchases </a:t>
            </a:r>
          </a:p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	from users in Clusters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506F283-0F96-D7B6-AFB8-CF8C2B423340}"/>
              </a:ext>
            </a:extLst>
          </p:cNvPr>
          <p:cNvSpPr txBox="1"/>
          <p:nvPr/>
        </p:nvSpPr>
        <p:spPr>
          <a:xfrm>
            <a:off x="9710058" y="7198382"/>
            <a:ext cx="9339942" cy="136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7.4. 	Average monetary value of  	 	purchases from users in Clusters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692313-5C44-4C0A-A02A-69EBB376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8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4"/>
          <p:cNvSpPr txBox="1">
            <a:spLocks noGrp="1"/>
          </p:cNvSpPr>
          <p:nvPr>
            <p:ph type="title"/>
          </p:nvPr>
        </p:nvSpPr>
        <p:spPr>
          <a:xfrm>
            <a:off x="2710050" y="2914550"/>
            <a:ext cx="3781800" cy="573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algn="l"/>
            <a:r>
              <a:rPr lang="en">
                <a:solidFill>
                  <a:schemeClr val="bg1"/>
                </a:solidFill>
                <a:latin typeface="Montserrat" panose="00000500000000000000" pitchFamily="2" charset="0"/>
              </a:rPr>
              <a:t>Intro</a:t>
            </a:r>
            <a:endParaRPr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48" name="Google Shape;948;p54"/>
          <p:cNvSpPr txBox="1">
            <a:spLocks noGrp="1"/>
          </p:cNvSpPr>
          <p:nvPr>
            <p:ph type="title" idx="2"/>
          </p:nvPr>
        </p:nvSpPr>
        <p:spPr>
          <a:xfrm>
            <a:off x="1205150" y="759150"/>
            <a:ext cx="15643200" cy="11454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algn="l"/>
            <a:r>
              <a:rPr lang="en" sz="5400">
                <a:solidFill>
                  <a:schemeClr val="bg1"/>
                </a:solidFill>
                <a:latin typeface="Montserrat Extra-Bold" panose="020B0604020202020204" charset="0"/>
              </a:rPr>
              <a:t>TABLE OF CONTENTS</a:t>
            </a:r>
            <a:endParaRPr sz="5400">
              <a:solidFill>
                <a:schemeClr val="bg1"/>
              </a:solidFill>
              <a:latin typeface="Montserrat Extra-Bold" panose="020B0604020202020204" charset="0"/>
            </a:endParaRPr>
          </a:p>
        </p:txBody>
      </p:sp>
      <p:sp>
        <p:nvSpPr>
          <p:cNvPr id="949" name="Google Shape;949;p54"/>
          <p:cNvSpPr txBox="1">
            <a:spLocks noGrp="1"/>
          </p:cNvSpPr>
          <p:nvPr>
            <p:ph type="title" idx="3"/>
          </p:nvPr>
        </p:nvSpPr>
        <p:spPr>
          <a:xfrm>
            <a:off x="7890776" y="2914550"/>
            <a:ext cx="3781800" cy="573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algn="l"/>
            <a:r>
              <a:rPr lang="en">
                <a:solidFill>
                  <a:schemeClr val="bg1"/>
                </a:solidFill>
                <a:latin typeface="Montserrat" panose="00000500000000000000" pitchFamily="2" charset="0"/>
              </a:rPr>
              <a:t>Data</a:t>
            </a:r>
            <a:endParaRPr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51" name="Google Shape;951;p54"/>
          <p:cNvSpPr txBox="1">
            <a:spLocks noGrp="1"/>
          </p:cNvSpPr>
          <p:nvPr>
            <p:ph type="title" idx="5"/>
          </p:nvPr>
        </p:nvSpPr>
        <p:spPr>
          <a:xfrm>
            <a:off x="2710050" y="5699650"/>
            <a:ext cx="3781800" cy="573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Montserrat" panose="00000500000000000000" pitchFamily="2" charset="0"/>
              </a:rPr>
              <a:t>Scale Data</a:t>
            </a:r>
            <a:endParaRPr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53" name="Google Shape;953;p54"/>
          <p:cNvSpPr txBox="1">
            <a:spLocks noGrp="1"/>
          </p:cNvSpPr>
          <p:nvPr>
            <p:ph type="title" idx="7"/>
          </p:nvPr>
        </p:nvSpPr>
        <p:spPr>
          <a:xfrm>
            <a:off x="7890776" y="5699650"/>
            <a:ext cx="3781800" cy="573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algn="l"/>
            <a:r>
              <a:rPr lang="en">
                <a:solidFill>
                  <a:schemeClr val="bg1"/>
                </a:solidFill>
                <a:latin typeface="Montserrat" panose="00000500000000000000" pitchFamily="2" charset="0"/>
              </a:rPr>
              <a:t>Find K</a:t>
            </a:r>
            <a:endParaRPr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62" name="Google Shape;962;p54"/>
          <p:cNvSpPr txBox="1">
            <a:spLocks noGrp="1"/>
          </p:cNvSpPr>
          <p:nvPr>
            <p:ph type="title" idx="16"/>
          </p:nvPr>
        </p:nvSpPr>
        <p:spPr>
          <a:xfrm>
            <a:off x="13071499" y="2914550"/>
            <a:ext cx="4261687" cy="573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Customer </a:t>
            </a:r>
            <a:r>
              <a:rPr lang="en-US">
                <a:solidFill>
                  <a:schemeClr val="bg1"/>
                </a:solidFill>
                <a:latin typeface="Montserrat" panose="00000500000000000000" pitchFamily="2" charset="0"/>
              </a:rPr>
              <a:t>Segmentation</a:t>
            </a:r>
            <a:endParaRPr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64" name="Google Shape;964;p54"/>
          <p:cNvSpPr txBox="1">
            <a:spLocks noGrp="1"/>
          </p:cNvSpPr>
          <p:nvPr>
            <p:ph type="title" idx="18"/>
          </p:nvPr>
        </p:nvSpPr>
        <p:spPr>
          <a:xfrm>
            <a:off x="13071500" y="5699650"/>
            <a:ext cx="3781800" cy="573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/>
          <a:p>
            <a:pPr algn="l"/>
            <a:r>
              <a:rPr lang="en">
                <a:solidFill>
                  <a:schemeClr val="bg1"/>
                </a:solidFill>
                <a:latin typeface="Montserrat" panose="00000500000000000000" pitchFamily="2" charset="0"/>
              </a:rPr>
              <a:t>Modeling KMeans</a:t>
            </a:r>
            <a:endParaRPr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66" name="Google Shape;966;p54">
            <a:hlinkClick r:id="rId3" action="ppaction://hlinksldjump"/>
          </p:cNvPr>
          <p:cNvSpPr/>
          <p:nvPr/>
        </p:nvSpPr>
        <p:spPr>
          <a:xfrm>
            <a:off x="6879977" y="2891935"/>
            <a:ext cx="827010" cy="6526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02</a:t>
            </a:r>
          </a:p>
        </p:txBody>
      </p:sp>
      <p:sp>
        <p:nvSpPr>
          <p:cNvPr id="967" name="Google Shape;967;p54">
            <a:hlinkClick r:id="" action="ppaction://noaction"/>
          </p:cNvPr>
          <p:cNvSpPr/>
          <p:nvPr/>
        </p:nvSpPr>
        <p:spPr>
          <a:xfrm>
            <a:off x="1730665" y="5701885"/>
            <a:ext cx="832374" cy="6526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04</a:t>
            </a:r>
          </a:p>
        </p:txBody>
      </p:sp>
      <p:sp>
        <p:nvSpPr>
          <p:cNvPr id="968" name="Google Shape;968;p54">
            <a:hlinkClick r:id="rId4" action="ppaction://hlinksldjump"/>
          </p:cNvPr>
          <p:cNvSpPr/>
          <p:nvPr/>
        </p:nvSpPr>
        <p:spPr>
          <a:xfrm>
            <a:off x="1707498" y="2898991"/>
            <a:ext cx="724192" cy="6526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01</a:t>
            </a:r>
          </a:p>
        </p:txBody>
      </p:sp>
      <p:sp>
        <p:nvSpPr>
          <p:cNvPr id="969" name="Google Shape;969;p54">
            <a:hlinkClick r:id="rId5" action="ppaction://hlinksldjump"/>
          </p:cNvPr>
          <p:cNvSpPr/>
          <p:nvPr/>
        </p:nvSpPr>
        <p:spPr>
          <a:xfrm>
            <a:off x="12057890" y="2886530"/>
            <a:ext cx="832516" cy="663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03</a:t>
            </a:r>
          </a:p>
        </p:txBody>
      </p:sp>
      <p:sp>
        <p:nvSpPr>
          <p:cNvPr id="970" name="Google Shape;970;p54">
            <a:hlinkClick r:id="" action="ppaction://noaction"/>
          </p:cNvPr>
          <p:cNvSpPr/>
          <p:nvPr/>
        </p:nvSpPr>
        <p:spPr>
          <a:xfrm>
            <a:off x="6877291" y="5701885"/>
            <a:ext cx="823434" cy="6526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05</a:t>
            </a:r>
          </a:p>
        </p:txBody>
      </p:sp>
      <p:sp>
        <p:nvSpPr>
          <p:cNvPr id="971" name="Google Shape;971;p54">
            <a:hlinkClick r:id="" action="ppaction://noaction"/>
          </p:cNvPr>
          <p:cNvSpPr/>
          <p:nvPr/>
        </p:nvSpPr>
        <p:spPr>
          <a:xfrm>
            <a:off x="12057964" y="5701885"/>
            <a:ext cx="831480" cy="6526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40" name="Google Shape;967;p54">
            <a:hlinkClick r:id="" action="ppaction://noaction"/>
            <a:extLst>
              <a:ext uri="{FF2B5EF4-FFF2-40B4-BE49-F238E27FC236}">
                <a16:creationId xmlns:a16="http://schemas.microsoft.com/office/drawing/2014/main" id="{EA274BE9-232D-4FEB-8FB1-C4B57CFF3899}"/>
              </a:ext>
            </a:extLst>
          </p:cNvPr>
          <p:cNvSpPr/>
          <p:nvPr/>
        </p:nvSpPr>
        <p:spPr>
          <a:xfrm>
            <a:off x="1730665" y="8508243"/>
            <a:ext cx="832374" cy="6526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0</a:t>
            </a:r>
            <a:r>
              <a:rPr lang="en-US"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7</a:t>
            </a:r>
            <a:endParaRPr sz="3600" b="1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Montserrat" panose="00000500000000000000" pitchFamily="2" charset="0"/>
            </a:endParaRPr>
          </a:p>
        </p:txBody>
      </p:sp>
      <p:sp>
        <p:nvSpPr>
          <p:cNvPr id="41" name="Google Shape;951;p54">
            <a:extLst>
              <a:ext uri="{FF2B5EF4-FFF2-40B4-BE49-F238E27FC236}">
                <a16:creationId xmlns:a16="http://schemas.microsoft.com/office/drawing/2014/main" id="{C6540921-2916-4628-853D-7A932127AC67}"/>
              </a:ext>
            </a:extLst>
          </p:cNvPr>
          <p:cNvSpPr txBox="1">
            <a:spLocks/>
          </p:cNvSpPr>
          <p:nvPr/>
        </p:nvSpPr>
        <p:spPr>
          <a:xfrm>
            <a:off x="2710050" y="8548082"/>
            <a:ext cx="3781800" cy="573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4000" b="1" kern="12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Montserrat" panose="00000500000000000000" pitchFamily="2" charset="0"/>
              </a:rPr>
              <a:t>Cluster Analysis</a:t>
            </a:r>
          </a:p>
        </p:txBody>
      </p:sp>
      <p:sp>
        <p:nvSpPr>
          <p:cNvPr id="43" name="Google Shape;967;p54">
            <a:hlinkClick r:id="" action="ppaction://noaction"/>
            <a:extLst>
              <a:ext uri="{FF2B5EF4-FFF2-40B4-BE49-F238E27FC236}">
                <a16:creationId xmlns:a16="http://schemas.microsoft.com/office/drawing/2014/main" id="{AF108821-86D9-4DC2-9605-F9359748176E}"/>
              </a:ext>
            </a:extLst>
          </p:cNvPr>
          <p:cNvSpPr/>
          <p:nvPr/>
        </p:nvSpPr>
        <p:spPr>
          <a:xfrm>
            <a:off x="6877291" y="8508243"/>
            <a:ext cx="832374" cy="6526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0</a:t>
            </a:r>
            <a:r>
              <a:rPr lang="en-US" sz="3600" b="1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" panose="00000500000000000000" pitchFamily="2" charset="0"/>
              </a:rPr>
              <a:t>8</a:t>
            </a:r>
            <a:endParaRPr sz="3600" b="1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Montserrat" panose="00000500000000000000" pitchFamily="2" charset="0"/>
            </a:endParaRPr>
          </a:p>
        </p:txBody>
      </p:sp>
      <p:sp>
        <p:nvSpPr>
          <p:cNvPr id="44" name="Google Shape;951;p54">
            <a:extLst>
              <a:ext uri="{FF2B5EF4-FFF2-40B4-BE49-F238E27FC236}">
                <a16:creationId xmlns:a16="http://schemas.microsoft.com/office/drawing/2014/main" id="{71E7F940-847E-433D-A1B4-D7D0F8C39CA4}"/>
              </a:ext>
            </a:extLst>
          </p:cNvPr>
          <p:cNvSpPr txBox="1">
            <a:spLocks/>
          </p:cNvSpPr>
          <p:nvPr/>
        </p:nvSpPr>
        <p:spPr>
          <a:xfrm>
            <a:off x="7890776" y="8598312"/>
            <a:ext cx="3781800" cy="573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ctr" anchorCtr="0">
            <a:noAutofit/>
          </a:bodyPr>
          <a:lstStyle>
            <a:lvl1pPr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2400"/>
              <a:buNone/>
              <a:defRPr sz="4000" b="1" kern="120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Montserrat" panose="00000500000000000000" pitchFamily="2" charset="0"/>
              </a:rPr>
              <a:t>Conclusison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5AE7CF4-B09F-4265-B1DD-F60164A97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17497"/>
            <a:ext cx="5368772" cy="3821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FAA31-65BF-4FBC-B330-D04FD0F4DDF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00" y="2615700"/>
            <a:ext cx="5367600" cy="382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3907B-CDE5-407B-9FCC-4BC7A0144B2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628" y="2615700"/>
            <a:ext cx="5367600" cy="382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D40AF-42E0-42EA-AF68-84C73394C074}"/>
              </a:ext>
            </a:extLst>
          </p:cNvPr>
          <p:cNvSpPr txBox="1"/>
          <p:nvPr/>
        </p:nvSpPr>
        <p:spPr>
          <a:xfrm>
            <a:off x="1042002" y="7370267"/>
            <a:ext cx="1562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Montserrat" panose="00000500000000000000" pitchFamily="2" charset="0"/>
              </a:rPr>
              <a:t>Observations</a:t>
            </a:r>
            <a:r>
              <a:rPr lang="en-US" sz="3000" dirty="0">
                <a:latin typeface="Montserrat" panose="00000500000000000000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Average GMV for </a:t>
            </a:r>
            <a:r>
              <a:rPr lang="en-US" sz="3000" dirty="0">
                <a:solidFill>
                  <a:srgbClr val="A60062"/>
                </a:solidFill>
                <a:latin typeface="Montserrat" panose="00000500000000000000" pitchFamily="2" charset="0"/>
              </a:rPr>
              <a:t>Cluster 0</a:t>
            </a:r>
            <a:r>
              <a:rPr lang="en-US" sz="3000" dirty="0">
                <a:latin typeface="Montserrat" panose="00000500000000000000" pitchFamily="2" charset="0"/>
              </a:rPr>
              <a:t>: </a:t>
            </a:r>
            <a:r>
              <a:rPr lang="en-US" sz="3000">
                <a:latin typeface="Montserrat" panose="00000500000000000000" pitchFamily="2" charset="0"/>
              </a:rPr>
              <a:t>	</a:t>
            </a:r>
            <a:r>
              <a:rPr lang="en-US" sz="3000">
                <a:solidFill>
                  <a:srgbClr val="A60062"/>
                </a:solidFill>
                <a:latin typeface="Montserrat" panose="00000500000000000000" pitchFamily="2" charset="0"/>
              </a:rPr>
              <a:t>122.457</a:t>
            </a:r>
            <a:r>
              <a:rPr lang="en-US" sz="3000">
                <a:latin typeface="Montserrat" panose="00000500000000000000" pitchFamily="2" charset="0"/>
              </a:rPr>
              <a:t> </a:t>
            </a:r>
            <a:r>
              <a:rPr lang="en-US" sz="3000" dirty="0">
                <a:latin typeface="Montserrat" panose="00000500000000000000" pitchFamily="2" charset="0"/>
              </a:rPr>
              <a:t>VND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Average GMV for </a:t>
            </a:r>
            <a:r>
              <a:rPr lang="en-US" sz="3000" dirty="0">
                <a:solidFill>
                  <a:srgbClr val="A60062"/>
                </a:solidFill>
                <a:latin typeface="Montserrat" panose="00000500000000000000" pitchFamily="2" charset="0"/>
              </a:rPr>
              <a:t>Cluster 1</a:t>
            </a:r>
            <a:r>
              <a:rPr lang="en-US" sz="3000" dirty="0">
                <a:latin typeface="Montserrat" panose="00000500000000000000" pitchFamily="2" charset="0"/>
              </a:rPr>
              <a:t>: 	</a:t>
            </a:r>
            <a:r>
              <a:rPr lang="en-US" sz="3000">
                <a:latin typeface="Montserrat" panose="00000500000000000000" pitchFamily="2" charset="0"/>
              </a:rPr>
              <a:t>	</a:t>
            </a:r>
            <a:r>
              <a:rPr lang="en-US" sz="3000">
                <a:solidFill>
                  <a:srgbClr val="A60062"/>
                </a:solidFill>
                <a:latin typeface="Montserrat" panose="00000500000000000000" pitchFamily="2" charset="0"/>
              </a:rPr>
              <a:t>52.087</a:t>
            </a:r>
            <a:r>
              <a:rPr lang="en-US" sz="3000">
                <a:latin typeface="Montserrat" panose="00000500000000000000" pitchFamily="2" charset="0"/>
              </a:rPr>
              <a:t> </a:t>
            </a:r>
            <a:r>
              <a:rPr lang="en-US" sz="3000" dirty="0">
                <a:latin typeface="Montserrat" panose="00000500000000000000" pitchFamily="2" charset="0"/>
              </a:rPr>
              <a:t>VND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Average GMV for </a:t>
            </a:r>
            <a:r>
              <a:rPr lang="en-US" sz="3000" dirty="0">
                <a:solidFill>
                  <a:srgbClr val="A60062"/>
                </a:solidFill>
                <a:latin typeface="Montserrat" panose="00000500000000000000" pitchFamily="2" charset="0"/>
              </a:rPr>
              <a:t>Cluster 2</a:t>
            </a:r>
            <a:r>
              <a:rPr lang="en-US" sz="3000" dirty="0">
                <a:latin typeface="Montserrat" panose="00000500000000000000" pitchFamily="2" charset="0"/>
              </a:rPr>
              <a:t>: </a:t>
            </a:r>
            <a:r>
              <a:rPr lang="en-US" sz="3000">
                <a:latin typeface="Montserrat" panose="00000500000000000000" pitchFamily="2" charset="0"/>
              </a:rPr>
              <a:t>	</a:t>
            </a:r>
            <a:r>
              <a:rPr lang="en-US" sz="3000">
                <a:solidFill>
                  <a:srgbClr val="A60062"/>
                </a:solidFill>
                <a:latin typeface="Montserrat" panose="00000500000000000000" pitchFamily="2" charset="0"/>
              </a:rPr>
              <a:t>157.749</a:t>
            </a:r>
            <a:r>
              <a:rPr lang="en-US" sz="3000">
                <a:latin typeface="Montserrat" panose="00000500000000000000" pitchFamily="2" charset="0"/>
              </a:rPr>
              <a:t> </a:t>
            </a:r>
            <a:r>
              <a:rPr lang="en-US" sz="3000" dirty="0">
                <a:latin typeface="Montserrat" panose="00000500000000000000" pitchFamily="2" charset="0"/>
              </a:rPr>
              <a:t>VND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290BF89-D867-99B2-315D-24ECB1B15F5C}"/>
              </a:ext>
            </a:extLst>
          </p:cNvPr>
          <p:cNvSpPr txBox="1"/>
          <p:nvPr/>
        </p:nvSpPr>
        <p:spPr>
          <a:xfrm>
            <a:off x="0" y="-38100"/>
            <a:ext cx="8305800" cy="1098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A60062"/>
                </a:solidFill>
                <a:latin typeface="Montserrat Extra-Bold Bold"/>
              </a:rPr>
              <a:t>7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Cluster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B59AC0-1F1A-0CF8-F22A-392632EF0E4C}"/>
              </a:ext>
            </a:extLst>
          </p:cNvPr>
          <p:cNvSpPr txBox="1"/>
          <p:nvPr/>
        </p:nvSpPr>
        <p:spPr>
          <a:xfrm>
            <a:off x="1042002" y="1295057"/>
            <a:ext cx="8419376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A60062"/>
                </a:solidFill>
                <a:latin typeface="Montserrat Classic"/>
              </a:rPr>
              <a:t>7.1. Average GMV of users in Clusters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7C894-E242-4EC0-AE56-7FA5EF9A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6D40AF-42E0-42EA-AF68-84C73394C074}"/>
              </a:ext>
            </a:extLst>
          </p:cNvPr>
          <p:cNvSpPr txBox="1"/>
          <p:nvPr/>
        </p:nvSpPr>
        <p:spPr>
          <a:xfrm>
            <a:off x="1090738" y="8343900"/>
            <a:ext cx="16816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2" charset="0"/>
              </a:rPr>
              <a:t>Observations</a:t>
            </a:r>
            <a:r>
              <a:rPr lang="en-US" sz="2800" dirty="0">
                <a:latin typeface="Montserrat" panose="00000500000000000000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0000500000000000000" pitchFamily="2" charset="0"/>
              </a:rPr>
              <a:t>Top Service Groups for </a:t>
            </a:r>
            <a:r>
              <a:rPr lang="en-US" sz="2800" dirty="0">
                <a:solidFill>
                  <a:srgbClr val="A60062"/>
                </a:solidFill>
                <a:latin typeface="Montserrat" panose="00000500000000000000" pitchFamily="2" charset="0"/>
              </a:rPr>
              <a:t>Cluster 0</a:t>
            </a:r>
            <a:r>
              <a:rPr lang="en-US" sz="2800" dirty="0">
                <a:latin typeface="Montserrat" panose="00000500000000000000" pitchFamily="2" charset="0"/>
              </a:rPr>
              <a:t>: </a:t>
            </a:r>
            <a:r>
              <a:rPr lang="en-US" sz="2800">
                <a:latin typeface="Montserrat" panose="00000500000000000000" pitchFamily="2" charset="0"/>
              </a:rPr>
              <a:t>	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Data,</a:t>
            </a:r>
            <a:r>
              <a:rPr lang="en-US" sz="2800">
                <a:latin typeface="Montserrat" panose="00000500000000000000" pitchFamily="2" charset="0"/>
              </a:rPr>
              <a:t> 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Marketplace</a:t>
            </a:r>
            <a:r>
              <a:rPr lang="en-US" sz="2800" dirty="0">
                <a:solidFill>
                  <a:srgbClr val="A60062"/>
                </a:solidFill>
                <a:latin typeface="Montserrat" panose="00000500000000000000" pitchFamily="2" charset="0"/>
              </a:rPr>
              <a:t>, CVS, Supermarket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, Coffee &amp; Milk tea </a:t>
            </a:r>
            <a:endParaRPr lang="en-US" sz="2800" dirty="0">
              <a:solidFill>
                <a:srgbClr val="A60062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0000500000000000000" pitchFamily="2" charset="0"/>
              </a:rPr>
              <a:t>Top Service Groups for </a:t>
            </a:r>
            <a:r>
              <a:rPr lang="en-US" sz="2800" dirty="0">
                <a:solidFill>
                  <a:srgbClr val="A60062"/>
                </a:solidFill>
                <a:latin typeface="Montserrat" panose="00000500000000000000" pitchFamily="2" charset="0"/>
              </a:rPr>
              <a:t>Cluster 1</a:t>
            </a:r>
            <a:r>
              <a:rPr lang="en-US" sz="2800" dirty="0">
                <a:latin typeface="Montserrat" panose="00000500000000000000" pitchFamily="2" charset="0"/>
              </a:rPr>
              <a:t>: 	</a:t>
            </a:r>
            <a:r>
              <a:rPr lang="en-US" sz="2800" dirty="0">
                <a:solidFill>
                  <a:srgbClr val="A60062"/>
                </a:solidFill>
                <a:latin typeface="Montserrat" panose="00000500000000000000" pitchFamily="2" charset="0"/>
              </a:rPr>
              <a:t>Data, Marketplace, 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CVS, Supermarket, </a:t>
            </a:r>
            <a:r>
              <a:rPr lang="en-US" sz="2800" dirty="0">
                <a:solidFill>
                  <a:srgbClr val="A60062"/>
                </a:solidFill>
                <a:latin typeface="Montserrat" panose="00000500000000000000" pitchFamily="2" charset="0"/>
              </a:rPr>
              <a:t>Coffee &amp; Milk tea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0000500000000000000" pitchFamily="2" charset="0"/>
              </a:rPr>
              <a:t>Top Service Groups for </a:t>
            </a:r>
            <a:r>
              <a:rPr lang="en-US" sz="2800" dirty="0">
                <a:solidFill>
                  <a:srgbClr val="A60062"/>
                </a:solidFill>
                <a:latin typeface="Montserrat" panose="00000500000000000000" pitchFamily="2" charset="0"/>
              </a:rPr>
              <a:t>Cluster 2</a:t>
            </a:r>
            <a:r>
              <a:rPr lang="en-US" sz="2800" dirty="0">
                <a:latin typeface="Montserrat" panose="00000500000000000000" pitchFamily="2" charset="0"/>
              </a:rPr>
              <a:t>: </a:t>
            </a:r>
            <a:r>
              <a:rPr lang="en-US" sz="2800">
                <a:latin typeface="Montserrat" panose="00000500000000000000" pitchFamily="2" charset="0"/>
              </a:rPr>
              <a:t>	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Marketplace, Data, CVS, Supermarket ,Coffee </a:t>
            </a:r>
            <a:r>
              <a:rPr lang="en-US" sz="2800" dirty="0">
                <a:solidFill>
                  <a:srgbClr val="A60062"/>
                </a:solidFill>
                <a:latin typeface="Montserrat" panose="00000500000000000000" pitchFamily="2" charset="0"/>
              </a:rPr>
              <a:t>&amp; Milk tea</a:t>
            </a:r>
          </a:p>
        </p:txBody>
      </p:sp>
      <p:sp>
        <p:nvSpPr>
          <p:cNvPr id="18" name="Google Shape;5435;p65">
            <a:extLst>
              <a:ext uri="{FF2B5EF4-FFF2-40B4-BE49-F238E27FC236}">
                <a16:creationId xmlns:a16="http://schemas.microsoft.com/office/drawing/2014/main" id="{9FB37A9D-F83C-4A99-9B57-D5B07A680FF9}"/>
              </a:ext>
            </a:extLst>
          </p:cNvPr>
          <p:cNvSpPr/>
          <p:nvPr/>
        </p:nvSpPr>
        <p:spPr>
          <a:xfrm>
            <a:off x="1110867" y="2539975"/>
            <a:ext cx="4648200" cy="594360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435;p65">
            <a:extLst>
              <a:ext uri="{FF2B5EF4-FFF2-40B4-BE49-F238E27FC236}">
                <a16:creationId xmlns:a16="http://schemas.microsoft.com/office/drawing/2014/main" id="{307A0536-2D5C-4394-985C-0211B57330A7}"/>
              </a:ext>
            </a:extLst>
          </p:cNvPr>
          <p:cNvSpPr/>
          <p:nvPr/>
        </p:nvSpPr>
        <p:spPr>
          <a:xfrm>
            <a:off x="6919393" y="2538961"/>
            <a:ext cx="4648200" cy="594360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435;p65">
            <a:extLst>
              <a:ext uri="{FF2B5EF4-FFF2-40B4-BE49-F238E27FC236}">
                <a16:creationId xmlns:a16="http://schemas.microsoft.com/office/drawing/2014/main" id="{EDF50127-5897-454F-8552-9376404D1A28}"/>
              </a:ext>
            </a:extLst>
          </p:cNvPr>
          <p:cNvSpPr/>
          <p:nvPr/>
        </p:nvSpPr>
        <p:spPr>
          <a:xfrm>
            <a:off x="12710594" y="2606495"/>
            <a:ext cx="4648200" cy="594360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842;p66">
            <a:extLst>
              <a:ext uri="{FF2B5EF4-FFF2-40B4-BE49-F238E27FC236}">
                <a16:creationId xmlns:a16="http://schemas.microsoft.com/office/drawing/2014/main" id="{8DE4DC3F-EA58-473D-8C85-80023B39FDCE}"/>
              </a:ext>
            </a:extLst>
          </p:cNvPr>
          <p:cNvSpPr/>
          <p:nvPr/>
        </p:nvSpPr>
        <p:spPr>
          <a:xfrm>
            <a:off x="1301368" y="1853995"/>
            <a:ext cx="4267199" cy="782747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842;p66">
            <a:extLst>
              <a:ext uri="{FF2B5EF4-FFF2-40B4-BE49-F238E27FC236}">
                <a16:creationId xmlns:a16="http://schemas.microsoft.com/office/drawing/2014/main" id="{BDFA8D74-1E3C-461C-9843-048733FB0A18}"/>
              </a:ext>
            </a:extLst>
          </p:cNvPr>
          <p:cNvSpPr/>
          <p:nvPr/>
        </p:nvSpPr>
        <p:spPr>
          <a:xfrm>
            <a:off x="7105174" y="1774163"/>
            <a:ext cx="4267199" cy="782747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842;p66">
            <a:extLst>
              <a:ext uri="{FF2B5EF4-FFF2-40B4-BE49-F238E27FC236}">
                <a16:creationId xmlns:a16="http://schemas.microsoft.com/office/drawing/2014/main" id="{CE7ECC2F-219C-408B-94C2-C8C6F336B2BC}"/>
              </a:ext>
            </a:extLst>
          </p:cNvPr>
          <p:cNvSpPr/>
          <p:nvPr/>
        </p:nvSpPr>
        <p:spPr>
          <a:xfrm>
            <a:off x="12887240" y="1902566"/>
            <a:ext cx="4267199" cy="782747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4F79B9-FCE9-4D96-BF10-7A6489EC2D4D}"/>
              </a:ext>
            </a:extLst>
          </p:cNvPr>
          <p:cNvSpPr txBox="1"/>
          <p:nvPr/>
        </p:nvSpPr>
        <p:spPr>
          <a:xfrm>
            <a:off x="2316686" y="1955200"/>
            <a:ext cx="2242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ontserrat Extra-Bold Bold" panose="020B0604020202020204" charset="0"/>
              </a:rPr>
              <a:t>Cluster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2AFB8-E8B8-47F7-A69E-D995CDF3FAA7}"/>
              </a:ext>
            </a:extLst>
          </p:cNvPr>
          <p:cNvSpPr txBox="1"/>
          <p:nvPr/>
        </p:nvSpPr>
        <p:spPr>
          <a:xfrm>
            <a:off x="8117657" y="1875368"/>
            <a:ext cx="2242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ontserrat Extra-Bold Bold" panose="020B0604020202020204" charset="0"/>
              </a:rPr>
              <a:t>Cluster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8E111F-9384-4390-87B5-66494B4E7AFA}"/>
              </a:ext>
            </a:extLst>
          </p:cNvPr>
          <p:cNvSpPr txBox="1"/>
          <p:nvPr/>
        </p:nvSpPr>
        <p:spPr>
          <a:xfrm>
            <a:off x="13899723" y="2021720"/>
            <a:ext cx="2242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ontserrat Extra-Bold Bold" panose="020B0604020202020204" charset="0"/>
              </a:rPr>
              <a:t>Cluster 2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30E4B85-26AF-84D2-5915-94E13CE6A0F7}"/>
              </a:ext>
            </a:extLst>
          </p:cNvPr>
          <p:cNvSpPr txBox="1"/>
          <p:nvPr/>
        </p:nvSpPr>
        <p:spPr>
          <a:xfrm>
            <a:off x="0" y="-298086"/>
            <a:ext cx="8305800" cy="1098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A60062"/>
                </a:solidFill>
                <a:latin typeface="Montserrat Extra-Bold Bold"/>
              </a:rPr>
              <a:t>7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Cluster Analysis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9B1E1187-182A-6EEC-F35B-82833829116C}"/>
              </a:ext>
            </a:extLst>
          </p:cNvPr>
          <p:cNvSpPr txBox="1"/>
          <p:nvPr/>
        </p:nvSpPr>
        <p:spPr>
          <a:xfrm>
            <a:off x="1090739" y="826678"/>
            <a:ext cx="14889517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A60062"/>
                </a:solidFill>
                <a:latin typeface="Montserrat Classic"/>
              </a:rPr>
              <a:t>7.2. Most common service groups &amp; merchants of users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05AC5-A6E8-4573-946C-306749AF8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68" y="2711227"/>
            <a:ext cx="4267199" cy="5157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66C5F-9437-4903-882E-782AE7B6B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74" y="2711228"/>
            <a:ext cx="4267199" cy="5184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DB27D-BD25-45FE-9C15-9A7B5CAD9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240" y="2804467"/>
            <a:ext cx="4301181" cy="50914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7442-9282-4087-8A52-B3683CD8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21" grpId="0" animBg="1"/>
      <p:bldP spid="22" grpId="0" animBg="1"/>
      <p:bldP spid="30" grpId="0" animBg="1"/>
      <p:bldP spid="32" grpId="0" animBg="1"/>
      <p:bldP spid="33" grpId="0" animBg="1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6D40AF-42E0-42EA-AF68-84C73394C074}"/>
              </a:ext>
            </a:extLst>
          </p:cNvPr>
          <p:cNvSpPr txBox="1"/>
          <p:nvPr/>
        </p:nvSpPr>
        <p:spPr>
          <a:xfrm>
            <a:off x="914400" y="7760483"/>
            <a:ext cx="1562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Montserrat" panose="00000500000000000000" pitchFamily="2" charset="0"/>
              </a:rPr>
              <a:t>Observations</a:t>
            </a:r>
            <a:r>
              <a:rPr lang="en-US" sz="3000" dirty="0">
                <a:latin typeface="Montserrat" panose="00000500000000000000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Average Recency, Frequency for </a:t>
            </a:r>
            <a:r>
              <a:rPr lang="en-US" sz="3000" dirty="0">
                <a:solidFill>
                  <a:srgbClr val="A60062"/>
                </a:solidFill>
                <a:latin typeface="Montserrat" panose="00000500000000000000" pitchFamily="2" charset="0"/>
              </a:rPr>
              <a:t>Cluster 0</a:t>
            </a:r>
            <a:r>
              <a:rPr lang="en-US" sz="3000" dirty="0">
                <a:latin typeface="Montserrat" panose="00000500000000000000" pitchFamily="2" charset="0"/>
              </a:rPr>
              <a:t>: </a:t>
            </a:r>
            <a:r>
              <a:rPr lang="en-US" sz="3000">
                <a:latin typeface="Montserrat" panose="00000500000000000000" pitchFamily="2" charset="0"/>
              </a:rPr>
              <a:t>	</a:t>
            </a:r>
            <a:r>
              <a:rPr lang="en-US" sz="3000">
                <a:solidFill>
                  <a:srgbClr val="A60062"/>
                </a:solidFill>
                <a:latin typeface="Montserrat" panose="00000500000000000000" pitchFamily="2" charset="0"/>
              </a:rPr>
              <a:t>119 &amp; 9</a:t>
            </a:r>
            <a:endParaRPr lang="en-US" sz="3000" dirty="0">
              <a:solidFill>
                <a:srgbClr val="A60062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Average Recency, Frequency for </a:t>
            </a:r>
            <a:r>
              <a:rPr lang="en-US" sz="3000" dirty="0">
                <a:solidFill>
                  <a:srgbClr val="A60062"/>
                </a:solidFill>
                <a:latin typeface="Montserrat" panose="00000500000000000000" pitchFamily="2" charset="0"/>
              </a:rPr>
              <a:t>Cluster  1</a:t>
            </a:r>
            <a:r>
              <a:rPr lang="en-US" sz="3000" dirty="0">
                <a:latin typeface="Montserrat" panose="00000500000000000000" pitchFamily="2" charset="0"/>
              </a:rPr>
              <a:t>: </a:t>
            </a:r>
            <a:r>
              <a:rPr lang="en-US" sz="3000">
                <a:latin typeface="Montserrat" panose="00000500000000000000" pitchFamily="2" charset="0"/>
              </a:rPr>
              <a:t>	</a:t>
            </a:r>
            <a:r>
              <a:rPr lang="en-US" sz="3000">
                <a:solidFill>
                  <a:srgbClr val="A60062"/>
                </a:solidFill>
                <a:latin typeface="Montserrat" panose="00000500000000000000" pitchFamily="2" charset="0"/>
              </a:rPr>
              <a:t>178 &amp; 2</a:t>
            </a:r>
            <a:endParaRPr lang="en-US" sz="3000" dirty="0">
              <a:solidFill>
                <a:srgbClr val="A60062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Average Recency, Frequency for </a:t>
            </a:r>
            <a:r>
              <a:rPr lang="en-US" sz="3000" dirty="0">
                <a:solidFill>
                  <a:srgbClr val="A60062"/>
                </a:solidFill>
                <a:latin typeface="Montserrat" panose="00000500000000000000" pitchFamily="2" charset="0"/>
              </a:rPr>
              <a:t>Cluster 2</a:t>
            </a:r>
            <a:r>
              <a:rPr lang="en-US" sz="3000" dirty="0">
                <a:latin typeface="Montserrat" panose="00000500000000000000" pitchFamily="2" charset="0"/>
              </a:rPr>
              <a:t>: </a:t>
            </a:r>
            <a:r>
              <a:rPr lang="en-US" sz="3000">
                <a:latin typeface="Montserrat" panose="00000500000000000000" pitchFamily="2" charset="0"/>
              </a:rPr>
              <a:t>	</a:t>
            </a:r>
            <a:r>
              <a:rPr lang="en-US" sz="3000">
                <a:solidFill>
                  <a:srgbClr val="A60062"/>
                </a:solidFill>
                <a:latin typeface="Montserrat" panose="00000500000000000000" pitchFamily="2" charset="0"/>
              </a:rPr>
              <a:t>19 &amp; 69 </a:t>
            </a:r>
            <a:endParaRPr lang="en-US" sz="3000" dirty="0">
              <a:solidFill>
                <a:srgbClr val="A60062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F3B19BB-6C26-9E8D-F67C-B0ECD1505A1C}"/>
              </a:ext>
            </a:extLst>
          </p:cNvPr>
          <p:cNvSpPr txBox="1"/>
          <p:nvPr/>
        </p:nvSpPr>
        <p:spPr>
          <a:xfrm>
            <a:off x="0" y="-298086"/>
            <a:ext cx="8305800" cy="1098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A60062"/>
                </a:solidFill>
                <a:latin typeface="Montserrat Extra-Bold Bold"/>
              </a:rPr>
              <a:t>7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Cluster Analysis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766CBC7-3834-AC8C-070D-C068B30A94C9}"/>
              </a:ext>
            </a:extLst>
          </p:cNvPr>
          <p:cNvSpPr txBox="1"/>
          <p:nvPr/>
        </p:nvSpPr>
        <p:spPr>
          <a:xfrm>
            <a:off x="985298" y="882989"/>
            <a:ext cx="17455102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A60062"/>
                </a:solidFill>
                <a:latin typeface="Montserrat Classic"/>
              </a:rPr>
              <a:t>7.3. Average recency and frequency of purchases from users in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5CD0F-69B9-4CA6-A3C2-10E9F773E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39" y="2373412"/>
            <a:ext cx="5520760" cy="4320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1A728-9DCC-4CF2-9179-2BAF31493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1" y="2373412"/>
            <a:ext cx="5520760" cy="446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F43CEC-2E0E-41BC-8904-57191FFCD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20" y="2373412"/>
            <a:ext cx="5520760" cy="43200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A3BA4-65BC-4F88-8D77-97632F79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5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6D40AF-42E0-42EA-AF68-84C73394C074}"/>
              </a:ext>
            </a:extLst>
          </p:cNvPr>
          <p:cNvSpPr txBox="1"/>
          <p:nvPr/>
        </p:nvSpPr>
        <p:spPr>
          <a:xfrm>
            <a:off x="8686800" y="6360290"/>
            <a:ext cx="937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ontserrat" panose="00000500000000000000" pitchFamily="2" charset="0"/>
              </a:rPr>
              <a:t>Observations</a:t>
            </a:r>
            <a:r>
              <a:rPr lang="en-US" sz="2800" dirty="0">
                <a:latin typeface="Montserrat" panose="00000500000000000000" pitchFamily="2" charset="0"/>
              </a:rPr>
              <a:t>:</a:t>
            </a:r>
          </a:p>
          <a:p>
            <a:pPr algn="ctr"/>
            <a:endParaRPr lang="en-US" sz="28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0000500000000000000" pitchFamily="2" charset="0"/>
              </a:rPr>
              <a:t>Average Monetary Value for 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Cluster 0</a:t>
            </a:r>
            <a:r>
              <a:rPr lang="en-US" sz="2800">
                <a:latin typeface="Montserrat" panose="00000500000000000000" pitchFamily="2" charset="0"/>
              </a:rPr>
              <a:t>:  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677.205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0000500000000000000" pitchFamily="2" charset="0"/>
              </a:rPr>
              <a:t>Average Monetary Value for </a:t>
            </a:r>
            <a:r>
              <a:rPr lang="en-US" sz="2800" dirty="0">
                <a:solidFill>
                  <a:srgbClr val="A60062"/>
                </a:solidFill>
                <a:latin typeface="Montserrat" panose="00000500000000000000" pitchFamily="2" charset="0"/>
              </a:rPr>
              <a:t>Cluster  1</a:t>
            </a:r>
            <a:r>
              <a:rPr lang="en-US" sz="2800">
                <a:latin typeface="Montserrat" panose="00000500000000000000" pitchFamily="2" charset="0"/>
              </a:rPr>
              <a:t>:  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68.022</a:t>
            </a:r>
            <a:endParaRPr lang="en-US" sz="2800" dirty="0">
              <a:solidFill>
                <a:srgbClr val="A60062"/>
              </a:solidFill>
              <a:latin typeface="Montserrat" panose="00000500000000000000" pitchFamily="2" charset="0"/>
            </a:endParaRPr>
          </a:p>
          <a:p>
            <a:endParaRPr lang="en-US" sz="2800" dirty="0"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 panose="00000500000000000000" pitchFamily="2" charset="0"/>
              </a:rPr>
              <a:t>Average Monetary Value for 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Cluster  2</a:t>
            </a:r>
            <a:r>
              <a:rPr lang="en-US" sz="2800">
                <a:latin typeface="Montserrat" panose="00000500000000000000" pitchFamily="2" charset="0"/>
              </a:rPr>
              <a:t>:	</a:t>
            </a:r>
            <a:r>
              <a:rPr lang="en-US" sz="2800">
                <a:solidFill>
                  <a:srgbClr val="A60062"/>
                </a:solidFill>
                <a:latin typeface="Montserrat" panose="00000500000000000000" pitchFamily="2" charset="0"/>
              </a:rPr>
              <a:t>10.300.165</a:t>
            </a:r>
            <a:endParaRPr lang="en-US" sz="2800" dirty="0">
              <a:solidFill>
                <a:srgbClr val="A60062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DCB0D858-CBDA-BC48-5770-93C634610396}"/>
              </a:ext>
            </a:extLst>
          </p:cNvPr>
          <p:cNvSpPr txBox="1"/>
          <p:nvPr/>
        </p:nvSpPr>
        <p:spPr>
          <a:xfrm>
            <a:off x="0" y="-298086"/>
            <a:ext cx="8305800" cy="1098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A60062"/>
                </a:solidFill>
                <a:latin typeface="Montserrat Extra-Bold Bold"/>
              </a:rPr>
              <a:t>7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Cluster Analysis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2611624-573C-07E8-E2E9-94005356809B}"/>
              </a:ext>
            </a:extLst>
          </p:cNvPr>
          <p:cNvSpPr txBox="1"/>
          <p:nvPr/>
        </p:nvSpPr>
        <p:spPr>
          <a:xfrm>
            <a:off x="1066800" y="947007"/>
            <a:ext cx="15240000" cy="637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A60062"/>
                </a:solidFill>
                <a:latin typeface="Montserrat Classic"/>
              </a:rPr>
              <a:t>7.4. 	Average monetary value of purchases from users in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DA6DA-F7B5-4AE6-BD8A-507A38F4A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16562"/>
            <a:ext cx="8153400" cy="399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CFC77-7B3B-47E1-ABF2-3A41A47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18" y="1920562"/>
            <a:ext cx="8153400" cy="399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19F041-B30F-4899-B517-8F9D8C00B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80033"/>
            <a:ext cx="8153400" cy="3996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9EBA6-AD42-414B-A42B-69191E22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486" r="5486"/>
          <a:stretch>
            <a:fillRect/>
          </a:stretch>
        </p:blipFill>
        <p:spPr>
          <a:xfrm>
            <a:off x="8961912" y="-102054"/>
            <a:ext cx="9339943" cy="104911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81000" y="3486741"/>
            <a:ext cx="8305800" cy="1199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marR="0" lvl="1" indent="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dirty="0">
                <a:solidFill>
                  <a:srgbClr val="F6F6F6"/>
                </a:solidFill>
                <a:latin typeface="Montserrat Extra-Bold Bold"/>
              </a:rPr>
              <a:t>8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Montserrat Extra-Bold Bold"/>
                <a:ea typeface="+mn-ea"/>
                <a:cs typeface="+mn-cs"/>
              </a:rPr>
              <a:t>. 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82200" y="3532932"/>
            <a:ext cx="7612826" cy="1405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00"/>
                </a:solidFill>
                <a:latin typeface="Montserrat" panose="00000500000000000000" pitchFamily="2" charset="0"/>
              </a:rPr>
              <a:t>8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.1. Summary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and Recommendations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2A3A6-DB2A-C519-0DDA-9B250ABA03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09550"/>
            <a:ext cx="1981200" cy="18824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F1C33-69A5-437B-872B-CCCE73BC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7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8" name="Google Shape;5467;p65">
            <a:extLst>
              <a:ext uri="{FF2B5EF4-FFF2-40B4-BE49-F238E27FC236}">
                <a16:creationId xmlns:a16="http://schemas.microsoft.com/office/drawing/2014/main" id="{20511849-7326-462F-A4FE-8258E3A873F5}"/>
              </a:ext>
            </a:extLst>
          </p:cNvPr>
          <p:cNvSpPr/>
          <p:nvPr/>
        </p:nvSpPr>
        <p:spPr>
          <a:xfrm rot="5400000">
            <a:off x="-238991" y="1977734"/>
            <a:ext cx="6400800" cy="5562600"/>
          </a:xfrm>
          <a:custGeom>
            <a:avLst/>
            <a:gdLst/>
            <a:ahLst/>
            <a:cxnLst/>
            <a:rect l="l" t="t" r="r" b="b"/>
            <a:pathLst>
              <a:path w="79474" h="121367" extrusionOk="0">
                <a:moveTo>
                  <a:pt x="0" y="0"/>
                </a:moveTo>
                <a:lnTo>
                  <a:pt x="0" y="121366"/>
                </a:lnTo>
                <a:lnTo>
                  <a:pt x="68729" y="121366"/>
                </a:lnTo>
                <a:lnTo>
                  <a:pt x="68729" y="85815"/>
                </a:lnTo>
                <a:cubicBezTo>
                  <a:pt x="68729" y="79588"/>
                  <a:pt x="70669" y="73514"/>
                  <a:pt x="74293" y="68448"/>
                </a:cubicBezTo>
                <a:lnTo>
                  <a:pt x="78249" y="62897"/>
                </a:lnTo>
                <a:cubicBezTo>
                  <a:pt x="79474" y="61672"/>
                  <a:pt x="79474" y="59694"/>
                  <a:pt x="78249" y="58469"/>
                </a:cubicBezTo>
                <a:lnTo>
                  <a:pt x="74293" y="52918"/>
                </a:lnTo>
                <a:cubicBezTo>
                  <a:pt x="70669" y="47840"/>
                  <a:pt x="68729" y="41778"/>
                  <a:pt x="68729" y="35551"/>
                </a:cubicBezTo>
                <a:lnTo>
                  <a:pt x="6872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467;p65">
            <a:extLst>
              <a:ext uri="{FF2B5EF4-FFF2-40B4-BE49-F238E27FC236}">
                <a16:creationId xmlns:a16="http://schemas.microsoft.com/office/drawing/2014/main" id="{C4076A46-9C4E-4F03-9D59-4D5D656FD5EC}"/>
              </a:ext>
            </a:extLst>
          </p:cNvPr>
          <p:cNvSpPr/>
          <p:nvPr/>
        </p:nvSpPr>
        <p:spPr>
          <a:xfrm rot="5400000">
            <a:off x="5957454" y="1977733"/>
            <a:ext cx="6400800" cy="5562600"/>
          </a:xfrm>
          <a:custGeom>
            <a:avLst/>
            <a:gdLst/>
            <a:ahLst/>
            <a:cxnLst/>
            <a:rect l="l" t="t" r="r" b="b"/>
            <a:pathLst>
              <a:path w="79474" h="121367" extrusionOk="0">
                <a:moveTo>
                  <a:pt x="0" y="0"/>
                </a:moveTo>
                <a:lnTo>
                  <a:pt x="0" y="121366"/>
                </a:lnTo>
                <a:lnTo>
                  <a:pt x="68729" y="121366"/>
                </a:lnTo>
                <a:lnTo>
                  <a:pt x="68729" y="85815"/>
                </a:lnTo>
                <a:cubicBezTo>
                  <a:pt x="68729" y="79588"/>
                  <a:pt x="70669" y="73514"/>
                  <a:pt x="74293" y="68448"/>
                </a:cubicBezTo>
                <a:lnTo>
                  <a:pt x="78249" y="62897"/>
                </a:lnTo>
                <a:cubicBezTo>
                  <a:pt x="79474" y="61672"/>
                  <a:pt x="79474" y="59694"/>
                  <a:pt x="78249" y="58469"/>
                </a:cubicBezTo>
                <a:lnTo>
                  <a:pt x="74293" y="52918"/>
                </a:lnTo>
                <a:cubicBezTo>
                  <a:pt x="70669" y="47840"/>
                  <a:pt x="68729" y="41778"/>
                  <a:pt x="68729" y="35551"/>
                </a:cubicBezTo>
                <a:lnTo>
                  <a:pt x="6872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467;p65">
            <a:extLst>
              <a:ext uri="{FF2B5EF4-FFF2-40B4-BE49-F238E27FC236}">
                <a16:creationId xmlns:a16="http://schemas.microsoft.com/office/drawing/2014/main" id="{1C566475-289A-4131-90F4-232AC73BD866}"/>
              </a:ext>
            </a:extLst>
          </p:cNvPr>
          <p:cNvSpPr/>
          <p:nvPr/>
        </p:nvSpPr>
        <p:spPr>
          <a:xfrm rot="5400000">
            <a:off x="12153900" y="1981199"/>
            <a:ext cx="6400800" cy="5562600"/>
          </a:xfrm>
          <a:custGeom>
            <a:avLst/>
            <a:gdLst/>
            <a:ahLst/>
            <a:cxnLst/>
            <a:rect l="l" t="t" r="r" b="b"/>
            <a:pathLst>
              <a:path w="79474" h="121367" extrusionOk="0">
                <a:moveTo>
                  <a:pt x="0" y="0"/>
                </a:moveTo>
                <a:lnTo>
                  <a:pt x="0" y="121366"/>
                </a:lnTo>
                <a:lnTo>
                  <a:pt x="68729" y="121366"/>
                </a:lnTo>
                <a:lnTo>
                  <a:pt x="68729" y="85815"/>
                </a:lnTo>
                <a:cubicBezTo>
                  <a:pt x="68729" y="79588"/>
                  <a:pt x="70669" y="73514"/>
                  <a:pt x="74293" y="68448"/>
                </a:cubicBezTo>
                <a:lnTo>
                  <a:pt x="78249" y="62897"/>
                </a:lnTo>
                <a:cubicBezTo>
                  <a:pt x="79474" y="61672"/>
                  <a:pt x="79474" y="59694"/>
                  <a:pt x="78249" y="58469"/>
                </a:cubicBezTo>
                <a:lnTo>
                  <a:pt x="74293" y="52918"/>
                </a:lnTo>
                <a:cubicBezTo>
                  <a:pt x="70669" y="47840"/>
                  <a:pt x="68729" y="41778"/>
                  <a:pt x="68729" y="35551"/>
                </a:cubicBezTo>
                <a:lnTo>
                  <a:pt x="6872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863DF-27EB-4D97-A732-84536B2F1ACF}"/>
              </a:ext>
            </a:extLst>
          </p:cNvPr>
          <p:cNvSpPr txBox="1"/>
          <p:nvPr/>
        </p:nvSpPr>
        <p:spPr>
          <a:xfrm>
            <a:off x="427742" y="1932860"/>
            <a:ext cx="50119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>
                <a:latin typeface="Montserrat" panose="00000500000000000000" pitchFamily="2" charset="0"/>
              </a:rPr>
              <a:t>Has the highest </a:t>
            </a:r>
            <a:r>
              <a:rPr lang="en-US" sz="2200" b="1">
                <a:latin typeface="Montserrat" panose="00000500000000000000" pitchFamily="2" charset="0"/>
              </a:rPr>
              <a:t>Average Monetary Value</a:t>
            </a:r>
            <a:r>
              <a:rPr lang="en-US" sz="2200">
                <a:latin typeface="Montserrat" panose="00000500000000000000" pitchFamily="2" charset="0"/>
              </a:rPr>
              <a:t> which is ~ </a:t>
            </a:r>
            <a:r>
              <a:rPr lang="en-US" sz="2200" b="1">
                <a:latin typeface="Montserrat" panose="00000500000000000000" pitchFamily="2" charset="0"/>
              </a:rPr>
              <a:t>677.205</a:t>
            </a:r>
            <a:r>
              <a:rPr lang="en-US" sz="2200">
                <a:latin typeface="Montserrat" panose="00000500000000000000" pitchFamily="2" charset="0"/>
              </a:rPr>
              <a:t> VND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>
                <a:latin typeface="Montserrat" panose="00000500000000000000" pitchFamily="2" charset="0"/>
              </a:rPr>
              <a:t>Users belong in this cluster usually have transactions at </a:t>
            </a:r>
            <a:r>
              <a:rPr lang="en-US" sz="2200" b="1">
                <a:latin typeface="Montserrat" panose="00000500000000000000" pitchFamily="2" charset="0"/>
              </a:rPr>
              <a:t>Data, Marketplace, Convenient Stores, Supermarket</a:t>
            </a:r>
            <a:r>
              <a:rPr lang="en-US" sz="2200">
                <a:latin typeface="Montserrat" panose="00000500000000000000" pitchFamily="2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b="1">
                <a:latin typeface="Montserrat" panose="00000500000000000000" pitchFamily="2" charset="0"/>
              </a:rPr>
              <a:t>Favorite merchants:</a:t>
            </a:r>
            <a:r>
              <a:rPr lang="en-US" sz="2200">
                <a:latin typeface="Montserrat" panose="00000500000000000000" pitchFamily="2" charset="0"/>
              </a:rPr>
              <a:t> Viettel, Lazada, Mobifone, Circle K, Tiki.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b="1">
                <a:latin typeface="Montserrat" panose="00000500000000000000" pitchFamily="2" charset="0"/>
              </a:rPr>
              <a:t>Average Frequency</a:t>
            </a:r>
            <a:r>
              <a:rPr lang="en-US" sz="2200">
                <a:latin typeface="Montserrat" panose="00000500000000000000" pitchFamily="2" charset="0"/>
              </a:rPr>
              <a:t> is </a:t>
            </a:r>
            <a:r>
              <a:rPr lang="en-US" sz="2200" b="1">
                <a:latin typeface="Montserrat" panose="00000500000000000000" pitchFamily="2" charset="0"/>
              </a:rPr>
              <a:t>8</a:t>
            </a:r>
            <a:r>
              <a:rPr lang="en-US" sz="2200">
                <a:latin typeface="Montserrat" panose="00000500000000000000" pitchFamily="2" charset="0"/>
              </a:rPr>
              <a:t> &amp; </a:t>
            </a:r>
            <a:r>
              <a:rPr lang="en-US" sz="2200" b="1">
                <a:latin typeface="Montserrat" panose="00000500000000000000" pitchFamily="2" charset="0"/>
              </a:rPr>
              <a:t>Average Recency</a:t>
            </a:r>
            <a:r>
              <a:rPr lang="en-US" sz="2200">
                <a:latin typeface="Montserrat" panose="00000500000000000000" pitchFamily="2" charset="0"/>
              </a:rPr>
              <a:t> is </a:t>
            </a:r>
            <a:r>
              <a:rPr lang="en-US" sz="2200" b="1">
                <a:latin typeface="Montserrat" panose="00000500000000000000" pitchFamily="2" charset="0"/>
              </a:rPr>
              <a:t>119</a:t>
            </a:r>
            <a:r>
              <a:rPr lang="en-US" sz="220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23" name="Google Shape;5466;p65">
            <a:extLst>
              <a:ext uri="{FF2B5EF4-FFF2-40B4-BE49-F238E27FC236}">
                <a16:creationId xmlns:a16="http://schemas.microsoft.com/office/drawing/2014/main" id="{5666790E-6F8F-44FC-A9F7-8A2C91E72468}"/>
              </a:ext>
            </a:extLst>
          </p:cNvPr>
          <p:cNvSpPr/>
          <p:nvPr/>
        </p:nvSpPr>
        <p:spPr>
          <a:xfrm rot="5400000">
            <a:off x="1328305" y="5900306"/>
            <a:ext cx="3238500" cy="5534891"/>
          </a:xfrm>
          <a:custGeom>
            <a:avLst/>
            <a:gdLst/>
            <a:ahLst/>
            <a:cxnLst/>
            <a:rect l="l" t="t" r="r" b="b"/>
            <a:pathLst>
              <a:path w="79398" h="121367" extrusionOk="0">
                <a:moveTo>
                  <a:pt x="0" y="0"/>
                </a:moveTo>
                <a:lnTo>
                  <a:pt x="0" y="35551"/>
                </a:lnTo>
                <a:cubicBezTo>
                  <a:pt x="0" y="41778"/>
                  <a:pt x="1940" y="47852"/>
                  <a:pt x="5564" y="52918"/>
                </a:cubicBezTo>
                <a:lnTo>
                  <a:pt x="9520" y="58469"/>
                </a:lnTo>
                <a:cubicBezTo>
                  <a:pt x="10745" y="59694"/>
                  <a:pt x="10745" y="61672"/>
                  <a:pt x="9520" y="62897"/>
                </a:cubicBezTo>
                <a:lnTo>
                  <a:pt x="5564" y="68448"/>
                </a:lnTo>
                <a:cubicBezTo>
                  <a:pt x="1952" y="73514"/>
                  <a:pt x="0" y="79588"/>
                  <a:pt x="0" y="85815"/>
                </a:cubicBezTo>
                <a:lnTo>
                  <a:pt x="0" y="121366"/>
                </a:lnTo>
                <a:lnTo>
                  <a:pt x="68665" y="121366"/>
                </a:lnTo>
                <a:lnTo>
                  <a:pt x="68665" y="85815"/>
                </a:lnTo>
                <a:cubicBezTo>
                  <a:pt x="68665" y="79588"/>
                  <a:pt x="70605" y="73514"/>
                  <a:pt x="74216" y="68448"/>
                </a:cubicBezTo>
                <a:lnTo>
                  <a:pt x="78185" y="62897"/>
                </a:lnTo>
                <a:cubicBezTo>
                  <a:pt x="79397" y="61672"/>
                  <a:pt x="79397" y="59694"/>
                  <a:pt x="78185" y="58469"/>
                </a:cubicBezTo>
                <a:lnTo>
                  <a:pt x="74216" y="52918"/>
                </a:lnTo>
                <a:cubicBezTo>
                  <a:pt x="70605" y="47840"/>
                  <a:pt x="68665" y="41778"/>
                  <a:pt x="68665" y="35551"/>
                </a:cubicBezTo>
                <a:lnTo>
                  <a:pt x="68665" y="0"/>
                </a:lnTo>
                <a:close/>
              </a:path>
            </a:pathLst>
          </a:custGeom>
          <a:solidFill>
            <a:srgbClr val="FFE9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466;p65">
            <a:extLst>
              <a:ext uri="{FF2B5EF4-FFF2-40B4-BE49-F238E27FC236}">
                <a16:creationId xmlns:a16="http://schemas.microsoft.com/office/drawing/2014/main" id="{EF82C768-5C72-4770-8968-8B8A4BABA7FA}"/>
              </a:ext>
            </a:extLst>
          </p:cNvPr>
          <p:cNvSpPr/>
          <p:nvPr/>
        </p:nvSpPr>
        <p:spPr>
          <a:xfrm rot="5400000">
            <a:off x="7552352" y="5914053"/>
            <a:ext cx="3211002" cy="5534891"/>
          </a:xfrm>
          <a:custGeom>
            <a:avLst/>
            <a:gdLst/>
            <a:ahLst/>
            <a:cxnLst/>
            <a:rect l="l" t="t" r="r" b="b"/>
            <a:pathLst>
              <a:path w="79398" h="121367" extrusionOk="0">
                <a:moveTo>
                  <a:pt x="0" y="0"/>
                </a:moveTo>
                <a:lnTo>
                  <a:pt x="0" y="35551"/>
                </a:lnTo>
                <a:cubicBezTo>
                  <a:pt x="0" y="41778"/>
                  <a:pt x="1940" y="47852"/>
                  <a:pt x="5564" y="52918"/>
                </a:cubicBezTo>
                <a:lnTo>
                  <a:pt x="9520" y="58469"/>
                </a:lnTo>
                <a:cubicBezTo>
                  <a:pt x="10745" y="59694"/>
                  <a:pt x="10745" y="61672"/>
                  <a:pt x="9520" y="62897"/>
                </a:cubicBezTo>
                <a:lnTo>
                  <a:pt x="5564" y="68448"/>
                </a:lnTo>
                <a:cubicBezTo>
                  <a:pt x="1952" y="73514"/>
                  <a:pt x="0" y="79588"/>
                  <a:pt x="0" y="85815"/>
                </a:cubicBezTo>
                <a:lnTo>
                  <a:pt x="0" y="121366"/>
                </a:lnTo>
                <a:lnTo>
                  <a:pt x="68665" y="121366"/>
                </a:lnTo>
                <a:lnTo>
                  <a:pt x="68665" y="85815"/>
                </a:lnTo>
                <a:cubicBezTo>
                  <a:pt x="68665" y="79588"/>
                  <a:pt x="70605" y="73514"/>
                  <a:pt x="74216" y="68448"/>
                </a:cubicBezTo>
                <a:lnTo>
                  <a:pt x="78185" y="62897"/>
                </a:lnTo>
                <a:cubicBezTo>
                  <a:pt x="79397" y="61672"/>
                  <a:pt x="79397" y="59694"/>
                  <a:pt x="78185" y="58469"/>
                </a:cubicBezTo>
                <a:lnTo>
                  <a:pt x="74216" y="52918"/>
                </a:lnTo>
                <a:cubicBezTo>
                  <a:pt x="70605" y="47840"/>
                  <a:pt x="68665" y="41778"/>
                  <a:pt x="68665" y="35551"/>
                </a:cubicBezTo>
                <a:lnTo>
                  <a:pt x="68665" y="0"/>
                </a:lnTo>
                <a:close/>
              </a:path>
            </a:pathLst>
          </a:custGeom>
          <a:solidFill>
            <a:srgbClr val="FFE9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466;p65">
            <a:extLst>
              <a:ext uri="{FF2B5EF4-FFF2-40B4-BE49-F238E27FC236}">
                <a16:creationId xmlns:a16="http://schemas.microsoft.com/office/drawing/2014/main" id="{3E093622-F4BD-49E8-91D4-BB090EE1E7F8}"/>
              </a:ext>
            </a:extLst>
          </p:cNvPr>
          <p:cNvSpPr/>
          <p:nvPr/>
        </p:nvSpPr>
        <p:spPr>
          <a:xfrm rot="5400000">
            <a:off x="13762651" y="5914053"/>
            <a:ext cx="3211002" cy="5534891"/>
          </a:xfrm>
          <a:custGeom>
            <a:avLst/>
            <a:gdLst/>
            <a:ahLst/>
            <a:cxnLst/>
            <a:rect l="l" t="t" r="r" b="b"/>
            <a:pathLst>
              <a:path w="79398" h="121367" extrusionOk="0">
                <a:moveTo>
                  <a:pt x="0" y="0"/>
                </a:moveTo>
                <a:lnTo>
                  <a:pt x="0" y="35551"/>
                </a:lnTo>
                <a:cubicBezTo>
                  <a:pt x="0" y="41778"/>
                  <a:pt x="1940" y="47852"/>
                  <a:pt x="5564" y="52918"/>
                </a:cubicBezTo>
                <a:lnTo>
                  <a:pt x="9520" y="58469"/>
                </a:lnTo>
                <a:cubicBezTo>
                  <a:pt x="10745" y="59694"/>
                  <a:pt x="10745" y="61672"/>
                  <a:pt x="9520" y="62897"/>
                </a:cubicBezTo>
                <a:lnTo>
                  <a:pt x="5564" y="68448"/>
                </a:lnTo>
                <a:cubicBezTo>
                  <a:pt x="1952" y="73514"/>
                  <a:pt x="0" y="79588"/>
                  <a:pt x="0" y="85815"/>
                </a:cubicBezTo>
                <a:lnTo>
                  <a:pt x="0" y="121366"/>
                </a:lnTo>
                <a:lnTo>
                  <a:pt x="68665" y="121366"/>
                </a:lnTo>
                <a:lnTo>
                  <a:pt x="68665" y="85815"/>
                </a:lnTo>
                <a:cubicBezTo>
                  <a:pt x="68665" y="79588"/>
                  <a:pt x="70605" y="73514"/>
                  <a:pt x="74216" y="68448"/>
                </a:cubicBezTo>
                <a:lnTo>
                  <a:pt x="78185" y="62897"/>
                </a:lnTo>
                <a:cubicBezTo>
                  <a:pt x="79397" y="61672"/>
                  <a:pt x="79397" y="59694"/>
                  <a:pt x="78185" y="58469"/>
                </a:cubicBezTo>
                <a:lnTo>
                  <a:pt x="74216" y="52918"/>
                </a:lnTo>
                <a:cubicBezTo>
                  <a:pt x="70605" y="47840"/>
                  <a:pt x="68665" y="41778"/>
                  <a:pt x="68665" y="35551"/>
                </a:cubicBezTo>
                <a:lnTo>
                  <a:pt x="68665" y="0"/>
                </a:lnTo>
                <a:close/>
              </a:path>
            </a:pathLst>
          </a:custGeom>
          <a:solidFill>
            <a:srgbClr val="FFE9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3B619-B4B5-4A1A-9D95-602C179578CD}"/>
              </a:ext>
            </a:extLst>
          </p:cNvPr>
          <p:cNvSpPr txBox="1"/>
          <p:nvPr/>
        </p:nvSpPr>
        <p:spPr>
          <a:xfrm>
            <a:off x="6478784" y="1901270"/>
            <a:ext cx="50119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>
                <a:latin typeface="Montserrat" panose="00000500000000000000" pitchFamily="2" charset="0"/>
              </a:rPr>
              <a:t>The least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Average Monetary Value </a:t>
            </a:r>
            <a:r>
              <a:rPr lang="en-US" sz="2200">
                <a:latin typeface="Montserrat" panose="00000500000000000000" pitchFamily="2" charset="0"/>
              </a:rPr>
              <a:t>which is ~ </a:t>
            </a:r>
            <a:r>
              <a:rPr lang="en-US" sz="2200" b="1">
                <a:latin typeface="Montserrat" panose="00000500000000000000" pitchFamily="2" charset="0"/>
              </a:rPr>
              <a:t>52.022</a:t>
            </a:r>
            <a:r>
              <a:rPr lang="en-US" sz="2200">
                <a:latin typeface="Montserrat" panose="00000500000000000000" pitchFamily="2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>
                <a:latin typeface="Montserrat" panose="00000500000000000000" pitchFamily="2" charset="0"/>
              </a:rPr>
              <a:t>Users belong in this cluster usually have transactions at </a:t>
            </a:r>
            <a:r>
              <a:rPr lang="en-US" sz="2200" b="1">
                <a:latin typeface="Montserrat" panose="00000500000000000000" pitchFamily="2" charset="0"/>
              </a:rPr>
              <a:t>Data, Marketplace, Convenient Stores, Coffee chains and Milk tea</a:t>
            </a:r>
            <a:r>
              <a:rPr lang="en-US" sz="2200">
                <a:latin typeface="Montserrat" panose="00000500000000000000" pitchFamily="2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b="1">
                <a:latin typeface="Montserrat" panose="00000500000000000000" pitchFamily="2" charset="0"/>
              </a:rPr>
              <a:t>Favorite merchants</a:t>
            </a:r>
            <a:r>
              <a:rPr lang="en-US" sz="2200">
                <a:latin typeface="Montserrat" panose="00000500000000000000" pitchFamily="2" charset="0"/>
              </a:rPr>
              <a:t>: Viettel, Lazada, Mobifone, Vinaphone.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b="1">
                <a:latin typeface="Montserrat" panose="00000500000000000000" pitchFamily="2" charset="0"/>
              </a:rPr>
              <a:t>Average Frequency</a:t>
            </a:r>
            <a:r>
              <a:rPr lang="en-US" sz="2200">
                <a:latin typeface="Montserrat" panose="00000500000000000000" pitchFamily="2" charset="0"/>
              </a:rPr>
              <a:t> is </a:t>
            </a:r>
            <a:r>
              <a:rPr lang="en-US" sz="2200" b="1">
                <a:latin typeface="Montserrat" panose="00000500000000000000" pitchFamily="2" charset="0"/>
              </a:rPr>
              <a:t>2</a:t>
            </a:r>
            <a:r>
              <a:rPr lang="en-US" sz="2200">
                <a:latin typeface="Montserrat" panose="00000500000000000000" pitchFamily="2" charset="0"/>
              </a:rPr>
              <a:t> and </a:t>
            </a:r>
            <a:r>
              <a:rPr lang="en-US" sz="2200" b="1">
                <a:latin typeface="Montserrat" panose="00000500000000000000" pitchFamily="2" charset="0"/>
              </a:rPr>
              <a:t>Average Recency</a:t>
            </a:r>
            <a:r>
              <a:rPr lang="en-US" sz="2200">
                <a:latin typeface="Montserrat" panose="00000500000000000000" pitchFamily="2" charset="0"/>
              </a:rPr>
              <a:t> is </a:t>
            </a:r>
            <a:r>
              <a:rPr lang="en-US" sz="2200" b="1">
                <a:latin typeface="Montserrat" panose="00000500000000000000" pitchFamily="2" charset="0"/>
              </a:rPr>
              <a:t>178</a:t>
            </a:r>
            <a:r>
              <a:rPr lang="en-US" sz="2200">
                <a:latin typeface="Montserrat" panose="00000500000000000000" pitchFamily="2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>
                <a:latin typeface="Montserrat" panose="00000500000000000000" pitchFamily="2" charset="0"/>
              </a:rPr>
              <a:t>They likely to purchase for mobile service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3E58B-68E5-44E4-ADDE-946BEF484D3D}"/>
              </a:ext>
            </a:extLst>
          </p:cNvPr>
          <p:cNvSpPr txBox="1"/>
          <p:nvPr/>
        </p:nvSpPr>
        <p:spPr>
          <a:xfrm>
            <a:off x="12848341" y="1897806"/>
            <a:ext cx="50119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>
                <a:latin typeface="Montserrat" panose="00000500000000000000" pitchFamily="2" charset="0"/>
              </a:rPr>
              <a:t>The second highest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Average Monetary Value</a:t>
            </a:r>
            <a:r>
              <a:rPr lang="en-US" sz="2200">
                <a:latin typeface="Montserrat" panose="00000500000000000000" pitchFamily="2" charset="0"/>
              </a:rPr>
              <a:t> which is ~ </a:t>
            </a:r>
            <a:r>
              <a:rPr lang="en-US" sz="2200" b="1">
                <a:latin typeface="Montserrat" panose="00000500000000000000" pitchFamily="2" charset="0"/>
              </a:rPr>
              <a:t>157.749</a:t>
            </a:r>
            <a:r>
              <a:rPr lang="en-US" sz="2200">
                <a:latin typeface="Montserrat" panose="00000500000000000000" pitchFamily="2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>
                <a:latin typeface="Montserrat" panose="00000500000000000000" pitchFamily="2" charset="0"/>
              </a:rPr>
              <a:t>Users belong in this cluster usually have transactions at: </a:t>
            </a:r>
            <a:r>
              <a:rPr lang="en-US" sz="2200" b="1">
                <a:latin typeface="Montserrat" panose="00000500000000000000" pitchFamily="2" charset="0"/>
              </a:rPr>
              <a:t>Marketplace, Data, CVS, Supermarket</a:t>
            </a:r>
            <a:r>
              <a:rPr lang="en-US" sz="2200">
                <a:latin typeface="Montserrat" panose="00000500000000000000" pitchFamily="2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b="1">
                <a:latin typeface="Montserrat" panose="00000500000000000000" pitchFamily="2" charset="0"/>
              </a:rPr>
              <a:t>Favorite merchants</a:t>
            </a:r>
            <a:r>
              <a:rPr lang="en-US" sz="2200">
                <a:latin typeface="Montserrat" panose="00000500000000000000" pitchFamily="2" charset="0"/>
              </a:rPr>
              <a:t>: Lazada, Viettel, Circle K, Mobiphone, Co.op Mart.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 b="1">
                <a:latin typeface="Montserrat" panose="00000500000000000000" pitchFamily="2" charset="0"/>
              </a:rPr>
              <a:t>Average Frequency</a:t>
            </a:r>
            <a:r>
              <a:rPr lang="en-US" sz="2200">
                <a:latin typeface="Montserrat" panose="00000500000000000000" pitchFamily="2" charset="0"/>
              </a:rPr>
              <a:t> is </a:t>
            </a:r>
            <a:r>
              <a:rPr lang="en-US" sz="2200" b="1">
                <a:latin typeface="Montserrat" panose="00000500000000000000" pitchFamily="2" charset="0"/>
              </a:rPr>
              <a:t>69</a:t>
            </a:r>
            <a:r>
              <a:rPr lang="en-US" sz="2200">
                <a:latin typeface="Montserrat" panose="00000500000000000000" pitchFamily="2" charset="0"/>
              </a:rPr>
              <a:t> and </a:t>
            </a:r>
            <a:r>
              <a:rPr lang="en-US" sz="2200" b="1">
                <a:latin typeface="Montserrat" panose="00000500000000000000" pitchFamily="2" charset="0"/>
              </a:rPr>
              <a:t>Average Recency</a:t>
            </a:r>
            <a:r>
              <a:rPr lang="en-US" sz="2200">
                <a:latin typeface="Montserrat" panose="00000500000000000000" pitchFamily="2" charset="0"/>
              </a:rPr>
              <a:t> is </a:t>
            </a:r>
            <a:r>
              <a:rPr lang="en-US" sz="2200" b="1">
                <a:latin typeface="Montserrat" panose="00000500000000000000" pitchFamily="2" charset="0"/>
              </a:rPr>
              <a:t>19</a:t>
            </a:r>
            <a:r>
              <a:rPr lang="en-US" sz="2200">
                <a:latin typeface="Montserrat" panose="00000500000000000000" pitchFamily="2" charset="0"/>
              </a:rPr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200">
                <a:latin typeface="Montserrat" panose="00000500000000000000" pitchFamily="2" charset="0"/>
              </a:rPr>
              <a:t>GMV over time significantly </a:t>
            </a:r>
            <a:r>
              <a:rPr lang="en-US" sz="2200" b="1">
                <a:latin typeface="Montserrat" panose="00000500000000000000" pitchFamily="2" charset="0"/>
              </a:rPr>
              <a:t>increased in Jan, Mar, April</a:t>
            </a:r>
            <a:endParaRPr lang="en-US" sz="220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1795D-1B91-4822-9868-857FA3AB1A35}"/>
              </a:ext>
            </a:extLst>
          </p:cNvPr>
          <p:cNvSpPr txBox="1"/>
          <p:nvPr/>
        </p:nvSpPr>
        <p:spPr>
          <a:xfrm>
            <a:off x="427743" y="7436644"/>
            <a:ext cx="50119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Montserrat" panose="00000500000000000000" pitchFamily="2" charset="0"/>
              </a:rPr>
              <a:t>Recommendations</a:t>
            </a:r>
            <a:r>
              <a:rPr lang="en-US" sz="2200">
                <a:latin typeface="Montserrat" panose="00000500000000000000" pitchFamily="2" charset="0"/>
              </a:rPr>
              <a:t>:</a:t>
            </a:r>
          </a:p>
          <a:p>
            <a:pPr algn="ctr"/>
            <a:r>
              <a:rPr lang="en-US" sz="2200">
                <a:latin typeface="Montserrat" panose="00000500000000000000" pitchFamily="2" charset="0"/>
              </a:rPr>
              <a:t>+ Offer discounts from Data Mobile channels for 4G, Wi-fi.</a:t>
            </a:r>
          </a:p>
          <a:p>
            <a:pPr algn="ctr"/>
            <a:r>
              <a:rPr lang="en-US" sz="2200">
                <a:latin typeface="Montserrat" panose="00000500000000000000" pitchFamily="2" charset="0"/>
              </a:rPr>
              <a:t>+ </a:t>
            </a:r>
            <a:r>
              <a:rPr lang="en-US" sz="2400"/>
              <a:t>Offer Tiki e-code for Tiki coin exchange.</a:t>
            </a:r>
            <a:endParaRPr lang="en-US" sz="2200">
              <a:latin typeface="Montserrat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A6C2BA-D57D-4CFD-9865-C678A40461A3}"/>
              </a:ext>
            </a:extLst>
          </p:cNvPr>
          <p:cNvSpPr txBox="1"/>
          <p:nvPr/>
        </p:nvSpPr>
        <p:spPr>
          <a:xfrm>
            <a:off x="6651894" y="7436644"/>
            <a:ext cx="50119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Montserrat" panose="00000500000000000000" pitchFamily="2" charset="0"/>
              </a:rPr>
              <a:t>Recommendations</a:t>
            </a:r>
            <a:r>
              <a:rPr lang="en-US" sz="2200">
                <a:latin typeface="Montserrat" panose="00000500000000000000" pitchFamily="2" charset="0"/>
              </a:rPr>
              <a:t>:</a:t>
            </a:r>
          </a:p>
          <a:p>
            <a:pPr algn="ctr"/>
            <a:r>
              <a:rPr lang="en-US" sz="2200">
                <a:latin typeface="Montserrat" panose="00000500000000000000" pitchFamily="2" charset="0"/>
              </a:rPr>
              <a:t>Promote vouchers to pay bills monthly: </a:t>
            </a:r>
          </a:p>
          <a:p>
            <a:pPr algn="ctr"/>
            <a:r>
              <a:rPr lang="en-US" sz="2200">
                <a:latin typeface="Montserrat" panose="00000500000000000000" pitchFamily="2" charset="0"/>
              </a:rPr>
              <a:t>+ Discount 5.000 VND from 50.000-bill for Internet</a:t>
            </a:r>
          </a:p>
          <a:p>
            <a:pPr algn="ctr"/>
            <a:r>
              <a:rPr lang="en-US" sz="2200">
                <a:latin typeface="Montserrat" panose="00000500000000000000" pitchFamily="2" charset="0"/>
              </a:rPr>
              <a:t>+ Discount 5.000 VND from 200.000-bill for Mobile Service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00D60-A97A-4015-BD09-9736D7E8A029}"/>
              </a:ext>
            </a:extLst>
          </p:cNvPr>
          <p:cNvSpPr txBox="1"/>
          <p:nvPr/>
        </p:nvSpPr>
        <p:spPr>
          <a:xfrm>
            <a:off x="12848340" y="7450391"/>
            <a:ext cx="50119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Montserrat" panose="00000500000000000000" pitchFamily="2" charset="0"/>
              </a:rPr>
              <a:t>Recommendations</a:t>
            </a:r>
            <a:r>
              <a:rPr lang="en-US" sz="2200">
                <a:latin typeface="Montserrat" panose="00000500000000000000" pitchFamily="2" charset="0"/>
              </a:rPr>
              <a:t>:</a:t>
            </a:r>
          </a:p>
          <a:p>
            <a:pPr algn="ctr"/>
            <a:r>
              <a:rPr lang="en-US" sz="2200">
                <a:latin typeface="Montserrat" panose="00000500000000000000" pitchFamily="2" charset="0"/>
              </a:rPr>
              <a:t>+ Discount 10.000 VND from 300.000-bill for Electricity</a:t>
            </a:r>
          </a:p>
          <a:p>
            <a:pPr algn="ctr"/>
            <a:r>
              <a:rPr lang="en-US" sz="2200">
                <a:latin typeface="Montserrat" panose="00000500000000000000" pitchFamily="2" charset="0"/>
              </a:rPr>
              <a:t>+ Discount Buy 2 get 1 for Highlands</a:t>
            </a:r>
          </a:p>
          <a:p>
            <a:pPr algn="ctr"/>
            <a:r>
              <a:rPr lang="en-US" sz="2200">
                <a:latin typeface="Montserrat" panose="00000500000000000000" pitchFamily="2" charset="0"/>
              </a:rPr>
              <a:t>+ Convert Tiki Coin from eGift    code</a:t>
            </a:r>
          </a:p>
        </p:txBody>
      </p:sp>
      <p:sp>
        <p:nvSpPr>
          <p:cNvPr id="19" name="Google Shape;5842;p66">
            <a:extLst>
              <a:ext uri="{FF2B5EF4-FFF2-40B4-BE49-F238E27FC236}">
                <a16:creationId xmlns:a16="http://schemas.microsoft.com/office/drawing/2014/main" id="{69C1DECA-A059-45B9-A8A1-59F6E559BD3A}"/>
              </a:ext>
            </a:extLst>
          </p:cNvPr>
          <p:cNvSpPr/>
          <p:nvPr/>
        </p:nvSpPr>
        <p:spPr>
          <a:xfrm>
            <a:off x="800101" y="798942"/>
            <a:ext cx="4267199" cy="782747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842;p66">
            <a:extLst>
              <a:ext uri="{FF2B5EF4-FFF2-40B4-BE49-F238E27FC236}">
                <a16:creationId xmlns:a16="http://schemas.microsoft.com/office/drawing/2014/main" id="{5693E313-71CB-4558-9F58-63DC39B9B9B5}"/>
              </a:ext>
            </a:extLst>
          </p:cNvPr>
          <p:cNvSpPr/>
          <p:nvPr/>
        </p:nvSpPr>
        <p:spPr>
          <a:xfrm>
            <a:off x="7017326" y="798942"/>
            <a:ext cx="4267199" cy="782747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842;p66">
            <a:extLst>
              <a:ext uri="{FF2B5EF4-FFF2-40B4-BE49-F238E27FC236}">
                <a16:creationId xmlns:a16="http://schemas.microsoft.com/office/drawing/2014/main" id="{759B28C0-45BA-46C8-B5EE-2CB9851438BC}"/>
              </a:ext>
            </a:extLst>
          </p:cNvPr>
          <p:cNvSpPr/>
          <p:nvPr/>
        </p:nvSpPr>
        <p:spPr>
          <a:xfrm>
            <a:off x="13234552" y="775886"/>
            <a:ext cx="4267199" cy="805803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2259F6-5639-411D-B6A4-64E478C3F43D}"/>
              </a:ext>
            </a:extLst>
          </p:cNvPr>
          <p:cNvSpPr txBox="1"/>
          <p:nvPr/>
        </p:nvSpPr>
        <p:spPr>
          <a:xfrm>
            <a:off x="1812584" y="897927"/>
            <a:ext cx="2242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ontserrat Extra-Bold Bold" panose="020B0604020202020204" charset="0"/>
              </a:rPr>
              <a:t>Cluster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875CB4-B695-407A-A5F6-CB2874D3C4EF}"/>
              </a:ext>
            </a:extLst>
          </p:cNvPr>
          <p:cNvSpPr txBox="1"/>
          <p:nvPr/>
        </p:nvSpPr>
        <p:spPr>
          <a:xfrm>
            <a:off x="8037910" y="897927"/>
            <a:ext cx="2242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ontserrat Extra-Bold Bold" panose="020B0604020202020204" charset="0"/>
              </a:rPr>
              <a:t>Cluster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D9C412-166B-4605-9CCE-DEAE61892BD7}"/>
              </a:ext>
            </a:extLst>
          </p:cNvPr>
          <p:cNvSpPr txBox="1"/>
          <p:nvPr/>
        </p:nvSpPr>
        <p:spPr>
          <a:xfrm>
            <a:off x="14247035" y="897927"/>
            <a:ext cx="2242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Montserrat Extra-Bold Bold" panose="020B0604020202020204" charset="0"/>
              </a:rPr>
              <a:t>Cluster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D983F-B01A-4973-AFEB-076C3259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" grpId="0"/>
      <p:bldP spid="23" grpId="0" animBg="1"/>
      <p:bldP spid="24" grpId="0" animBg="1"/>
      <p:bldP spid="25" grpId="0" animBg="1"/>
      <p:bldP spid="26" grpId="0"/>
      <p:bldP spid="27" grpId="0"/>
      <p:bldP spid="4" grpId="0"/>
      <p:bldP spid="28" grpId="0"/>
      <p:bldP spid="29" grpId="0"/>
      <p:bldP spid="19" grpId="0" animBg="1"/>
      <p:bldP spid="20" grpId="0" animBg="1"/>
      <p:bldP spid="30" grpId="0" animBg="1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C9F7A-DC2C-4A84-AF0C-9A1467096E26}"/>
              </a:ext>
            </a:extLst>
          </p:cNvPr>
          <p:cNvSpPr txBox="1"/>
          <p:nvPr/>
        </p:nvSpPr>
        <p:spPr>
          <a:xfrm>
            <a:off x="609600" y="647700"/>
            <a:ext cx="1432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A60062"/>
                </a:solidFill>
                <a:latin typeface="Montserrat" panose="00000500000000000000" pitchFamily="2" charset="0"/>
              </a:rPr>
              <a:t>Reference</a:t>
            </a:r>
            <a:r>
              <a:rPr lang="en-US" sz="4000" b="1">
                <a:solidFill>
                  <a:srgbClr val="A60062"/>
                </a:solidFill>
                <a:latin typeface="Montserrat" panose="00000500000000000000" pitchFamily="2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111111"/>
                </a:solidFill>
                <a:latin typeface="Montserrat" panose="00000500000000000000" pitchFamily="2" charset="0"/>
              </a:rPr>
              <a:t>A</a:t>
            </a:r>
            <a:r>
              <a:rPr lang="en-US" sz="3200" b="0" i="0">
                <a:solidFill>
                  <a:srgbClr val="111111"/>
                </a:solidFill>
                <a:effectLst/>
                <a:latin typeface="Montserrat" panose="00000500000000000000" pitchFamily="2" charset="0"/>
              </a:rPr>
              <a:t>n 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Montserrat" panose="00000500000000000000" pitchFamily="2" charset="0"/>
              </a:rPr>
              <a:t>article by Jan Roelf Bult and Tom </a:t>
            </a:r>
            <a:r>
              <a:rPr lang="en-US" sz="3200" b="0" i="0" dirty="0" err="1">
                <a:solidFill>
                  <a:srgbClr val="111111"/>
                </a:solidFill>
                <a:effectLst/>
                <a:latin typeface="Montserrat" panose="00000500000000000000" pitchFamily="2" charset="0"/>
              </a:rPr>
              <a:t>Wansbeek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Montserrat" panose="00000500000000000000" pitchFamily="2" charset="0"/>
              </a:rPr>
              <a:t>, titled “Optimal Selection for Direct Mail,” published in a 1995 issue of </a:t>
            </a:r>
            <a:r>
              <a:rPr lang="en-US" sz="3200" b="0" i="1" dirty="0">
                <a:solidFill>
                  <a:srgbClr val="111111"/>
                </a:solidFill>
                <a:effectLst/>
                <a:latin typeface="Montserrat" panose="00000500000000000000" pitchFamily="2" charset="0"/>
              </a:rPr>
              <a:t>Marketing Science</a:t>
            </a:r>
            <a:r>
              <a:rPr lang="en-US" sz="3200" b="0" i="0">
                <a:solidFill>
                  <a:srgbClr val="111111"/>
                </a:solidFill>
                <a:effectLst/>
                <a:latin typeface="Montserrat" panose="00000500000000000000" pitchFamily="2" charset="0"/>
              </a:rPr>
              <a:t>.</a:t>
            </a:r>
            <a:r>
              <a:rPr lang="en-US" sz="3200">
                <a:latin typeface="Montserrat" panose="00000500000000000000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KElbow Visualize</a:t>
            </a:r>
            <a:endParaRPr lang="en-US" sz="3200"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Knee-elbow-point-detection</a:t>
            </a:r>
            <a:endParaRPr lang="en-US" sz="3200" dirty="0">
              <a:latin typeface="Montserrat" panose="00000500000000000000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1641D-7A2F-4D1F-8FFF-566DCA47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70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4874" y="3192586"/>
            <a:ext cx="7624326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Extra-Bold"/>
                <a:ea typeface="+mn-ea"/>
                <a:cs typeface="+mn-cs"/>
              </a:rPr>
              <a:t>THANKS !!! 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3974824-8DC9-4A85-A4EC-221BEB3FED01}"/>
              </a:ext>
            </a:extLst>
          </p:cNvPr>
          <p:cNvSpPr txBox="1"/>
          <p:nvPr/>
        </p:nvSpPr>
        <p:spPr>
          <a:xfrm>
            <a:off x="1371600" y="6591300"/>
            <a:ext cx="5638800" cy="1823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60"/>
              </a:lnSpc>
            </a:pP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Tên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: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Phạm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Quốc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Huy</a:t>
            </a:r>
            <a:endParaRPr lang="en-US" sz="3000" dirty="0">
              <a:solidFill>
                <a:srgbClr val="FFFFFF"/>
              </a:solidFill>
              <a:latin typeface="Montserrat"/>
            </a:endParaRPr>
          </a:p>
          <a:p>
            <a:pPr algn="just">
              <a:lnSpc>
                <a:spcPts val="4860"/>
              </a:lnSpc>
            </a:pPr>
            <a:r>
              <a:rPr lang="en-US" sz="3000" dirty="0">
                <a:solidFill>
                  <a:srgbClr val="FFFFFF"/>
                </a:solidFill>
                <a:latin typeface="Montserrat"/>
              </a:rPr>
              <a:t>Mentor: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Nguyễn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Thị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Thắm</a:t>
            </a:r>
            <a:endParaRPr lang="en-US" sz="3000" dirty="0">
              <a:solidFill>
                <a:srgbClr val="FFFFFF"/>
              </a:solidFill>
              <a:latin typeface="Montserrat"/>
            </a:endParaRPr>
          </a:p>
          <a:p>
            <a:pPr algn="just">
              <a:lnSpc>
                <a:spcPts val="4860"/>
              </a:lnSpc>
            </a:pP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Lớp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/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Nhóm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: DA18/</a:t>
            </a:r>
            <a:r>
              <a:rPr lang="en-US" sz="3000" dirty="0" err="1">
                <a:solidFill>
                  <a:srgbClr val="FFFFFF"/>
                </a:solidFill>
                <a:latin typeface="Montserrat"/>
              </a:rPr>
              <a:t>Nhóm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562D2-D1DF-45B5-BABE-69EB83AB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933700"/>
            <a:ext cx="5257800" cy="49956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B4B66-AEAF-411F-A932-36A69083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18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52778E-6 2.71605E-6 L -1.52778E-6 -0.07207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486" r="5486"/>
          <a:stretch>
            <a:fillRect/>
          </a:stretch>
        </p:blipFill>
        <p:spPr>
          <a:xfrm>
            <a:off x="9144000" y="-102054"/>
            <a:ext cx="9339943" cy="104911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3943941"/>
            <a:ext cx="8305800" cy="1199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20240" lvl="1" indent="-1143000">
              <a:lnSpc>
                <a:spcPts val="10080"/>
              </a:lnSpc>
              <a:buAutoNum type="arabicPeriod"/>
            </a:pPr>
            <a:r>
              <a:rPr lang="en-US" sz="7200" dirty="0">
                <a:solidFill>
                  <a:srgbClr val="F6F6F6"/>
                </a:solidFill>
                <a:latin typeface="Montserrat Extra-Bold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896600" y="3830252"/>
            <a:ext cx="4806043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1.1. Problem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9D4F791-2855-D609-5E6B-066F236A3635}"/>
              </a:ext>
            </a:extLst>
          </p:cNvPr>
          <p:cNvSpPr txBox="1"/>
          <p:nvPr/>
        </p:nvSpPr>
        <p:spPr>
          <a:xfrm>
            <a:off x="10891157" y="4724359"/>
            <a:ext cx="4806043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1.2. My approaches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F5765-713E-A90E-A5B9-535DCABA1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09550"/>
            <a:ext cx="1981200" cy="188242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417F3F-3F49-4DF0-8BF4-4BD0CC0D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039868" y="5154073"/>
            <a:ext cx="132778" cy="132874"/>
            <a:chOff x="0" y="0"/>
            <a:chExt cx="177038" cy="177165"/>
          </a:xfrm>
        </p:grpSpPr>
        <p:sp>
          <p:nvSpPr>
            <p:cNvPr id="4" name="Freeform 4"/>
            <p:cNvSpPr/>
            <p:nvPr/>
          </p:nvSpPr>
          <p:spPr>
            <a:xfrm>
              <a:off x="50419" y="49784"/>
              <a:ext cx="74803" cy="76962"/>
            </a:xfrm>
            <a:custGeom>
              <a:avLst/>
              <a:gdLst/>
              <a:ahLst/>
              <a:cxnLst/>
              <a:rect l="l" t="t" r="r" b="b"/>
              <a:pathLst>
                <a:path w="74803" h="76962">
                  <a:moveTo>
                    <a:pt x="74803" y="27178"/>
                  </a:moveTo>
                  <a:cubicBezTo>
                    <a:pt x="74803" y="51181"/>
                    <a:pt x="72009" y="57277"/>
                    <a:pt x="68326" y="61976"/>
                  </a:cubicBezTo>
                  <a:cubicBezTo>
                    <a:pt x="64643" y="66675"/>
                    <a:pt x="59309" y="70866"/>
                    <a:pt x="53975" y="73279"/>
                  </a:cubicBezTo>
                  <a:cubicBezTo>
                    <a:pt x="48641" y="75692"/>
                    <a:pt x="41910" y="76962"/>
                    <a:pt x="36068" y="76581"/>
                  </a:cubicBezTo>
                  <a:cubicBezTo>
                    <a:pt x="30226" y="76200"/>
                    <a:pt x="23749" y="74168"/>
                    <a:pt x="18669" y="71120"/>
                  </a:cubicBezTo>
                  <a:cubicBezTo>
                    <a:pt x="13589" y="68072"/>
                    <a:pt x="8763" y="63246"/>
                    <a:pt x="5715" y="58166"/>
                  </a:cubicBezTo>
                  <a:cubicBezTo>
                    <a:pt x="2667" y="53086"/>
                    <a:pt x="762" y="46609"/>
                    <a:pt x="381" y="40767"/>
                  </a:cubicBezTo>
                  <a:cubicBezTo>
                    <a:pt x="0" y="34925"/>
                    <a:pt x="1270" y="28194"/>
                    <a:pt x="3683" y="22860"/>
                  </a:cubicBezTo>
                  <a:cubicBezTo>
                    <a:pt x="6096" y="17526"/>
                    <a:pt x="10287" y="12192"/>
                    <a:pt x="14859" y="8509"/>
                  </a:cubicBezTo>
                  <a:cubicBezTo>
                    <a:pt x="19558" y="4826"/>
                    <a:pt x="25654" y="2032"/>
                    <a:pt x="31496" y="1016"/>
                  </a:cubicBezTo>
                  <a:cubicBezTo>
                    <a:pt x="37338" y="0"/>
                    <a:pt x="44069" y="381"/>
                    <a:pt x="49657" y="2159"/>
                  </a:cubicBezTo>
                  <a:cubicBezTo>
                    <a:pt x="55245" y="3937"/>
                    <a:pt x="65278" y="11557"/>
                    <a:pt x="65278" y="115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10416159" y="2915793"/>
            <a:ext cx="132778" cy="132778"/>
            <a:chOff x="0" y="0"/>
            <a:chExt cx="177038" cy="177038"/>
          </a:xfrm>
        </p:grpSpPr>
        <p:sp>
          <p:nvSpPr>
            <p:cNvPr id="6" name="Freeform 6"/>
            <p:cNvSpPr/>
            <p:nvPr/>
          </p:nvSpPr>
          <p:spPr>
            <a:xfrm>
              <a:off x="50419" y="49784"/>
              <a:ext cx="74803" cy="76835"/>
            </a:xfrm>
            <a:custGeom>
              <a:avLst/>
              <a:gdLst/>
              <a:ahLst/>
              <a:cxnLst/>
              <a:rect l="l" t="t" r="r" b="b"/>
              <a:pathLst>
                <a:path w="74803" h="76835">
                  <a:moveTo>
                    <a:pt x="74803" y="27178"/>
                  </a:moveTo>
                  <a:cubicBezTo>
                    <a:pt x="74803" y="51181"/>
                    <a:pt x="72009" y="57277"/>
                    <a:pt x="68326" y="61976"/>
                  </a:cubicBezTo>
                  <a:cubicBezTo>
                    <a:pt x="64643" y="66675"/>
                    <a:pt x="59309" y="70866"/>
                    <a:pt x="53975" y="73279"/>
                  </a:cubicBezTo>
                  <a:cubicBezTo>
                    <a:pt x="48641" y="75692"/>
                    <a:pt x="41910" y="76835"/>
                    <a:pt x="36068" y="76454"/>
                  </a:cubicBezTo>
                  <a:cubicBezTo>
                    <a:pt x="30226" y="76073"/>
                    <a:pt x="23749" y="74168"/>
                    <a:pt x="18669" y="71120"/>
                  </a:cubicBezTo>
                  <a:cubicBezTo>
                    <a:pt x="13589" y="68072"/>
                    <a:pt x="8763" y="63246"/>
                    <a:pt x="5715" y="58166"/>
                  </a:cubicBezTo>
                  <a:cubicBezTo>
                    <a:pt x="2667" y="53086"/>
                    <a:pt x="762" y="46609"/>
                    <a:pt x="381" y="40767"/>
                  </a:cubicBezTo>
                  <a:cubicBezTo>
                    <a:pt x="0" y="34925"/>
                    <a:pt x="1270" y="28194"/>
                    <a:pt x="3683" y="22860"/>
                  </a:cubicBezTo>
                  <a:cubicBezTo>
                    <a:pt x="6096" y="17526"/>
                    <a:pt x="10287" y="12192"/>
                    <a:pt x="14859" y="8509"/>
                  </a:cubicBezTo>
                  <a:cubicBezTo>
                    <a:pt x="19558" y="4826"/>
                    <a:pt x="25654" y="2032"/>
                    <a:pt x="31496" y="1016"/>
                  </a:cubicBezTo>
                  <a:cubicBezTo>
                    <a:pt x="37338" y="0"/>
                    <a:pt x="44196" y="381"/>
                    <a:pt x="49784" y="2159"/>
                  </a:cubicBezTo>
                  <a:cubicBezTo>
                    <a:pt x="55372" y="3937"/>
                    <a:pt x="65278" y="11557"/>
                    <a:pt x="65278" y="115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0674668" y="3790760"/>
            <a:ext cx="152971" cy="140303"/>
            <a:chOff x="0" y="0"/>
            <a:chExt cx="203962" cy="187071"/>
          </a:xfrm>
        </p:grpSpPr>
        <p:sp>
          <p:nvSpPr>
            <p:cNvPr id="8" name="Freeform 8"/>
            <p:cNvSpPr/>
            <p:nvPr/>
          </p:nvSpPr>
          <p:spPr>
            <a:xfrm>
              <a:off x="50673" y="50546"/>
              <a:ext cx="102743" cy="86106"/>
            </a:xfrm>
            <a:custGeom>
              <a:avLst/>
              <a:gdLst/>
              <a:ahLst/>
              <a:cxnLst/>
              <a:rect l="l" t="t" r="r" b="b"/>
              <a:pathLst>
                <a:path w="102743" h="86106">
                  <a:moveTo>
                    <a:pt x="61341" y="254"/>
                  </a:moveTo>
                  <a:cubicBezTo>
                    <a:pt x="78740" y="3810"/>
                    <a:pt x="82804" y="5969"/>
                    <a:pt x="86233" y="8636"/>
                  </a:cubicBezTo>
                  <a:cubicBezTo>
                    <a:pt x="89789" y="11303"/>
                    <a:pt x="92964" y="14732"/>
                    <a:pt x="95504" y="18415"/>
                  </a:cubicBezTo>
                  <a:cubicBezTo>
                    <a:pt x="97917" y="22098"/>
                    <a:pt x="99949" y="26289"/>
                    <a:pt x="101092" y="30480"/>
                  </a:cubicBezTo>
                  <a:cubicBezTo>
                    <a:pt x="102235" y="34671"/>
                    <a:pt x="102743" y="39370"/>
                    <a:pt x="102489" y="43688"/>
                  </a:cubicBezTo>
                  <a:cubicBezTo>
                    <a:pt x="102235" y="48006"/>
                    <a:pt x="101219" y="52578"/>
                    <a:pt x="99568" y="56642"/>
                  </a:cubicBezTo>
                  <a:cubicBezTo>
                    <a:pt x="97917" y="60706"/>
                    <a:pt x="95504" y="64770"/>
                    <a:pt x="92710" y="68072"/>
                  </a:cubicBezTo>
                  <a:cubicBezTo>
                    <a:pt x="89916" y="71374"/>
                    <a:pt x="86360" y="74422"/>
                    <a:pt x="82550" y="76708"/>
                  </a:cubicBezTo>
                  <a:cubicBezTo>
                    <a:pt x="78867" y="78994"/>
                    <a:pt x="74549" y="80645"/>
                    <a:pt x="70231" y="81661"/>
                  </a:cubicBezTo>
                  <a:cubicBezTo>
                    <a:pt x="65913" y="82677"/>
                    <a:pt x="61214" y="82931"/>
                    <a:pt x="56896" y="82423"/>
                  </a:cubicBezTo>
                  <a:cubicBezTo>
                    <a:pt x="52578" y="81915"/>
                    <a:pt x="48006" y="80645"/>
                    <a:pt x="44069" y="78867"/>
                  </a:cubicBezTo>
                  <a:cubicBezTo>
                    <a:pt x="40132" y="76962"/>
                    <a:pt x="36195" y="74422"/>
                    <a:pt x="33020" y="71374"/>
                  </a:cubicBezTo>
                  <a:cubicBezTo>
                    <a:pt x="29845" y="68326"/>
                    <a:pt x="27051" y="64643"/>
                    <a:pt x="25019" y="60706"/>
                  </a:cubicBezTo>
                  <a:cubicBezTo>
                    <a:pt x="22987" y="56896"/>
                    <a:pt x="21590" y="52451"/>
                    <a:pt x="20828" y="48133"/>
                  </a:cubicBezTo>
                  <a:cubicBezTo>
                    <a:pt x="20066" y="43815"/>
                    <a:pt x="20066" y="39116"/>
                    <a:pt x="20828" y="34798"/>
                  </a:cubicBezTo>
                  <a:cubicBezTo>
                    <a:pt x="21590" y="30480"/>
                    <a:pt x="22987" y="26035"/>
                    <a:pt x="25019" y="22225"/>
                  </a:cubicBezTo>
                  <a:cubicBezTo>
                    <a:pt x="27051" y="18288"/>
                    <a:pt x="29972" y="14605"/>
                    <a:pt x="33147" y="11557"/>
                  </a:cubicBezTo>
                  <a:cubicBezTo>
                    <a:pt x="36322" y="8509"/>
                    <a:pt x="40132" y="5842"/>
                    <a:pt x="44069" y="4064"/>
                  </a:cubicBezTo>
                  <a:cubicBezTo>
                    <a:pt x="48006" y="2159"/>
                    <a:pt x="52578" y="1016"/>
                    <a:pt x="56896" y="508"/>
                  </a:cubicBezTo>
                  <a:cubicBezTo>
                    <a:pt x="61214" y="0"/>
                    <a:pt x="65913" y="254"/>
                    <a:pt x="70231" y="1270"/>
                  </a:cubicBezTo>
                  <a:cubicBezTo>
                    <a:pt x="74549" y="2286"/>
                    <a:pt x="78867" y="3937"/>
                    <a:pt x="82550" y="6223"/>
                  </a:cubicBezTo>
                  <a:cubicBezTo>
                    <a:pt x="86360" y="8509"/>
                    <a:pt x="89916" y="11557"/>
                    <a:pt x="92710" y="14859"/>
                  </a:cubicBezTo>
                  <a:cubicBezTo>
                    <a:pt x="95504" y="18161"/>
                    <a:pt x="97917" y="22225"/>
                    <a:pt x="99568" y="26289"/>
                  </a:cubicBezTo>
                  <a:cubicBezTo>
                    <a:pt x="101219" y="30353"/>
                    <a:pt x="102235" y="34925"/>
                    <a:pt x="102489" y="39243"/>
                  </a:cubicBezTo>
                  <a:cubicBezTo>
                    <a:pt x="102743" y="43561"/>
                    <a:pt x="102235" y="48260"/>
                    <a:pt x="101092" y="52451"/>
                  </a:cubicBezTo>
                  <a:cubicBezTo>
                    <a:pt x="99949" y="56642"/>
                    <a:pt x="97917" y="60833"/>
                    <a:pt x="95377" y="64516"/>
                  </a:cubicBezTo>
                  <a:cubicBezTo>
                    <a:pt x="92964" y="68072"/>
                    <a:pt x="89662" y="71501"/>
                    <a:pt x="86233" y="74168"/>
                  </a:cubicBezTo>
                  <a:cubicBezTo>
                    <a:pt x="82804" y="76835"/>
                    <a:pt x="78740" y="79121"/>
                    <a:pt x="74549" y="80518"/>
                  </a:cubicBezTo>
                  <a:cubicBezTo>
                    <a:pt x="70358" y="81915"/>
                    <a:pt x="61341" y="82550"/>
                    <a:pt x="61341" y="82550"/>
                  </a:cubicBezTo>
                  <a:cubicBezTo>
                    <a:pt x="61341" y="82550"/>
                    <a:pt x="54610" y="84963"/>
                    <a:pt x="51054" y="85471"/>
                  </a:cubicBezTo>
                  <a:cubicBezTo>
                    <a:pt x="47625" y="85979"/>
                    <a:pt x="43942" y="86106"/>
                    <a:pt x="40386" y="85725"/>
                  </a:cubicBezTo>
                  <a:cubicBezTo>
                    <a:pt x="36830" y="85344"/>
                    <a:pt x="33274" y="84582"/>
                    <a:pt x="29845" y="83439"/>
                  </a:cubicBezTo>
                  <a:cubicBezTo>
                    <a:pt x="26543" y="82296"/>
                    <a:pt x="23114" y="80645"/>
                    <a:pt x="20193" y="78740"/>
                  </a:cubicBezTo>
                  <a:cubicBezTo>
                    <a:pt x="17272" y="76835"/>
                    <a:pt x="14478" y="74295"/>
                    <a:pt x="12065" y="71755"/>
                  </a:cubicBezTo>
                  <a:cubicBezTo>
                    <a:pt x="9652" y="69088"/>
                    <a:pt x="7493" y="66167"/>
                    <a:pt x="5715" y="63119"/>
                  </a:cubicBezTo>
                  <a:cubicBezTo>
                    <a:pt x="3937" y="60071"/>
                    <a:pt x="2540" y="56642"/>
                    <a:pt x="1651" y="53213"/>
                  </a:cubicBezTo>
                  <a:cubicBezTo>
                    <a:pt x="762" y="49784"/>
                    <a:pt x="254" y="46101"/>
                    <a:pt x="127" y="42545"/>
                  </a:cubicBezTo>
                  <a:cubicBezTo>
                    <a:pt x="0" y="38989"/>
                    <a:pt x="381" y="35306"/>
                    <a:pt x="1143" y="31877"/>
                  </a:cubicBezTo>
                  <a:cubicBezTo>
                    <a:pt x="1905" y="28448"/>
                    <a:pt x="3175" y="25019"/>
                    <a:pt x="4699" y="21844"/>
                  </a:cubicBezTo>
                  <a:cubicBezTo>
                    <a:pt x="6223" y="18669"/>
                    <a:pt x="8255" y="15494"/>
                    <a:pt x="10541" y="12827"/>
                  </a:cubicBezTo>
                  <a:cubicBezTo>
                    <a:pt x="12827" y="10033"/>
                    <a:pt x="15494" y="7620"/>
                    <a:pt x="18415" y="5461"/>
                  </a:cubicBezTo>
                  <a:cubicBezTo>
                    <a:pt x="21209" y="3429"/>
                    <a:pt x="27686" y="254"/>
                    <a:pt x="27686" y="2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388918" y="3812000"/>
            <a:ext cx="449009" cy="1835277"/>
            <a:chOff x="0" y="0"/>
            <a:chExt cx="598678" cy="2447036"/>
          </a:xfrm>
        </p:grpSpPr>
        <p:sp>
          <p:nvSpPr>
            <p:cNvPr id="10" name="Freeform 10"/>
            <p:cNvSpPr/>
            <p:nvPr/>
          </p:nvSpPr>
          <p:spPr>
            <a:xfrm>
              <a:off x="50546" y="50419"/>
              <a:ext cx="497332" cy="2346579"/>
            </a:xfrm>
            <a:custGeom>
              <a:avLst/>
              <a:gdLst/>
              <a:ahLst/>
              <a:cxnLst/>
              <a:rect l="l" t="t" r="r" b="b"/>
              <a:pathLst>
                <a:path w="497332" h="2346579">
                  <a:moveTo>
                    <a:pt x="497332" y="42545"/>
                  </a:moveTo>
                  <a:cubicBezTo>
                    <a:pt x="490601" y="397637"/>
                    <a:pt x="474853" y="511556"/>
                    <a:pt x="461518" y="624967"/>
                  </a:cubicBezTo>
                  <a:cubicBezTo>
                    <a:pt x="447294" y="746125"/>
                    <a:pt x="432689" y="874903"/>
                    <a:pt x="412750" y="999998"/>
                  </a:cubicBezTo>
                  <a:cubicBezTo>
                    <a:pt x="392557" y="1126490"/>
                    <a:pt x="364490" y="1257808"/>
                    <a:pt x="341122" y="1379855"/>
                  </a:cubicBezTo>
                  <a:cubicBezTo>
                    <a:pt x="319278" y="1493520"/>
                    <a:pt x="299212" y="1605915"/>
                    <a:pt x="276987" y="1708785"/>
                  </a:cubicBezTo>
                  <a:cubicBezTo>
                    <a:pt x="257175" y="1800479"/>
                    <a:pt x="234823" y="1891792"/>
                    <a:pt x="215646" y="1967738"/>
                  </a:cubicBezTo>
                  <a:cubicBezTo>
                    <a:pt x="200533" y="2027809"/>
                    <a:pt x="181991" y="2081149"/>
                    <a:pt x="172593" y="2128647"/>
                  </a:cubicBezTo>
                  <a:cubicBezTo>
                    <a:pt x="165354" y="2165477"/>
                    <a:pt x="168021" y="2196084"/>
                    <a:pt x="159639" y="2227961"/>
                  </a:cubicBezTo>
                  <a:cubicBezTo>
                    <a:pt x="151384" y="2259457"/>
                    <a:pt x="143002" y="2298827"/>
                    <a:pt x="122936" y="2318512"/>
                  </a:cubicBezTo>
                  <a:cubicBezTo>
                    <a:pt x="105029" y="2335911"/>
                    <a:pt x="66294" y="2344293"/>
                    <a:pt x="50673" y="2345817"/>
                  </a:cubicBezTo>
                  <a:cubicBezTo>
                    <a:pt x="43561" y="2346579"/>
                    <a:pt x="39624" y="2344928"/>
                    <a:pt x="34544" y="2343150"/>
                  </a:cubicBezTo>
                  <a:cubicBezTo>
                    <a:pt x="29464" y="2341499"/>
                    <a:pt x="24511" y="2338705"/>
                    <a:pt x="20193" y="2335530"/>
                  </a:cubicBezTo>
                  <a:cubicBezTo>
                    <a:pt x="15875" y="2332228"/>
                    <a:pt x="11938" y="2328164"/>
                    <a:pt x="8890" y="2323719"/>
                  </a:cubicBezTo>
                  <a:cubicBezTo>
                    <a:pt x="5842" y="2319274"/>
                    <a:pt x="3429" y="2314194"/>
                    <a:pt x="2032" y="2308987"/>
                  </a:cubicBezTo>
                  <a:cubicBezTo>
                    <a:pt x="635" y="2303780"/>
                    <a:pt x="0" y="2298065"/>
                    <a:pt x="254" y="2292731"/>
                  </a:cubicBezTo>
                  <a:cubicBezTo>
                    <a:pt x="508" y="2287397"/>
                    <a:pt x="1778" y="2281809"/>
                    <a:pt x="3810" y="2276856"/>
                  </a:cubicBezTo>
                  <a:cubicBezTo>
                    <a:pt x="5842" y="2271903"/>
                    <a:pt x="8763" y="2266950"/>
                    <a:pt x="12192" y="2262886"/>
                  </a:cubicBezTo>
                  <a:cubicBezTo>
                    <a:pt x="15621" y="2258822"/>
                    <a:pt x="20066" y="2255139"/>
                    <a:pt x="24638" y="2252345"/>
                  </a:cubicBezTo>
                  <a:cubicBezTo>
                    <a:pt x="29210" y="2249551"/>
                    <a:pt x="34544" y="2247392"/>
                    <a:pt x="39751" y="2246249"/>
                  </a:cubicBezTo>
                  <a:cubicBezTo>
                    <a:pt x="44958" y="2245106"/>
                    <a:pt x="50673" y="2244852"/>
                    <a:pt x="56007" y="2245360"/>
                  </a:cubicBezTo>
                  <a:cubicBezTo>
                    <a:pt x="61341" y="2245868"/>
                    <a:pt x="66929" y="2247392"/>
                    <a:pt x="71755" y="2249678"/>
                  </a:cubicBezTo>
                  <a:cubicBezTo>
                    <a:pt x="76581" y="2251964"/>
                    <a:pt x="81280" y="2255139"/>
                    <a:pt x="85217" y="2258822"/>
                  </a:cubicBezTo>
                  <a:cubicBezTo>
                    <a:pt x="89154" y="2262505"/>
                    <a:pt x="92583" y="2267077"/>
                    <a:pt x="95123" y="2271776"/>
                  </a:cubicBezTo>
                  <a:cubicBezTo>
                    <a:pt x="97663" y="2276475"/>
                    <a:pt x="99441" y="2281936"/>
                    <a:pt x="100330" y="2287270"/>
                  </a:cubicBezTo>
                  <a:cubicBezTo>
                    <a:pt x="101219" y="2292604"/>
                    <a:pt x="101219" y="2298192"/>
                    <a:pt x="100330" y="2303526"/>
                  </a:cubicBezTo>
                  <a:cubicBezTo>
                    <a:pt x="99441" y="2308860"/>
                    <a:pt x="97663" y="2314321"/>
                    <a:pt x="95123" y="2319020"/>
                  </a:cubicBezTo>
                  <a:cubicBezTo>
                    <a:pt x="92583" y="2323719"/>
                    <a:pt x="89281" y="2328291"/>
                    <a:pt x="85344" y="2331974"/>
                  </a:cubicBezTo>
                  <a:cubicBezTo>
                    <a:pt x="81407" y="2335657"/>
                    <a:pt x="76581" y="2338832"/>
                    <a:pt x="71755" y="2341118"/>
                  </a:cubicBezTo>
                  <a:cubicBezTo>
                    <a:pt x="66929" y="2343404"/>
                    <a:pt x="61468" y="2344928"/>
                    <a:pt x="56134" y="2345563"/>
                  </a:cubicBezTo>
                  <a:cubicBezTo>
                    <a:pt x="50800" y="2346198"/>
                    <a:pt x="45085" y="2345817"/>
                    <a:pt x="39878" y="2344674"/>
                  </a:cubicBezTo>
                  <a:cubicBezTo>
                    <a:pt x="34671" y="2343531"/>
                    <a:pt x="29210" y="2341372"/>
                    <a:pt x="24638" y="2338578"/>
                  </a:cubicBezTo>
                  <a:cubicBezTo>
                    <a:pt x="20066" y="2335784"/>
                    <a:pt x="15621" y="2332101"/>
                    <a:pt x="12192" y="2328037"/>
                  </a:cubicBezTo>
                  <a:cubicBezTo>
                    <a:pt x="8763" y="2323973"/>
                    <a:pt x="5842" y="2319147"/>
                    <a:pt x="3810" y="2314194"/>
                  </a:cubicBezTo>
                  <a:cubicBezTo>
                    <a:pt x="1778" y="2309241"/>
                    <a:pt x="508" y="2303526"/>
                    <a:pt x="254" y="2298192"/>
                  </a:cubicBezTo>
                  <a:cubicBezTo>
                    <a:pt x="0" y="2292858"/>
                    <a:pt x="635" y="2287270"/>
                    <a:pt x="2032" y="2282063"/>
                  </a:cubicBezTo>
                  <a:cubicBezTo>
                    <a:pt x="3429" y="2276856"/>
                    <a:pt x="5842" y="2271649"/>
                    <a:pt x="8890" y="2267204"/>
                  </a:cubicBezTo>
                  <a:cubicBezTo>
                    <a:pt x="11938" y="2262759"/>
                    <a:pt x="15748" y="2258695"/>
                    <a:pt x="20066" y="2255393"/>
                  </a:cubicBezTo>
                  <a:cubicBezTo>
                    <a:pt x="24384" y="2252091"/>
                    <a:pt x="29464" y="2249297"/>
                    <a:pt x="34544" y="2247646"/>
                  </a:cubicBezTo>
                  <a:cubicBezTo>
                    <a:pt x="39624" y="2245995"/>
                    <a:pt x="50546" y="2245106"/>
                    <a:pt x="50546" y="2245106"/>
                  </a:cubicBezTo>
                  <a:cubicBezTo>
                    <a:pt x="50546" y="2245106"/>
                    <a:pt x="67945" y="2227580"/>
                    <a:pt x="74803" y="2212848"/>
                  </a:cubicBezTo>
                  <a:cubicBezTo>
                    <a:pt x="85852" y="2188845"/>
                    <a:pt x="88646" y="2147062"/>
                    <a:pt x="98044" y="2108835"/>
                  </a:cubicBezTo>
                  <a:cubicBezTo>
                    <a:pt x="109601" y="2061337"/>
                    <a:pt x="125476" y="2009267"/>
                    <a:pt x="140335" y="1949958"/>
                  </a:cubicBezTo>
                  <a:cubicBezTo>
                    <a:pt x="159131" y="1874901"/>
                    <a:pt x="181102" y="1784731"/>
                    <a:pt x="200533" y="1693926"/>
                  </a:cubicBezTo>
                  <a:cubicBezTo>
                    <a:pt x="222504" y="1591437"/>
                    <a:pt x="242443" y="1478534"/>
                    <a:pt x="263906" y="1365377"/>
                  </a:cubicBezTo>
                  <a:cubicBezTo>
                    <a:pt x="286893" y="1244473"/>
                    <a:pt x="314325" y="1115060"/>
                    <a:pt x="333883" y="989838"/>
                  </a:cubicBezTo>
                  <a:cubicBezTo>
                    <a:pt x="353314" y="865505"/>
                    <a:pt x="367538" y="736600"/>
                    <a:pt x="381127" y="616712"/>
                  </a:cubicBezTo>
                  <a:cubicBezTo>
                    <a:pt x="393827" y="505587"/>
                    <a:pt x="408813" y="395732"/>
                    <a:pt x="413639" y="294894"/>
                  </a:cubicBezTo>
                  <a:cubicBezTo>
                    <a:pt x="417957" y="205740"/>
                    <a:pt x="410845" y="70612"/>
                    <a:pt x="412496" y="42545"/>
                  </a:cubicBezTo>
                  <a:cubicBezTo>
                    <a:pt x="412877" y="36830"/>
                    <a:pt x="413004" y="35687"/>
                    <a:pt x="413766" y="32385"/>
                  </a:cubicBezTo>
                  <a:cubicBezTo>
                    <a:pt x="414528" y="29083"/>
                    <a:pt x="415798" y="25781"/>
                    <a:pt x="417322" y="22733"/>
                  </a:cubicBezTo>
                  <a:cubicBezTo>
                    <a:pt x="418846" y="19685"/>
                    <a:pt x="420878" y="16891"/>
                    <a:pt x="423164" y="14351"/>
                  </a:cubicBezTo>
                  <a:cubicBezTo>
                    <a:pt x="425450" y="11811"/>
                    <a:pt x="427990" y="9525"/>
                    <a:pt x="430784" y="7620"/>
                  </a:cubicBezTo>
                  <a:cubicBezTo>
                    <a:pt x="433578" y="5715"/>
                    <a:pt x="436753" y="4064"/>
                    <a:pt x="439928" y="2794"/>
                  </a:cubicBezTo>
                  <a:cubicBezTo>
                    <a:pt x="443103" y="1651"/>
                    <a:pt x="446532" y="762"/>
                    <a:pt x="449834" y="381"/>
                  </a:cubicBezTo>
                  <a:cubicBezTo>
                    <a:pt x="453263" y="0"/>
                    <a:pt x="456692" y="0"/>
                    <a:pt x="460121" y="381"/>
                  </a:cubicBezTo>
                  <a:cubicBezTo>
                    <a:pt x="463423" y="762"/>
                    <a:pt x="466852" y="1651"/>
                    <a:pt x="470027" y="2794"/>
                  </a:cubicBezTo>
                  <a:cubicBezTo>
                    <a:pt x="473202" y="4064"/>
                    <a:pt x="476250" y="5715"/>
                    <a:pt x="479044" y="7620"/>
                  </a:cubicBezTo>
                  <a:cubicBezTo>
                    <a:pt x="481838" y="9525"/>
                    <a:pt x="484378" y="11811"/>
                    <a:pt x="486664" y="14351"/>
                  </a:cubicBezTo>
                  <a:cubicBezTo>
                    <a:pt x="488950" y="16891"/>
                    <a:pt x="490982" y="19685"/>
                    <a:pt x="492506" y="22733"/>
                  </a:cubicBezTo>
                  <a:cubicBezTo>
                    <a:pt x="494157" y="25781"/>
                    <a:pt x="495427" y="29083"/>
                    <a:pt x="496189" y="32385"/>
                  </a:cubicBezTo>
                  <a:cubicBezTo>
                    <a:pt x="496951" y="35687"/>
                    <a:pt x="497332" y="42545"/>
                    <a:pt x="497332" y="425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1129433" y="2708879"/>
            <a:ext cx="15558367" cy="5760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5711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Users' retention has always been one of the key targets that </a:t>
            </a:r>
            <a:r>
              <a:rPr lang="en-US" sz="3000" b="1" dirty="0" err="1">
                <a:solidFill>
                  <a:srgbClr val="A60062"/>
                </a:solidFill>
                <a:latin typeface="Montserrat" panose="00000500000000000000" pitchFamily="2" charset="0"/>
              </a:rPr>
              <a:t>MoMo</a:t>
            </a:r>
            <a:r>
              <a:rPr lang="en-US" sz="3000" dirty="0">
                <a:latin typeface="Montserrat" panose="00000500000000000000" pitchFamily="2" charset="0"/>
              </a:rPr>
              <a:t> is striving to be better. A </a:t>
            </a:r>
            <a:r>
              <a:rPr lang="en-US" sz="3000" b="1" dirty="0">
                <a:solidFill>
                  <a:srgbClr val="A60062"/>
                </a:solidFill>
                <a:latin typeface="Montserrat" panose="00000500000000000000" pitchFamily="2" charset="0"/>
              </a:rPr>
              <a:t>Loyalty program</a:t>
            </a:r>
            <a:r>
              <a:rPr lang="en-US" sz="3000" b="1" dirty="0">
                <a:latin typeface="Montserrat" panose="00000500000000000000" pitchFamily="2" charset="0"/>
              </a:rPr>
              <a:t> </a:t>
            </a:r>
            <a:r>
              <a:rPr lang="en-US" sz="3000" dirty="0">
                <a:latin typeface="Montserrat" panose="00000500000000000000" pitchFamily="2" charset="0"/>
              </a:rPr>
              <a:t>called "</a:t>
            </a:r>
            <a:r>
              <a:rPr lang="en-US" sz="3000" b="1" dirty="0" err="1">
                <a:solidFill>
                  <a:srgbClr val="A60062"/>
                </a:solidFill>
                <a:latin typeface="Montserrat" panose="00000500000000000000" pitchFamily="2" charset="0"/>
              </a:rPr>
              <a:t>MoMo</a:t>
            </a:r>
            <a:r>
              <a:rPr lang="en-US" sz="3000" b="1" dirty="0">
                <a:solidFill>
                  <a:srgbClr val="A60062"/>
                </a:solidFill>
                <a:latin typeface="Montserrat" panose="00000500000000000000" pitchFamily="2" charset="0"/>
              </a:rPr>
              <a:t> </a:t>
            </a:r>
            <a:r>
              <a:rPr lang="en-US" sz="3000" b="1" dirty="0" err="1">
                <a:solidFill>
                  <a:srgbClr val="A60062"/>
                </a:solidFill>
                <a:latin typeface="Montserrat" panose="00000500000000000000" pitchFamily="2" charset="0"/>
              </a:rPr>
              <a:t>Hoàn</a:t>
            </a:r>
            <a:r>
              <a:rPr lang="en-US" sz="3000" b="1" dirty="0">
                <a:solidFill>
                  <a:srgbClr val="A60062"/>
                </a:solidFill>
                <a:latin typeface="Montserrat" panose="00000500000000000000" pitchFamily="2" charset="0"/>
              </a:rPr>
              <a:t> </a:t>
            </a:r>
            <a:r>
              <a:rPr lang="en-US" sz="3000" b="1" dirty="0" err="1">
                <a:solidFill>
                  <a:srgbClr val="A60062"/>
                </a:solidFill>
                <a:latin typeface="Montserrat" panose="00000500000000000000" pitchFamily="2" charset="0"/>
              </a:rPr>
              <a:t>Tiền</a:t>
            </a:r>
            <a:r>
              <a:rPr lang="en-US" sz="3000" dirty="0">
                <a:latin typeface="Montserrat" panose="00000500000000000000" pitchFamily="2" charset="0"/>
              </a:rPr>
              <a:t>" - one of the projects aiming to achieve such goal was launched from January 1st 2021 to March 2022.</a:t>
            </a:r>
          </a:p>
          <a:p>
            <a:pPr>
              <a:lnSpc>
                <a:spcPts val="5711"/>
              </a:lnSpc>
            </a:pPr>
            <a:endParaRPr lang="en-US" sz="3000" dirty="0">
              <a:latin typeface="Montserrat" panose="00000500000000000000" pitchFamily="2" charset="0"/>
            </a:endParaRPr>
          </a:p>
          <a:p>
            <a:pPr marL="571500" indent="-571500">
              <a:lnSpc>
                <a:spcPts val="5711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What ideas do you have for </a:t>
            </a:r>
            <a:r>
              <a:rPr lang="en-US" sz="3000" b="1" dirty="0" err="1">
                <a:solidFill>
                  <a:srgbClr val="A60062"/>
                </a:solidFill>
                <a:latin typeface="Montserrat" panose="00000500000000000000" pitchFamily="2" charset="0"/>
              </a:rPr>
              <a:t>MoMo</a:t>
            </a:r>
            <a:r>
              <a:rPr lang="en-US" sz="3000" dirty="0">
                <a:latin typeface="Montserrat" panose="00000500000000000000" pitchFamily="2" charset="0"/>
              </a:rPr>
              <a:t> in loyalty program development strategy?</a:t>
            </a:r>
          </a:p>
          <a:p>
            <a:pPr marL="571500" indent="-571500">
              <a:lnSpc>
                <a:spcPts val="5711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Do you have any advice for the Marketing department in designing promotion campaigns to increase user retention's performance?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4A5C8E66-B53F-3FC0-44A6-974A3E71B713}"/>
              </a:ext>
            </a:extLst>
          </p:cNvPr>
          <p:cNvSpPr txBox="1"/>
          <p:nvPr/>
        </p:nvSpPr>
        <p:spPr>
          <a:xfrm>
            <a:off x="0" y="-38100"/>
            <a:ext cx="17754600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20240" lvl="1" indent="-1143000">
              <a:lnSpc>
                <a:spcPts val="10080"/>
              </a:lnSpc>
              <a:buAutoNum type="arabicPeriod"/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Introduction</a:t>
            </a:r>
            <a:endParaRPr lang="en-US" sz="4000" dirty="0">
              <a:solidFill>
                <a:srgbClr val="A60062"/>
              </a:solidFill>
              <a:latin typeface="Montserrat Extra-Bold Bold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0A0914C-A394-9724-B7A2-B18BFC990B53}"/>
              </a:ext>
            </a:extLst>
          </p:cNvPr>
          <p:cNvSpPr txBox="1"/>
          <p:nvPr/>
        </p:nvSpPr>
        <p:spPr>
          <a:xfrm>
            <a:off x="1140319" y="1289172"/>
            <a:ext cx="4004351" cy="64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4000" b="1" dirty="0">
                <a:solidFill>
                  <a:srgbClr val="A60062"/>
                </a:solidFill>
                <a:latin typeface="Montserrat Classic"/>
              </a:rPr>
              <a:t>1.1. Problem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0FE26C1-8F36-4C6D-BDC0-B5C62109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039868" y="5154073"/>
            <a:ext cx="132778" cy="132874"/>
            <a:chOff x="0" y="0"/>
            <a:chExt cx="177038" cy="177165"/>
          </a:xfrm>
        </p:grpSpPr>
        <p:sp>
          <p:nvSpPr>
            <p:cNvPr id="4" name="Freeform 4"/>
            <p:cNvSpPr/>
            <p:nvPr/>
          </p:nvSpPr>
          <p:spPr>
            <a:xfrm>
              <a:off x="50419" y="49784"/>
              <a:ext cx="74803" cy="76962"/>
            </a:xfrm>
            <a:custGeom>
              <a:avLst/>
              <a:gdLst/>
              <a:ahLst/>
              <a:cxnLst/>
              <a:rect l="l" t="t" r="r" b="b"/>
              <a:pathLst>
                <a:path w="74803" h="76962">
                  <a:moveTo>
                    <a:pt x="74803" y="27178"/>
                  </a:moveTo>
                  <a:cubicBezTo>
                    <a:pt x="74803" y="51181"/>
                    <a:pt x="72009" y="57277"/>
                    <a:pt x="68326" y="61976"/>
                  </a:cubicBezTo>
                  <a:cubicBezTo>
                    <a:pt x="64643" y="66675"/>
                    <a:pt x="59309" y="70866"/>
                    <a:pt x="53975" y="73279"/>
                  </a:cubicBezTo>
                  <a:cubicBezTo>
                    <a:pt x="48641" y="75692"/>
                    <a:pt x="41910" y="76962"/>
                    <a:pt x="36068" y="76581"/>
                  </a:cubicBezTo>
                  <a:cubicBezTo>
                    <a:pt x="30226" y="76200"/>
                    <a:pt x="23749" y="74168"/>
                    <a:pt x="18669" y="71120"/>
                  </a:cubicBezTo>
                  <a:cubicBezTo>
                    <a:pt x="13589" y="68072"/>
                    <a:pt x="8763" y="63246"/>
                    <a:pt x="5715" y="58166"/>
                  </a:cubicBezTo>
                  <a:cubicBezTo>
                    <a:pt x="2667" y="53086"/>
                    <a:pt x="762" y="46609"/>
                    <a:pt x="381" y="40767"/>
                  </a:cubicBezTo>
                  <a:cubicBezTo>
                    <a:pt x="0" y="34925"/>
                    <a:pt x="1270" y="28194"/>
                    <a:pt x="3683" y="22860"/>
                  </a:cubicBezTo>
                  <a:cubicBezTo>
                    <a:pt x="6096" y="17526"/>
                    <a:pt x="10287" y="12192"/>
                    <a:pt x="14859" y="8509"/>
                  </a:cubicBezTo>
                  <a:cubicBezTo>
                    <a:pt x="19558" y="4826"/>
                    <a:pt x="25654" y="2032"/>
                    <a:pt x="31496" y="1016"/>
                  </a:cubicBezTo>
                  <a:cubicBezTo>
                    <a:pt x="37338" y="0"/>
                    <a:pt x="44069" y="381"/>
                    <a:pt x="49657" y="2159"/>
                  </a:cubicBezTo>
                  <a:cubicBezTo>
                    <a:pt x="55245" y="3937"/>
                    <a:pt x="65278" y="11557"/>
                    <a:pt x="65278" y="115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10416159" y="2915793"/>
            <a:ext cx="132778" cy="132778"/>
            <a:chOff x="0" y="0"/>
            <a:chExt cx="177038" cy="177038"/>
          </a:xfrm>
        </p:grpSpPr>
        <p:sp>
          <p:nvSpPr>
            <p:cNvPr id="6" name="Freeform 6"/>
            <p:cNvSpPr/>
            <p:nvPr/>
          </p:nvSpPr>
          <p:spPr>
            <a:xfrm>
              <a:off x="50419" y="49784"/>
              <a:ext cx="74803" cy="76835"/>
            </a:xfrm>
            <a:custGeom>
              <a:avLst/>
              <a:gdLst/>
              <a:ahLst/>
              <a:cxnLst/>
              <a:rect l="l" t="t" r="r" b="b"/>
              <a:pathLst>
                <a:path w="74803" h="76835">
                  <a:moveTo>
                    <a:pt x="74803" y="27178"/>
                  </a:moveTo>
                  <a:cubicBezTo>
                    <a:pt x="74803" y="51181"/>
                    <a:pt x="72009" y="57277"/>
                    <a:pt x="68326" y="61976"/>
                  </a:cubicBezTo>
                  <a:cubicBezTo>
                    <a:pt x="64643" y="66675"/>
                    <a:pt x="59309" y="70866"/>
                    <a:pt x="53975" y="73279"/>
                  </a:cubicBezTo>
                  <a:cubicBezTo>
                    <a:pt x="48641" y="75692"/>
                    <a:pt x="41910" y="76835"/>
                    <a:pt x="36068" y="76454"/>
                  </a:cubicBezTo>
                  <a:cubicBezTo>
                    <a:pt x="30226" y="76073"/>
                    <a:pt x="23749" y="74168"/>
                    <a:pt x="18669" y="71120"/>
                  </a:cubicBezTo>
                  <a:cubicBezTo>
                    <a:pt x="13589" y="68072"/>
                    <a:pt x="8763" y="63246"/>
                    <a:pt x="5715" y="58166"/>
                  </a:cubicBezTo>
                  <a:cubicBezTo>
                    <a:pt x="2667" y="53086"/>
                    <a:pt x="762" y="46609"/>
                    <a:pt x="381" y="40767"/>
                  </a:cubicBezTo>
                  <a:cubicBezTo>
                    <a:pt x="0" y="34925"/>
                    <a:pt x="1270" y="28194"/>
                    <a:pt x="3683" y="22860"/>
                  </a:cubicBezTo>
                  <a:cubicBezTo>
                    <a:pt x="6096" y="17526"/>
                    <a:pt x="10287" y="12192"/>
                    <a:pt x="14859" y="8509"/>
                  </a:cubicBezTo>
                  <a:cubicBezTo>
                    <a:pt x="19558" y="4826"/>
                    <a:pt x="25654" y="2032"/>
                    <a:pt x="31496" y="1016"/>
                  </a:cubicBezTo>
                  <a:cubicBezTo>
                    <a:pt x="37338" y="0"/>
                    <a:pt x="44196" y="381"/>
                    <a:pt x="49784" y="2159"/>
                  </a:cubicBezTo>
                  <a:cubicBezTo>
                    <a:pt x="55372" y="3937"/>
                    <a:pt x="65278" y="11557"/>
                    <a:pt x="65278" y="115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0674668" y="3790760"/>
            <a:ext cx="152971" cy="140303"/>
            <a:chOff x="0" y="0"/>
            <a:chExt cx="203962" cy="187071"/>
          </a:xfrm>
        </p:grpSpPr>
        <p:sp>
          <p:nvSpPr>
            <p:cNvPr id="8" name="Freeform 8"/>
            <p:cNvSpPr/>
            <p:nvPr/>
          </p:nvSpPr>
          <p:spPr>
            <a:xfrm>
              <a:off x="50673" y="50546"/>
              <a:ext cx="102743" cy="86106"/>
            </a:xfrm>
            <a:custGeom>
              <a:avLst/>
              <a:gdLst/>
              <a:ahLst/>
              <a:cxnLst/>
              <a:rect l="l" t="t" r="r" b="b"/>
              <a:pathLst>
                <a:path w="102743" h="86106">
                  <a:moveTo>
                    <a:pt x="61341" y="254"/>
                  </a:moveTo>
                  <a:cubicBezTo>
                    <a:pt x="78740" y="3810"/>
                    <a:pt x="82804" y="5969"/>
                    <a:pt x="86233" y="8636"/>
                  </a:cubicBezTo>
                  <a:cubicBezTo>
                    <a:pt x="89789" y="11303"/>
                    <a:pt x="92964" y="14732"/>
                    <a:pt x="95504" y="18415"/>
                  </a:cubicBezTo>
                  <a:cubicBezTo>
                    <a:pt x="97917" y="22098"/>
                    <a:pt x="99949" y="26289"/>
                    <a:pt x="101092" y="30480"/>
                  </a:cubicBezTo>
                  <a:cubicBezTo>
                    <a:pt x="102235" y="34671"/>
                    <a:pt x="102743" y="39370"/>
                    <a:pt x="102489" y="43688"/>
                  </a:cubicBezTo>
                  <a:cubicBezTo>
                    <a:pt x="102235" y="48006"/>
                    <a:pt x="101219" y="52578"/>
                    <a:pt x="99568" y="56642"/>
                  </a:cubicBezTo>
                  <a:cubicBezTo>
                    <a:pt x="97917" y="60706"/>
                    <a:pt x="95504" y="64770"/>
                    <a:pt x="92710" y="68072"/>
                  </a:cubicBezTo>
                  <a:cubicBezTo>
                    <a:pt x="89916" y="71374"/>
                    <a:pt x="86360" y="74422"/>
                    <a:pt x="82550" y="76708"/>
                  </a:cubicBezTo>
                  <a:cubicBezTo>
                    <a:pt x="78867" y="78994"/>
                    <a:pt x="74549" y="80645"/>
                    <a:pt x="70231" y="81661"/>
                  </a:cubicBezTo>
                  <a:cubicBezTo>
                    <a:pt x="65913" y="82677"/>
                    <a:pt x="61214" y="82931"/>
                    <a:pt x="56896" y="82423"/>
                  </a:cubicBezTo>
                  <a:cubicBezTo>
                    <a:pt x="52578" y="81915"/>
                    <a:pt x="48006" y="80645"/>
                    <a:pt x="44069" y="78867"/>
                  </a:cubicBezTo>
                  <a:cubicBezTo>
                    <a:pt x="40132" y="76962"/>
                    <a:pt x="36195" y="74422"/>
                    <a:pt x="33020" y="71374"/>
                  </a:cubicBezTo>
                  <a:cubicBezTo>
                    <a:pt x="29845" y="68326"/>
                    <a:pt x="27051" y="64643"/>
                    <a:pt x="25019" y="60706"/>
                  </a:cubicBezTo>
                  <a:cubicBezTo>
                    <a:pt x="22987" y="56896"/>
                    <a:pt x="21590" y="52451"/>
                    <a:pt x="20828" y="48133"/>
                  </a:cubicBezTo>
                  <a:cubicBezTo>
                    <a:pt x="20066" y="43815"/>
                    <a:pt x="20066" y="39116"/>
                    <a:pt x="20828" y="34798"/>
                  </a:cubicBezTo>
                  <a:cubicBezTo>
                    <a:pt x="21590" y="30480"/>
                    <a:pt x="22987" y="26035"/>
                    <a:pt x="25019" y="22225"/>
                  </a:cubicBezTo>
                  <a:cubicBezTo>
                    <a:pt x="27051" y="18288"/>
                    <a:pt x="29972" y="14605"/>
                    <a:pt x="33147" y="11557"/>
                  </a:cubicBezTo>
                  <a:cubicBezTo>
                    <a:pt x="36322" y="8509"/>
                    <a:pt x="40132" y="5842"/>
                    <a:pt x="44069" y="4064"/>
                  </a:cubicBezTo>
                  <a:cubicBezTo>
                    <a:pt x="48006" y="2159"/>
                    <a:pt x="52578" y="1016"/>
                    <a:pt x="56896" y="508"/>
                  </a:cubicBezTo>
                  <a:cubicBezTo>
                    <a:pt x="61214" y="0"/>
                    <a:pt x="65913" y="254"/>
                    <a:pt x="70231" y="1270"/>
                  </a:cubicBezTo>
                  <a:cubicBezTo>
                    <a:pt x="74549" y="2286"/>
                    <a:pt x="78867" y="3937"/>
                    <a:pt x="82550" y="6223"/>
                  </a:cubicBezTo>
                  <a:cubicBezTo>
                    <a:pt x="86360" y="8509"/>
                    <a:pt x="89916" y="11557"/>
                    <a:pt x="92710" y="14859"/>
                  </a:cubicBezTo>
                  <a:cubicBezTo>
                    <a:pt x="95504" y="18161"/>
                    <a:pt x="97917" y="22225"/>
                    <a:pt x="99568" y="26289"/>
                  </a:cubicBezTo>
                  <a:cubicBezTo>
                    <a:pt x="101219" y="30353"/>
                    <a:pt x="102235" y="34925"/>
                    <a:pt x="102489" y="39243"/>
                  </a:cubicBezTo>
                  <a:cubicBezTo>
                    <a:pt x="102743" y="43561"/>
                    <a:pt x="102235" y="48260"/>
                    <a:pt x="101092" y="52451"/>
                  </a:cubicBezTo>
                  <a:cubicBezTo>
                    <a:pt x="99949" y="56642"/>
                    <a:pt x="97917" y="60833"/>
                    <a:pt x="95377" y="64516"/>
                  </a:cubicBezTo>
                  <a:cubicBezTo>
                    <a:pt x="92964" y="68072"/>
                    <a:pt x="89662" y="71501"/>
                    <a:pt x="86233" y="74168"/>
                  </a:cubicBezTo>
                  <a:cubicBezTo>
                    <a:pt x="82804" y="76835"/>
                    <a:pt x="78740" y="79121"/>
                    <a:pt x="74549" y="80518"/>
                  </a:cubicBezTo>
                  <a:cubicBezTo>
                    <a:pt x="70358" y="81915"/>
                    <a:pt x="61341" y="82550"/>
                    <a:pt x="61341" y="82550"/>
                  </a:cubicBezTo>
                  <a:cubicBezTo>
                    <a:pt x="61341" y="82550"/>
                    <a:pt x="54610" y="84963"/>
                    <a:pt x="51054" y="85471"/>
                  </a:cubicBezTo>
                  <a:cubicBezTo>
                    <a:pt x="47625" y="85979"/>
                    <a:pt x="43942" y="86106"/>
                    <a:pt x="40386" y="85725"/>
                  </a:cubicBezTo>
                  <a:cubicBezTo>
                    <a:pt x="36830" y="85344"/>
                    <a:pt x="33274" y="84582"/>
                    <a:pt x="29845" y="83439"/>
                  </a:cubicBezTo>
                  <a:cubicBezTo>
                    <a:pt x="26543" y="82296"/>
                    <a:pt x="23114" y="80645"/>
                    <a:pt x="20193" y="78740"/>
                  </a:cubicBezTo>
                  <a:cubicBezTo>
                    <a:pt x="17272" y="76835"/>
                    <a:pt x="14478" y="74295"/>
                    <a:pt x="12065" y="71755"/>
                  </a:cubicBezTo>
                  <a:cubicBezTo>
                    <a:pt x="9652" y="69088"/>
                    <a:pt x="7493" y="66167"/>
                    <a:pt x="5715" y="63119"/>
                  </a:cubicBezTo>
                  <a:cubicBezTo>
                    <a:pt x="3937" y="60071"/>
                    <a:pt x="2540" y="56642"/>
                    <a:pt x="1651" y="53213"/>
                  </a:cubicBezTo>
                  <a:cubicBezTo>
                    <a:pt x="762" y="49784"/>
                    <a:pt x="254" y="46101"/>
                    <a:pt x="127" y="42545"/>
                  </a:cubicBezTo>
                  <a:cubicBezTo>
                    <a:pt x="0" y="38989"/>
                    <a:pt x="381" y="35306"/>
                    <a:pt x="1143" y="31877"/>
                  </a:cubicBezTo>
                  <a:cubicBezTo>
                    <a:pt x="1905" y="28448"/>
                    <a:pt x="3175" y="25019"/>
                    <a:pt x="4699" y="21844"/>
                  </a:cubicBezTo>
                  <a:cubicBezTo>
                    <a:pt x="6223" y="18669"/>
                    <a:pt x="8255" y="15494"/>
                    <a:pt x="10541" y="12827"/>
                  </a:cubicBezTo>
                  <a:cubicBezTo>
                    <a:pt x="12827" y="10033"/>
                    <a:pt x="15494" y="7620"/>
                    <a:pt x="18415" y="5461"/>
                  </a:cubicBezTo>
                  <a:cubicBezTo>
                    <a:pt x="21209" y="3429"/>
                    <a:pt x="27686" y="254"/>
                    <a:pt x="27686" y="2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388918" y="3812000"/>
            <a:ext cx="449009" cy="1835277"/>
            <a:chOff x="0" y="0"/>
            <a:chExt cx="598678" cy="2447036"/>
          </a:xfrm>
        </p:grpSpPr>
        <p:sp>
          <p:nvSpPr>
            <p:cNvPr id="10" name="Freeform 10"/>
            <p:cNvSpPr/>
            <p:nvPr/>
          </p:nvSpPr>
          <p:spPr>
            <a:xfrm>
              <a:off x="50546" y="50419"/>
              <a:ext cx="497332" cy="2346579"/>
            </a:xfrm>
            <a:custGeom>
              <a:avLst/>
              <a:gdLst/>
              <a:ahLst/>
              <a:cxnLst/>
              <a:rect l="l" t="t" r="r" b="b"/>
              <a:pathLst>
                <a:path w="497332" h="2346579">
                  <a:moveTo>
                    <a:pt x="497332" y="42545"/>
                  </a:moveTo>
                  <a:cubicBezTo>
                    <a:pt x="490601" y="397637"/>
                    <a:pt x="474853" y="511556"/>
                    <a:pt x="461518" y="624967"/>
                  </a:cubicBezTo>
                  <a:cubicBezTo>
                    <a:pt x="447294" y="746125"/>
                    <a:pt x="432689" y="874903"/>
                    <a:pt x="412750" y="999998"/>
                  </a:cubicBezTo>
                  <a:cubicBezTo>
                    <a:pt x="392557" y="1126490"/>
                    <a:pt x="364490" y="1257808"/>
                    <a:pt x="341122" y="1379855"/>
                  </a:cubicBezTo>
                  <a:cubicBezTo>
                    <a:pt x="319278" y="1493520"/>
                    <a:pt x="299212" y="1605915"/>
                    <a:pt x="276987" y="1708785"/>
                  </a:cubicBezTo>
                  <a:cubicBezTo>
                    <a:pt x="257175" y="1800479"/>
                    <a:pt x="234823" y="1891792"/>
                    <a:pt x="215646" y="1967738"/>
                  </a:cubicBezTo>
                  <a:cubicBezTo>
                    <a:pt x="200533" y="2027809"/>
                    <a:pt x="181991" y="2081149"/>
                    <a:pt x="172593" y="2128647"/>
                  </a:cubicBezTo>
                  <a:cubicBezTo>
                    <a:pt x="165354" y="2165477"/>
                    <a:pt x="168021" y="2196084"/>
                    <a:pt x="159639" y="2227961"/>
                  </a:cubicBezTo>
                  <a:cubicBezTo>
                    <a:pt x="151384" y="2259457"/>
                    <a:pt x="143002" y="2298827"/>
                    <a:pt x="122936" y="2318512"/>
                  </a:cubicBezTo>
                  <a:cubicBezTo>
                    <a:pt x="105029" y="2335911"/>
                    <a:pt x="66294" y="2344293"/>
                    <a:pt x="50673" y="2345817"/>
                  </a:cubicBezTo>
                  <a:cubicBezTo>
                    <a:pt x="43561" y="2346579"/>
                    <a:pt x="39624" y="2344928"/>
                    <a:pt x="34544" y="2343150"/>
                  </a:cubicBezTo>
                  <a:cubicBezTo>
                    <a:pt x="29464" y="2341499"/>
                    <a:pt x="24511" y="2338705"/>
                    <a:pt x="20193" y="2335530"/>
                  </a:cubicBezTo>
                  <a:cubicBezTo>
                    <a:pt x="15875" y="2332228"/>
                    <a:pt x="11938" y="2328164"/>
                    <a:pt x="8890" y="2323719"/>
                  </a:cubicBezTo>
                  <a:cubicBezTo>
                    <a:pt x="5842" y="2319274"/>
                    <a:pt x="3429" y="2314194"/>
                    <a:pt x="2032" y="2308987"/>
                  </a:cubicBezTo>
                  <a:cubicBezTo>
                    <a:pt x="635" y="2303780"/>
                    <a:pt x="0" y="2298065"/>
                    <a:pt x="254" y="2292731"/>
                  </a:cubicBezTo>
                  <a:cubicBezTo>
                    <a:pt x="508" y="2287397"/>
                    <a:pt x="1778" y="2281809"/>
                    <a:pt x="3810" y="2276856"/>
                  </a:cubicBezTo>
                  <a:cubicBezTo>
                    <a:pt x="5842" y="2271903"/>
                    <a:pt x="8763" y="2266950"/>
                    <a:pt x="12192" y="2262886"/>
                  </a:cubicBezTo>
                  <a:cubicBezTo>
                    <a:pt x="15621" y="2258822"/>
                    <a:pt x="20066" y="2255139"/>
                    <a:pt x="24638" y="2252345"/>
                  </a:cubicBezTo>
                  <a:cubicBezTo>
                    <a:pt x="29210" y="2249551"/>
                    <a:pt x="34544" y="2247392"/>
                    <a:pt x="39751" y="2246249"/>
                  </a:cubicBezTo>
                  <a:cubicBezTo>
                    <a:pt x="44958" y="2245106"/>
                    <a:pt x="50673" y="2244852"/>
                    <a:pt x="56007" y="2245360"/>
                  </a:cubicBezTo>
                  <a:cubicBezTo>
                    <a:pt x="61341" y="2245868"/>
                    <a:pt x="66929" y="2247392"/>
                    <a:pt x="71755" y="2249678"/>
                  </a:cubicBezTo>
                  <a:cubicBezTo>
                    <a:pt x="76581" y="2251964"/>
                    <a:pt x="81280" y="2255139"/>
                    <a:pt x="85217" y="2258822"/>
                  </a:cubicBezTo>
                  <a:cubicBezTo>
                    <a:pt x="89154" y="2262505"/>
                    <a:pt x="92583" y="2267077"/>
                    <a:pt x="95123" y="2271776"/>
                  </a:cubicBezTo>
                  <a:cubicBezTo>
                    <a:pt x="97663" y="2276475"/>
                    <a:pt x="99441" y="2281936"/>
                    <a:pt x="100330" y="2287270"/>
                  </a:cubicBezTo>
                  <a:cubicBezTo>
                    <a:pt x="101219" y="2292604"/>
                    <a:pt x="101219" y="2298192"/>
                    <a:pt x="100330" y="2303526"/>
                  </a:cubicBezTo>
                  <a:cubicBezTo>
                    <a:pt x="99441" y="2308860"/>
                    <a:pt x="97663" y="2314321"/>
                    <a:pt x="95123" y="2319020"/>
                  </a:cubicBezTo>
                  <a:cubicBezTo>
                    <a:pt x="92583" y="2323719"/>
                    <a:pt x="89281" y="2328291"/>
                    <a:pt x="85344" y="2331974"/>
                  </a:cubicBezTo>
                  <a:cubicBezTo>
                    <a:pt x="81407" y="2335657"/>
                    <a:pt x="76581" y="2338832"/>
                    <a:pt x="71755" y="2341118"/>
                  </a:cubicBezTo>
                  <a:cubicBezTo>
                    <a:pt x="66929" y="2343404"/>
                    <a:pt x="61468" y="2344928"/>
                    <a:pt x="56134" y="2345563"/>
                  </a:cubicBezTo>
                  <a:cubicBezTo>
                    <a:pt x="50800" y="2346198"/>
                    <a:pt x="45085" y="2345817"/>
                    <a:pt x="39878" y="2344674"/>
                  </a:cubicBezTo>
                  <a:cubicBezTo>
                    <a:pt x="34671" y="2343531"/>
                    <a:pt x="29210" y="2341372"/>
                    <a:pt x="24638" y="2338578"/>
                  </a:cubicBezTo>
                  <a:cubicBezTo>
                    <a:pt x="20066" y="2335784"/>
                    <a:pt x="15621" y="2332101"/>
                    <a:pt x="12192" y="2328037"/>
                  </a:cubicBezTo>
                  <a:cubicBezTo>
                    <a:pt x="8763" y="2323973"/>
                    <a:pt x="5842" y="2319147"/>
                    <a:pt x="3810" y="2314194"/>
                  </a:cubicBezTo>
                  <a:cubicBezTo>
                    <a:pt x="1778" y="2309241"/>
                    <a:pt x="508" y="2303526"/>
                    <a:pt x="254" y="2298192"/>
                  </a:cubicBezTo>
                  <a:cubicBezTo>
                    <a:pt x="0" y="2292858"/>
                    <a:pt x="635" y="2287270"/>
                    <a:pt x="2032" y="2282063"/>
                  </a:cubicBezTo>
                  <a:cubicBezTo>
                    <a:pt x="3429" y="2276856"/>
                    <a:pt x="5842" y="2271649"/>
                    <a:pt x="8890" y="2267204"/>
                  </a:cubicBezTo>
                  <a:cubicBezTo>
                    <a:pt x="11938" y="2262759"/>
                    <a:pt x="15748" y="2258695"/>
                    <a:pt x="20066" y="2255393"/>
                  </a:cubicBezTo>
                  <a:cubicBezTo>
                    <a:pt x="24384" y="2252091"/>
                    <a:pt x="29464" y="2249297"/>
                    <a:pt x="34544" y="2247646"/>
                  </a:cubicBezTo>
                  <a:cubicBezTo>
                    <a:pt x="39624" y="2245995"/>
                    <a:pt x="50546" y="2245106"/>
                    <a:pt x="50546" y="2245106"/>
                  </a:cubicBezTo>
                  <a:cubicBezTo>
                    <a:pt x="50546" y="2245106"/>
                    <a:pt x="67945" y="2227580"/>
                    <a:pt x="74803" y="2212848"/>
                  </a:cubicBezTo>
                  <a:cubicBezTo>
                    <a:pt x="85852" y="2188845"/>
                    <a:pt x="88646" y="2147062"/>
                    <a:pt x="98044" y="2108835"/>
                  </a:cubicBezTo>
                  <a:cubicBezTo>
                    <a:pt x="109601" y="2061337"/>
                    <a:pt x="125476" y="2009267"/>
                    <a:pt x="140335" y="1949958"/>
                  </a:cubicBezTo>
                  <a:cubicBezTo>
                    <a:pt x="159131" y="1874901"/>
                    <a:pt x="181102" y="1784731"/>
                    <a:pt x="200533" y="1693926"/>
                  </a:cubicBezTo>
                  <a:cubicBezTo>
                    <a:pt x="222504" y="1591437"/>
                    <a:pt x="242443" y="1478534"/>
                    <a:pt x="263906" y="1365377"/>
                  </a:cubicBezTo>
                  <a:cubicBezTo>
                    <a:pt x="286893" y="1244473"/>
                    <a:pt x="314325" y="1115060"/>
                    <a:pt x="333883" y="989838"/>
                  </a:cubicBezTo>
                  <a:cubicBezTo>
                    <a:pt x="353314" y="865505"/>
                    <a:pt x="367538" y="736600"/>
                    <a:pt x="381127" y="616712"/>
                  </a:cubicBezTo>
                  <a:cubicBezTo>
                    <a:pt x="393827" y="505587"/>
                    <a:pt x="408813" y="395732"/>
                    <a:pt x="413639" y="294894"/>
                  </a:cubicBezTo>
                  <a:cubicBezTo>
                    <a:pt x="417957" y="205740"/>
                    <a:pt x="410845" y="70612"/>
                    <a:pt x="412496" y="42545"/>
                  </a:cubicBezTo>
                  <a:cubicBezTo>
                    <a:pt x="412877" y="36830"/>
                    <a:pt x="413004" y="35687"/>
                    <a:pt x="413766" y="32385"/>
                  </a:cubicBezTo>
                  <a:cubicBezTo>
                    <a:pt x="414528" y="29083"/>
                    <a:pt x="415798" y="25781"/>
                    <a:pt x="417322" y="22733"/>
                  </a:cubicBezTo>
                  <a:cubicBezTo>
                    <a:pt x="418846" y="19685"/>
                    <a:pt x="420878" y="16891"/>
                    <a:pt x="423164" y="14351"/>
                  </a:cubicBezTo>
                  <a:cubicBezTo>
                    <a:pt x="425450" y="11811"/>
                    <a:pt x="427990" y="9525"/>
                    <a:pt x="430784" y="7620"/>
                  </a:cubicBezTo>
                  <a:cubicBezTo>
                    <a:pt x="433578" y="5715"/>
                    <a:pt x="436753" y="4064"/>
                    <a:pt x="439928" y="2794"/>
                  </a:cubicBezTo>
                  <a:cubicBezTo>
                    <a:pt x="443103" y="1651"/>
                    <a:pt x="446532" y="762"/>
                    <a:pt x="449834" y="381"/>
                  </a:cubicBezTo>
                  <a:cubicBezTo>
                    <a:pt x="453263" y="0"/>
                    <a:pt x="456692" y="0"/>
                    <a:pt x="460121" y="381"/>
                  </a:cubicBezTo>
                  <a:cubicBezTo>
                    <a:pt x="463423" y="762"/>
                    <a:pt x="466852" y="1651"/>
                    <a:pt x="470027" y="2794"/>
                  </a:cubicBezTo>
                  <a:cubicBezTo>
                    <a:pt x="473202" y="4064"/>
                    <a:pt x="476250" y="5715"/>
                    <a:pt x="479044" y="7620"/>
                  </a:cubicBezTo>
                  <a:cubicBezTo>
                    <a:pt x="481838" y="9525"/>
                    <a:pt x="484378" y="11811"/>
                    <a:pt x="486664" y="14351"/>
                  </a:cubicBezTo>
                  <a:cubicBezTo>
                    <a:pt x="488950" y="16891"/>
                    <a:pt x="490982" y="19685"/>
                    <a:pt x="492506" y="22733"/>
                  </a:cubicBezTo>
                  <a:cubicBezTo>
                    <a:pt x="494157" y="25781"/>
                    <a:pt x="495427" y="29083"/>
                    <a:pt x="496189" y="32385"/>
                  </a:cubicBezTo>
                  <a:cubicBezTo>
                    <a:pt x="496951" y="35687"/>
                    <a:pt x="497332" y="42545"/>
                    <a:pt x="497332" y="425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1300843" y="3007213"/>
            <a:ext cx="15310757" cy="1374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Using Machine Learning model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KMeans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 find clusters in by analyzing RFM.</a:t>
            </a:r>
          </a:p>
          <a:p>
            <a:pPr marL="457200" marR="0" lvl="0" indent="-457200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Find characteristics and true needs of users to offer the right service.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4A5C8E66-B53F-3FC0-44A6-974A3E71B713}"/>
              </a:ext>
            </a:extLst>
          </p:cNvPr>
          <p:cNvSpPr txBox="1"/>
          <p:nvPr/>
        </p:nvSpPr>
        <p:spPr>
          <a:xfrm>
            <a:off x="0" y="6714"/>
            <a:ext cx="17754600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920240" marR="0" lvl="1" indent="-1143000" algn="l" defTabSz="914400" rtl="0" eaLnBrk="1" fontAlgn="auto" latinLnBrk="0" hangingPunct="1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Introduction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A60062"/>
              </a:solidFill>
              <a:effectLst/>
              <a:uLnTx/>
              <a:uFillTx/>
              <a:latin typeface="Montserrat Extra-Bold Bold"/>
              <a:ea typeface="+mn-ea"/>
              <a:cs typeface="+mn-cs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FF44A81-6E9C-EAEE-3F03-3C20F3FBA429}"/>
              </a:ext>
            </a:extLst>
          </p:cNvPr>
          <p:cNvSpPr txBox="1"/>
          <p:nvPr/>
        </p:nvSpPr>
        <p:spPr>
          <a:xfrm>
            <a:off x="1295400" y="1409700"/>
            <a:ext cx="4004351" cy="64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4000" b="1" dirty="0">
                <a:solidFill>
                  <a:srgbClr val="A60062"/>
                </a:solidFill>
                <a:latin typeface="Montserrat Classic"/>
              </a:rPr>
              <a:t>1.2. Approaches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53CBA166-CFA9-4EDA-8169-0E1CCDBD6002}"/>
              </a:ext>
            </a:extLst>
          </p:cNvPr>
          <p:cNvSpPr txBox="1"/>
          <p:nvPr/>
        </p:nvSpPr>
        <p:spPr>
          <a:xfrm>
            <a:off x="3041912" y="6134101"/>
            <a:ext cx="12204175" cy="2098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Recency (R)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: How recently a customer has made a transaction</a:t>
            </a:r>
          </a:p>
          <a:p>
            <a:pPr marL="457200" marR="0" lvl="0" indent="-457200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Frequency (F)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: How often a customer makes a transaction</a:t>
            </a:r>
          </a:p>
          <a:p>
            <a:pPr marL="457200" marR="0" lvl="0" indent="-457200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60062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Monetary Value (M)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: Money value of the transaction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1B3D48-87DC-4428-A45F-88D52C44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11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5486" r="5486"/>
          <a:stretch>
            <a:fillRect/>
          </a:stretch>
        </p:blipFill>
        <p:spPr>
          <a:xfrm>
            <a:off x="9144000" y="-204107"/>
            <a:ext cx="9339943" cy="1049110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400" y="3658863"/>
            <a:ext cx="8305800" cy="1199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>
              <a:lnSpc>
                <a:spcPts val="10080"/>
              </a:lnSpc>
            </a:pPr>
            <a:r>
              <a:rPr lang="en-US" sz="7200" dirty="0">
                <a:solidFill>
                  <a:srgbClr val="F6F6F6"/>
                </a:solidFill>
                <a:latin typeface="Montserrat Extra-Bold Bold"/>
              </a:rPr>
              <a:t>2. Data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283043" y="3640444"/>
            <a:ext cx="4004351" cy="64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2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.1. </a:t>
            </a: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Data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9D4F791-2855-D609-5E6B-066F236A3635}"/>
              </a:ext>
            </a:extLst>
          </p:cNvPr>
          <p:cNvSpPr txBox="1"/>
          <p:nvPr/>
        </p:nvSpPr>
        <p:spPr>
          <a:xfrm>
            <a:off x="11277600" y="4534551"/>
            <a:ext cx="5257800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2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.2. Data 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386A2-9B6E-23B9-9153-7D6E94FD78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09550"/>
            <a:ext cx="1981200" cy="1882423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8F1E5D3D-262C-AE56-7C38-7CAE00775466}"/>
              </a:ext>
            </a:extLst>
          </p:cNvPr>
          <p:cNvSpPr txBox="1"/>
          <p:nvPr/>
        </p:nvSpPr>
        <p:spPr>
          <a:xfrm>
            <a:off x="11283043" y="5428658"/>
            <a:ext cx="4577443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2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Classic"/>
                <a:ea typeface="+mn-ea"/>
                <a:cs typeface="+mn-cs"/>
              </a:rPr>
              <a:t>.3. </a:t>
            </a: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EDA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Classic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1A6486-F1FB-4072-AB37-DA729B0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039868" y="5154073"/>
            <a:ext cx="132778" cy="132874"/>
            <a:chOff x="0" y="0"/>
            <a:chExt cx="177038" cy="177165"/>
          </a:xfrm>
        </p:grpSpPr>
        <p:sp>
          <p:nvSpPr>
            <p:cNvPr id="4" name="Freeform 4"/>
            <p:cNvSpPr/>
            <p:nvPr/>
          </p:nvSpPr>
          <p:spPr>
            <a:xfrm>
              <a:off x="50419" y="49784"/>
              <a:ext cx="74803" cy="76962"/>
            </a:xfrm>
            <a:custGeom>
              <a:avLst/>
              <a:gdLst/>
              <a:ahLst/>
              <a:cxnLst/>
              <a:rect l="l" t="t" r="r" b="b"/>
              <a:pathLst>
                <a:path w="74803" h="76962">
                  <a:moveTo>
                    <a:pt x="74803" y="27178"/>
                  </a:moveTo>
                  <a:cubicBezTo>
                    <a:pt x="74803" y="51181"/>
                    <a:pt x="72009" y="57277"/>
                    <a:pt x="68326" y="61976"/>
                  </a:cubicBezTo>
                  <a:cubicBezTo>
                    <a:pt x="64643" y="66675"/>
                    <a:pt x="59309" y="70866"/>
                    <a:pt x="53975" y="73279"/>
                  </a:cubicBezTo>
                  <a:cubicBezTo>
                    <a:pt x="48641" y="75692"/>
                    <a:pt x="41910" y="76962"/>
                    <a:pt x="36068" y="76581"/>
                  </a:cubicBezTo>
                  <a:cubicBezTo>
                    <a:pt x="30226" y="76200"/>
                    <a:pt x="23749" y="74168"/>
                    <a:pt x="18669" y="71120"/>
                  </a:cubicBezTo>
                  <a:cubicBezTo>
                    <a:pt x="13589" y="68072"/>
                    <a:pt x="8763" y="63246"/>
                    <a:pt x="5715" y="58166"/>
                  </a:cubicBezTo>
                  <a:cubicBezTo>
                    <a:pt x="2667" y="53086"/>
                    <a:pt x="762" y="46609"/>
                    <a:pt x="381" y="40767"/>
                  </a:cubicBezTo>
                  <a:cubicBezTo>
                    <a:pt x="0" y="34925"/>
                    <a:pt x="1270" y="28194"/>
                    <a:pt x="3683" y="22860"/>
                  </a:cubicBezTo>
                  <a:cubicBezTo>
                    <a:pt x="6096" y="17526"/>
                    <a:pt x="10287" y="12192"/>
                    <a:pt x="14859" y="8509"/>
                  </a:cubicBezTo>
                  <a:cubicBezTo>
                    <a:pt x="19558" y="4826"/>
                    <a:pt x="25654" y="2032"/>
                    <a:pt x="31496" y="1016"/>
                  </a:cubicBezTo>
                  <a:cubicBezTo>
                    <a:pt x="37338" y="0"/>
                    <a:pt x="44069" y="381"/>
                    <a:pt x="49657" y="2159"/>
                  </a:cubicBezTo>
                  <a:cubicBezTo>
                    <a:pt x="55245" y="3937"/>
                    <a:pt x="65278" y="11557"/>
                    <a:pt x="65278" y="115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10416159" y="2915793"/>
            <a:ext cx="132778" cy="132778"/>
            <a:chOff x="0" y="0"/>
            <a:chExt cx="177038" cy="177038"/>
          </a:xfrm>
        </p:grpSpPr>
        <p:sp>
          <p:nvSpPr>
            <p:cNvPr id="6" name="Freeform 6"/>
            <p:cNvSpPr/>
            <p:nvPr/>
          </p:nvSpPr>
          <p:spPr>
            <a:xfrm>
              <a:off x="50419" y="49784"/>
              <a:ext cx="74803" cy="76835"/>
            </a:xfrm>
            <a:custGeom>
              <a:avLst/>
              <a:gdLst/>
              <a:ahLst/>
              <a:cxnLst/>
              <a:rect l="l" t="t" r="r" b="b"/>
              <a:pathLst>
                <a:path w="74803" h="76835">
                  <a:moveTo>
                    <a:pt x="74803" y="27178"/>
                  </a:moveTo>
                  <a:cubicBezTo>
                    <a:pt x="74803" y="51181"/>
                    <a:pt x="72009" y="57277"/>
                    <a:pt x="68326" y="61976"/>
                  </a:cubicBezTo>
                  <a:cubicBezTo>
                    <a:pt x="64643" y="66675"/>
                    <a:pt x="59309" y="70866"/>
                    <a:pt x="53975" y="73279"/>
                  </a:cubicBezTo>
                  <a:cubicBezTo>
                    <a:pt x="48641" y="75692"/>
                    <a:pt x="41910" y="76835"/>
                    <a:pt x="36068" y="76454"/>
                  </a:cubicBezTo>
                  <a:cubicBezTo>
                    <a:pt x="30226" y="76073"/>
                    <a:pt x="23749" y="74168"/>
                    <a:pt x="18669" y="71120"/>
                  </a:cubicBezTo>
                  <a:cubicBezTo>
                    <a:pt x="13589" y="68072"/>
                    <a:pt x="8763" y="63246"/>
                    <a:pt x="5715" y="58166"/>
                  </a:cubicBezTo>
                  <a:cubicBezTo>
                    <a:pt x="2667" y="53086"/>
                    <a:pt x="762" y="46609"/>
                    <a:pt x="381" y="40767"/>
                  </a:cubicBezTo>
                  <a:cubicBezTo>
                    <a:pt x="0" y="34925"/>
                    <a:pt x="1270" y="28194"/>
                    <a:pt x="3683" y="22860"/>
                  </a:cubicBezTo>
                  <a:cubicBezTo>
                    <a:pt x="6096" y="17526"/>
                    <a:pt x="10287" y="12192"/>
                    <a:pt x="14859" y="8509"/>
                  </a:cubicBezTo>
                  <a:cubicBezTo>
                    <a:pt x="19558" y="4826"/>
                    <a:pt x="25654" y="2032"/>
                    <a:pt x="31496" y="1016"/>
                  </a:cubicBezTo>
                  <a:cubicBezTo>
                    <a:pt x="37338" y="0"/>
                    <a:pt x="44196" y="381"/>
                    <a:pt x="49784" y="2159"/>
                  </a:cubicBezTo>
                  <a:cubicBezTo>
                    <a:pt x="55372" y="3937"/>
                    <a:pt x="65278" y="11557"/>
                    <a:pt x="65278" y="115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0674668" y="3790760"/>
            <a:ext cx="152971" cy="140303"/>
            <a:chOff x="0" y="0"/>
            <a:chExt cx="203962" cy="187071"/>
          </a:xfrm>
        </p:grpSpPr>
        <p:sp>
          <p:nvSpPr>
            <p:cNvPr id="8" name="Freeform 8"/>
            <p:cNvSpPr/>
            <p:nvPr/>
          </p:nvSpPr>
          <p:spPr>
            <a:xfrm>
              <a:off x="50673" y="50546"/>
              <a:ext cx="102743" cy="86106"/>
            </a:xfrm>
            <a:custGeom>
              <a:avLst/>
              <a:gdLst/>
              <a:ahLst/>
              <a:cxnLst/>
              <a:rect l="l" t="t" r="r" b="b"/>
              <a:pathLst>
                <a:path w="102743" h="86106">
                  <a:moveTo>
                    <a:pt x="61341" y="254"/>
                  </a:moveTo>
                  <a:cubicBezTo>
                    <a:pt x="78740" y="3810"/>
                    <a:pt x="82804" y="5969"/>
                    <a:pt x="86233" y="8636"/>
                  </a:cubicBezTo>
                  <a:cubicBezTo>
                    <a:pt x="89789" y="11303"/>
                    <a:pt x="92964" y="14732"/>
                    <a:pt x="95504" y="18415"/>
                  </a:cubicBezTo>
                  <a:cubicBezTo>
                    <a:pt x="97917" y="22098"/>
                    <a:pt x="99949" y="26289"/>
                    <a:pt x="101092" y="30480"/>
                  </a:cubicBezTo>
                  <a:cubicBezTo>
                    <a:pt x="102235" y="34671"/>
                    <a:pt x="102743" y="39370"/>
                    <a:pt x="102489" y="43688"/>
                  </a:cubicBezTo>
                  <a:cubicBezTo>
                    <a:pt x="102235" y="48006"/>
                    <a:pt x="101219" y="52578"/>
                    <a:pt x="99568" y="56642"/>
                  </a:cubicBezTo>
                  <a:cubicBezTo>
                    <a:pt x="97917" y="60706"/>
                    <a:pt x="95504" y="64770"/>
                    <a:pt x="92710" y="68072"/>
                  </a:cubicBezTo>
                  <a:cubicBezTo>
                    <a:pt x="89916" y="71374"/>
                    <a:pt x="86360" y="74422"/>
                    <a:pt x="82550" y="76708"/>
                  </a:cubicBezTo>
                  <a:cubicBezTo>
                    <a:pt x="78867" y="78994"/>
                    <a:pt x="74549" y="80645"/>
                    <a:pt x="70231" y="81661"/>
                  </a:cubicBezTo>
                  <a:cubicBezTo>
                    <a:pt x="65913" y="82677"/>
                    <a:pt x="61214" y="82931"/>
                    <a:pt x="56896" y="82423"/>
                  </a:cubicBezTo>
                  <a:cubicBezTo>
                    <a:pt x="52578" y="81915"/>
                    <a:pt x="48006" y="80645"/>
                    <a:pt x="44069" y="78867"/>
                  </a:cubicBezTo>
                  <a:cubicBezTo>
                    <a:pt x="40132" y="76962"/>
                    <a:pt x="36195" y="74422"/>
                    <a:pt x="33020" y="71374"/>
                  </a:cubicBezTo>
                  <a:cubicBezTo>
                    <a:pt x="29845" y="68326"/>
                    <a:pt x="27051" y="64643"/>
                    <a:pt x="25019" y="60706"/>
                  </a:cubicBezTo>
                  <a:cubicBezTo>
                    <a:pt x="22987" y="56896"/>
                    <a:pt x="21590" y="52451"/>
                    <a:pt x="20828" y="48133"/>
                  </a:cubicBezTo>
                  <a:cubicBezTo>
                    <a:pt x="20066" y="43815"/>
                    <a:pt x="20066" y="39116"/>
                    <a:pt x="20828" y="34798"/>
                  </a:cubicBezTo>
                  <a:cubicBezTo>
                    <a:pt x="21590" y="30480"/>
                    <a:pt x="22987" y="26035"/>
                    <a:pt x="25019" y="22225"/>
                  </a:cubicBezTo>
                  <a:cubicBezTo>
                    <a:pt x="27051" y="18288"/>
                    <a:pt x="29972" y="14605"/>
                    <a:pt x="33147" y="11557"/>
                  </a:cubicBezTo>
                  <a:cubicBezTo>
                    <a:pt x="36322" y="8509"/>
                    <a:pt x="40132" y="5842"/>
                    <a:pt x="44069" y="4064"/>
                  </a:cubicBezTo>
                  <a:cubicBezTo>
                    <a:pt x="48006" y="2159"/>
                    <a:pt x="52578" y="1016"/>
                    <a:pt x="56896" y="508"/>
                  </a:cubicBezTo>
                  <a:cubicBezTo>
                    <a:pt x="61214" y="0"/>
                    <a:pt x="65913" y="254"/>
                    <a:pt x="70231" y="1270"/>
                  </a:cubicBezTo>
                  <a:cubicBezTo>
                    <a:pt x="74549" y="2286"/>
                    <a:pt x="78867" y="3937"/>
                    <a:pt x="82550" y="6223"/>
                  </a:cubicBezTo>
                  <a:cubicBezTo>
                    <a:pt x="86360" y="8509"/>
                    <a:pt x="89916" y="11557"/>
                    <a:pt x="92710" y="14859"/>
                  </a:cubicBezTo>
                  <a:cubicBezTo>
                    <a:pt x="95504" y="18161"/>
                    <a:pt x="97917" y="22225"/>
                    <a:pt x="99568" y="26289"/>
                  </a:cubicBezTo>
                  <a:cubicBezTo>
                    <a:pt x="101219" y="30353"/>
                    <a:pt x="102235" y="34925"/>
                    <a:pt x="102489" y="39243"/>
                  </a:cubicBezTo>
                  <a:cubicBezTo>
                    <a:pt x="102743" y="43561"/>
                    <a:pt x="102235" y="48260"/>
                    <a:pt x="101092" y="52451"/>
                  </a:cubicBezTo>
                  <a:cubicBezTo>
                    <a:pt x="99949" y="56642"/>
                    <a:pt x="97917" y="60833"/>
                    <a:pt x="95377" y="64516"/>
                  </a:cubicBezTo>
                  <a:cubicBezTo>
                    <a:pt x="92964" y="68072"/>
                    <a:pt x="89662" y="71501"/>
                    <a:pt x="86233" y="74168"/>
                  </a:cubicBezTo>
                  <a:cubicBezTo>
                    <a:pt x="82804" y="76835"/>
                    <a:pt x="78740" y="79121"/>
                    <a:pt x="74549" y="80518"/>
                  </a:cubicBezTo>
                  <a:cubicBezTo>
                    <a:pt x="70358" y="81915"/>
                    <a:pt x="61341" y="82550"/>
                    <a:pt x="61341" y="82550"/>
                  </a:cubicBezTo>
                  <a:cubicBezTo>
                    <a:pt x="61341" y="82550"/>
                    <a:pt x="54610" y="84963"/>
                    <a:pt x="51054" y="85471"/>
                  </a:cubicBezTo>
                  <a:cubicBezTo>
                    <a:pt x="47625" y="85979"/>
                    <a:pt x="43942" y="86106"/>
                    <a:pt x="40386" y="85725"/>
                  </a:cubicBezTo>
                  <a:cubicBezTo>
                    <a:pt x="36830" y="85344"/>
                    <a:pt x="33274" y="84582"/>
                    <a:pt x="29845" y="83439"/>
                  </a:cubicBezTo>
                  <a:cubicBezTo>
                    <a:pt x="26543" y="82296"/>
                    <a:pt x="23114" y="80645"/>
                    <a:pt x="20193" y="78740"/>
                  </a:cubicBezTo>
                  <a:cubicBezTo>
                    <a:pt x="17272" y="76835"/>
                    <a:pt x="14478" y="74295"/>
                    <a:pt x="12065" y="71755"/>
                  </a:cubicBezTo>
                  <a:cubicBezTo>
                    <a:pt x="9652" y="69088"/>
                    <a:pt x="7493" y="66167"/>
                    <a:pt x="5715" y="63119"/>
                  </a:cubicBezTo>
                  <a:cubicBezTo>
                    <a:pt x="3937" y="60071"/>
                    <a:pt x="2540" y="56642"/>
                    <a:pt x="1651" y="53213"/>
                  </a:cubicBezTo>
                  <a:cubicBezTo>
                    <a:pt x="762" y="49784"/>
                    <a:pt x="254" y="46101"/>
                    <a:pt x="127" y="42545"/>
                  </a:cubicBezTo>
                  <a:cubicBezTo>
                    <a:pt x="0" y="38989"/>
                    <a:pt x="381" y="35306"/>
                    <a:pt x="1143" y="31877"/>
                  </a:cubicBezTo>
                  <a:cubicBezTo>
                    <a:pt x="1905" y="28448"/>
                    <a:pt x="3175" y="25019"/>
                    <a:pt x="4699" y="21844"/>
                  </a:cubicBezTo>
                  <a:cubicBezTo>
                    <a:pt x="6223" y="18669"/>
                    <a:pt x="8255" y="15494"/>
                    <a:pt x="10541" y="12827"/>
                  </a:cubicBezTo>
                  <a:cubicBezTo>
                    <a:pt x="12827" y="10033"/>
                    <a:pt x="15494" y="7620"/>
                    <a:pt x="18415" y="5461"/>
                  </a:cubicBezTo>
                  <a:cubicBezTo>
                    <a:pt x="21209" y="3429"/>
                    <a:pt x="27686" y="254"/>
                    <a:pt x="27686" y="2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388918" y="3812000"/>
            <a:ext cx="449009" cy="1835277"/>
            <a:chOff x="0" y="0"/>
            <a:chExt cx="598678" cy="2447036"/>
          </a:xfrm>
        </p:grpSpPr>
        <p:sp>
          <p:nvSpPr>
            <p:cNvPr id="10" name="Freeform 10"/>
            <p:cNvSpPr/>
            <p:nvPr/>
          </p:nvSpPr>
          <p:spPr>
            <a:xfrm>
              <a:off x="50546" y="50419"/>
              <a:ext cx="497332" cy="2346579"/>
            </a:xfrm>
            <a:custGeom>
              <a:avLst/>
              <a:gdLst/>
              <a:ahLst/>
              <a:cxnLst/>
              <a:rect l="l" t="t" r="r" b="b"/>
              <a:pathLst>
                <a:path w="497332" h="2346579">
                  <a:moveTo>
                    <a:pt x="497332" y="42545"/>
                  </a:moveTo>
                  <a:cubicBezTo>
                    <a:pt x="490601" y="397637"/>
                    <a:pt x="474853" y="511556"/>
                    <a:pt x="461518" y="624967"/>
                  </a:cubicBezTo>
                  <a:cubicBezTo>
                    <a:pt x="447294" y="746125"/>
                    <a:pt x="432689" y="874903"/>
                    <a:pt x="412750" y="999998"/>
                  </a:cubicBezTo>
                  <a:cubicBezTo>
                    <a:pt x="392557" y="1126490"/>
                    <a:pt x="364490" y="1257808"/>
                    <a:pt x="341122" y="1379855"/>
                  </a:cubicBezTo>
                  <a:cubicBezTo>
                    <a:pt x="319278" y="1493520"/>
                    <a:pt x="299212" y="1605915"/>
                    <a:pt x="276987" y="1708785"/>
                  </a:cubicBezTo>
                  <a:cubicBezTo>
                    <a:pt x="257175" y="1800479"/>
                    <a:pt x="234823" y="1891792"/>
                    <a:pt x="215646" y="1967738"/>
                  </a:cubicBezTo>
                  <a:cubicBezTo>
                    <a:pt x="200533" y="2027809"/>
                    <a:pt x="181991" y="2081149"/>
                    <a:pt x="172593" y="2128647"/>
                  </a:cubicBezTo>
                  <a:cubicBezTo>
                    <a:pt x="165354" y="2165477"/>
                    <a:pt x="168021" y="2196084"/>
                    <a:pt x="159639" y="2227961"/>
                  </a:cubicBezTo>
                  <a:cubicBezTo>
                    <a:pt x="151384" y="2259457"/>
                    <a:pt x="143002" y="2298827"/>
                    <a:pt x="122936" y="2318512"/>
                  </a:cubicBezTo>
                  <a:cubicBezTo>
                    <a:pt x="105029" y="2335911"/>
                    <a:pt x="66294" y="2344293"/>
                    <a:pt x="50673" y="2345817"/>
                  </a:cubicBezTo>
                  <a:cubicBezTo>
                    <a:pt x="43561" y="2346579"/>
                    <a:pt x="39624" y="2344928"/>
                    <a:pt x="34544" y="2343150"/>
                  </a:cubicBezTo>
                  <a:cubicBezTo>
                    <a:pt x="29464" y="2341499"/>
                    <a:pt x="24511" y="2338705"/>
                    <a:pt x="20193" y="2335530"/>
                  </a:cubicBezTo>
                  <a:cubicBezTo>
                    <a:pt x="15875" y="2332228"/>
                    <a:pt x="11938" y="2328164"/>
                    <a:pt x="8890" y="2323719"/>
                  </a:cubicBezTo>
                  <a:cubicBezTo>
                    <a:pt x="5842" y="2319274"/>
                    <a:pt x="3429" y="2314194"/>
                    <a:pt x="2032" y="2308987"/>
                  </a:cubicBezTo>
                  <a:cubicBezTo>
                    <a:pt x="635" y="2303780"/>
                    <a:pt x="0" y="2298065"/>
                    <a:pt x="254" y="2292731"/>
                  </a:cubicBezTo>
                  <a:cubicBezTo>
                    <a:pt x="508" y="2287397"/>
                    <a:pt x="1778" y="2281809"/>
                    <a:pt x="3810" y="2276856"/>
                  </a:cubicBezTo>
                  <a:cubicBezTo>
                    <a:pt x="5842" y="2271903"/>
                    <a:pt x="8763" y="2266950"/>
                    <a:pt x="12192" y="2262886"/>
                  </a:cubicBezTo>
                  <a:cubicBezTo>
                    <a:pt x="15621" y="2258822"/>
                    <a:pt x="20066" y="2255139"/>
                    <a:pt x="24638" y="2252345"/>
                  </a:cubicBezTo>
                  <a:cubicBezTo>
                    <a:pt x="29210" y="2249551"/>
                    <a:pt x="34544" y="2247392"/>
                    <a:pt x="39751" y="2246249"/>
                  </a:cubicBezTo>
                  <a:cubicBezTo>
                    <a:pt x="44958" y="2245106"/>
                    <a:pt x="50673" y="2244852"/>
                    <a:pt x="56007" y="2245360"/>
                  </a:cubicBezTo>
                  <a:cubicBezTo>
                    <a:pt x="61341" y="2245868"/>
                    <a:pt x="66929" y="2247392"/>
                    <a:pt x="71755" y="2249678"/>
                  </a:cubicBezTo>
                  <a:cubicBezTo>
                    <a:pt x="76581" y="2251964"/>
                    <a:pt x="81280" y="2255139"/>
                    <a:pt x="85217" y="2258822"/>
                  </a:cubicBezTo>
                  <a:cubicBezTo>
                    <a:pt x="89154" y="2262505"/>
                    <a:pt x="92583" y="2267077"/>
                    <a:pt x="95123" y="2271776"/>
                  </a:cubicBezTo>
                  <a:cubicBezTo>
                    <a:pt x="97663" y="2276475"/>
                    <a:pt x="99441" y="2281936"/>
                    <a:pt x="100330" y="2287270"/>
                  </a:cubicBezTo>
                  <a:cubicBezTo>
                    <a:pt x="101219" y="2292604"/>
                    <a:pt x="101219" y="2298192"/>
                    <a:pt x="100330" y="2303526"/>
                  </a:cubicBezTo>
                  <a:cubicBezTo>
                    <a:pt x="99441" y="2308860"/>
                    <a:pt x="97663" y="2314321"/>
                    <a:pt x="95123" y="2319020"/>
                  </a:cubicBezTo>
                  <a:cubicBezTo>
                    <a:pt x="92583" y="2323719"/>
                    <a:pt x="89281" y="2328291"/>
                    <a:pt x="85344" y="2331974"/>
                  </a:cubicBezTo>
                  <a:cubicBezTo>
                    <a:pt x="81407" y="2335657"/>
                    <a:pt x="76581" y="2338832"/>
                    <a:pt x="71755" y="2341118"/>
                  </a:cubicBezTo>
                  <a:cubicBezTo>
                    <a:pt x="66929" y="2343404"/>
                    <a:pt x="61468" y="2344928"/>
                    <a:pt x="56134" y="2345563"/>
                  </a:cubicBezTo>
                  <a:cubicBezTo>
                    <a:pt x="50800" y="2346198"/>
                    <a:pt x="45085" y="2345817"/>
                    <a:pt x="39878" y="2344674"/>
                  </a:cubicBezTo>
                  <a:cubicBezTo>
                    <a:pt x="34671" y="2343531"/>
                    <a:pt x="29210" y="2341372"/>
                    <a:pt x="24638" y="2338578"/>
                  </a:cubicBezTo>
                  <a:cubicBezTo>
                    <a:pt x="20066" y="2335784"/>
                    <a:pt x="15621" y="2332101"/>
                    <a:pt x="12192" y="2328037"/>
                  </a:cubicBezTo>
                  <a:cubicBezTo>
                    <a:pt x="8763" y="2323973"/>
                    <a:pt x="5842" y="2319147"/>
                    <a:pt x="3810" y="2314194"/>
                  </a:cubicBezTo>
                  <a:cubicBezTo>
                    <a:pt x="1778" y="2309241"/>
                    <a:pt x="508" y="2303526"/>
                    <a:pt x="254" y="2298192"/>
                  </a:cubicBezTo>
                  <a:cubicBezTo>
                    <a:pt x="0" y="2292858"/>
                    <a:pt x="635" y="2287270"/>
                    <a:pt x="2032" y="2282063"/>
                  </a:cubicBezTo>
                  <a:cubicBezTo>
                    <a:pt x="3429" y="2276856"/>
                    <a:pt x="5842" y="2271649"/>
                    <a:pt x="8890" y="2267204"/>
                  </a:cubicBezTo>
                  <a:cubicBezTo>
                    <a:pt x="11938" y="2262759"/>
                    <a:pt x="15748" y="2258695"/>
                    <a:pt x="20066" y="2255393"/>
                  </a:cubicBezTo>
                  <a:cubicBezTo>
                    <a:pt x="24384" y="2252091"/>
                    <a:pt x="29464" y="2249297"/>
                    <a:pt x="34544" y="2247646"/>
                  </a:cubicBezTo>
                  <a:cubicBezTo>
                    <a:pt x="39624" y="2245995"/>
                    <a:pt x="50546" y="2245106"/>
                    <a:pt x="50546" y="2245106"/>
                  </a:cubicBezTo>
                  <a:cubicBezTo>
                    <a:pt x="50546" y="2245106"/>
                    <a:pt x="67945" y="2227580"/>
                    <a:pt x="74803" y="2212848"/>
                  </a:cubicBezTo>
                  <a:cubicBezTo>
                    <a:pt x="85852" y="2188845"/>
                    <a:pt x="88646" y="2147062"/>
                    <a:pt x="98044" y="2108835"/>
                  </a:cubicBezTo>
                  <a:cubicBezTo>
                    <a:pt x="109601" y="2061337"/>
                    <a:pt x="125476" y="2009267"/>
                    <a:pt x="140335" y="1949958"/>
                  </a:cubicBezTo>
                  <a:cubicBezTo>
                    <a:pt x="159131" y="1874901"/>
                    <a:pt x="181102" y="1784731"/>
                    <a:pt x="200533" y="1693926"/>
                  </a:cubicBezTo>
                  <a:cubicBezTo>
                    <a:pt x="222504" y="1591437"/>
                    <a:pt x="242443" y="1478534"/>
                    <a:pt x="263906" y="1365377"/>
                  </a:cubicBezTo>
                  <a:cubicBezTo>
                    <a:pt x="286893" y="1244473"/>
                    <a:pt x="314325" y="1115060"/>
                    <a:pt x="333883" y="989838"/>
                  </a:cubicBezTo>
                  <a:cubicBezTo>
                    <a:pt x="353314" y="865505"/>
                    <a:pt x="367538" y="736600"/>
                    <a:pt x="381127" y="616712"/>
                  </a:cubicBezTo>
                  <a:cubicBezTo>
                    <a:pt x="393827" y="505587"/>
                    <a:pt x="408813" y="395732"/>
                    <a:pt x="413639" y="294894"/>
                  </a:cubicBezTo>
                  <a:cubicBezTo>
                    <a:pt x="417957" y="205740"/>
                    <a:pt x="410845" y="70612"/>
                    <a:pt x="412496" y="42545"/>
                  </a:cubicBezTo>
                  <a:cubicBezTo>
                    <a:pt x="412877" y="36830"/>
                    <a:pt x="413004" y="35687"/>
                    <a:pt x="413766" y="32385"/>
                  </a:cubicBezTo>
                  <a:cubicBezTo>
                    <a:pt x="414528" y="29083"/>
                    <a:pt x="415798" y="25781"/>
                    <a:pt x="417322" y="22733"/>
                  </a:cubicBezTo>
                  <a:cubicBezTo>
                    <a:pt x="418846" y="19685"/>
                    <a:pt x="420878" y="16891"/>
                    <a:pt x="423164" y="14351"/>
                  </a:cubicBezTo>
                  <a:cubicBezTo>
                    <a:pt x="425450" y="11811"/>
                    <a:pt x="427990" y="9525"/>
                    <a:pt x="430784" y="7620"/>
                  </a:cubicBezTo>
                  <a:cubicBezTo>
                    <a:pt x="433578" y="5715"/>
                    <a:pt x="436753" y="4064"/>
                    <a:pt x="439928" y="2794"/>
                  </a:cubicBezTo>
                  <a:cubicBezTo>
                    <a:pt x="443103" y="1651"/>
                    <a:pt x="446532" y="762"/>
                    <a:pt x="449834" y="381"/>
                  </a:cubicBezTo>
                  <a:cubicBezTo>
                    <a:pt x="453263" y="0"/>
                    <a:pt x="456692" y="0"/>
                    <a:pt x="460121" y="381"/>
                  </a:cubicBezTo>
                  <a:cubicBezTo>
                    <a:pt x="463423" y="762"/>
                    <a:pt x="466852" y="1651"/>
                    <a:pt x="470027" y="2794"/>
                  </a:cubicBezTo>
                  <a:cubicBezTo>
                    <a:pt x="473202" y="4064"/>
                    <a:pt x="476250" y="5715"/>
                    <a:pt x="479044" y="7620"/>
                  </a:cubicBezTo>
                  <a:cubicBezTo>
                    <a:pt x="481838" y="9525"/>
                    <a:pt x="484378" y="11811"/>
                    <a:pt x="486664" y="14351"/>
                  </a:cubicBezTo>
                  <a:cubicBezTo>
                    <a:pt x="488950" y="16891"/>
                    <a:pt x="490982" y="19685"/>
                    <a:pt x="492506" y="22733"/>
                  </a:cubicBezTo>
                  <a:cubicBezTo>
                    <a:pt x="494157" y="25781"/>
                    <a:pt x="495427" y="29083"/>
                    <a:pt x="496189" y="32385"/>
                  </a:cubicBezTo>
                  <a:cubicBezTo>
                    <a:pt x="496951" y="35687"/>
                    <a:pt x="497332" y="42545"/>
                    <a:pt x="497332" y="425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" name="TextBox 4">
            <a:extLst>
              <a:ext uri="{FF2B5EF4-FFF2-40B4-BE49-F238E27FC236}">
                <a16:creationId xmlns:a16="http://schemas.microsoft.com/office/drawing/2014/main" id="{50A0914C-A394-9724-B7A2-B18BFC990B53}"/>
              </a:ext>
            </a:extLst>
          </p:cNvPr>
          <p:cNvSpPr txBox="1"/>
          <p:nvPr/>
        </p:nvSpPr>
        <p:spPr>
          <a:xfrm>
            <a:off x="1067888" y="1213642"/>
            <a:ext cx="4004351" cy="64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4000" dirty="0">
                <a:solidFill>
                  <a:srgbClr val="A60062"/>
                </a:solidFill>
                <a:latin typeface="Montserrat Classic"/>
              </a:rPr>
              <a:t>2.1. Data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D2C7336-D5D8-47AB-A4DD-ECF1356C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550455"/>
              </p:ext>
            </p:extLst>
          </p:nvPr>
        </p:nvGraphicFramePr>
        <p:xfrm>
          <a:off x="457200" y="2978627"/>
          <a:ext cx="8991600" cy="109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156519506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1653357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91154797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64241801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69133310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963389806"/>
                    </a:ext>
                  </a:extLst>
                </a:gridCol>
              </a:tblGrid>
              <a:tr h="36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Order_id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GMV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 Group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Merchant_id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6226453"/>
                  </a:ext>
                </a:extLst>
              </a:tr>
              <a:tr h="366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01-17-2020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supermarket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1465452"/>
                  </a:ext>
                </a:extLst>
              </a:tr>
              <a:tr h="36606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155706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62D2C26-8B25-4375-B3A7-BC5F6529BD40}"/>
              </a:ext>
            </a:extLst>
          </p:cNvPr>
          <p:cNvSpPr txBox="1"/>
          <p:nvPr/>
        </p:nvSpPr>
        <p:spPr>
          <a:xfrm>
            <a:off x="427466" y="2281433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40672-1C69-46DD-B271-B0DC01AA4A5A}"/>
              </a:ext>
            </a:extLst>
          </p:cNvPr>
          <p:cNvSpPr txBox="1"/>
          <p:nvPr/>
        </p:nvSpPr>
        <p:spPr>
          <a:xfrm>
            <a:off x="422023" y="6301356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Merchant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CA21FF3-6AED-4CD2-948B-374ACA48C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67205"/>
              </p:ext>
            </p:extLst>
          </p:nvPr>
        </p:nvGraphicFramePr>
        <p:xfrm>
          <a:off x="445077" y="7086570"/>
          <a:ext cx="9003724" cy="124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931">
                  <a:extLst>
                    <a:ext uri="{9D8B030D-6E8A-4147-A177-3AD203B41FA5}">
                      <a16:colId xmlns:a16="http://schemas.microsoft.com/office/drawing/2014/main" val="4081266651"/>
                    </a:ext>
                  </a:extLst>
                </a:gridCol>
                <a:gridCol w="2250931">
                  <a:extLst>
                    <a:ext uri="{9D8B030D-6E8A-4147-A177-3AD203B41FA5}">
                      <a16:colId xmlns:a16="http://schemas.microsoft.com/office/drawing/2014/main" val="3031071162"/>
                    </a:ext>
                  </a:extLst>
                </a:gridCol>
                <a:gridCol w="2250931">
                  <a:extLst>
                    <a:ext uri="{9D8B030D-6E8A-4147-A177-3AD203B41FA5}">
                      <a16:colId xmlns:a16="http://schemas.microsoft.com/office/drawing/2014/main" val="1418564690"/>
                    </a:ext>
                  </a:extLst>
                </a:gridCol>
                <a:gridCol w="2250931">
                  <a:extLst>
                    <a:ext uri="{9D8B030D-6E8A-4147-A177-3AD203B41FA5}">
                      <a16:colId xmlns:a16="http://schemas.microsoft.com/office/drawing/2014/main" val="4117560943"/>
                    </a:ext>
                  </a:extLst>
                </a:gridCol>
              </a:tblGrid>
              <a:tr h="276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Service Group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Merchant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MerchantID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6496273"/>
                  </a:ext>
                </a:extLst>
              </a:tr>
              <a:tr h="276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7eleven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7eleven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2659591"/>
                  </a:ext>
                </a:extLst>
              </a:tr>
              <a:tr h="5457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MOMOIOQC20191008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cvs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7eleven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55727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1B1C31E-8546-41B4-B2E8-BE6A794ED98B}"/>
              </a:ext>
            </a:extLst>
          </p:cNvPr>
          <p:cNvSpPr txBox="1"/>
          <p:nvPr/>
        </p:nvSpPr>
        <p:spPr>
          <a:xfrm>
            <a:off x="10011053" y="2909887"/>
            <a:ext cx="781974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effectLst/>
                <a:latin typeface="Montserrat" panose="00000500000000000000" pitchFamily="2" charset="0"/>
              </a:rPr>
              <a:t>User_id</a:t>
            </a:r>
            <a:r>
              <a:rPr lang="en-US" sz="2200" b="1" dirty="0">
                <a:effectLst/>
                <a:latin typeface="Montserrat" panose="00000500000000000000" pitchFamily="2" charset="0"/>
              </a:rPr>
              <a:t>: </a:t>
            </a:r>
            <a:r>
              <a:rPr lang="en-US" sz="2200" dirty="0">
                <a:effectLst/>
                <a:latin typeface="Montserrat" panose="00000500000000000000" pitchFamily="2" charset="0"/>
              </a:rPr>
              <a:t>each user in </a:t>
            </a:r>
            <a:r>
              <a:rPr lang="en-US" sz="2200" dirty="0" err="1">
                <a:effectLst/>
                <a:latin typeface="Montserrat" panose="00000500000000000000" pitchFamily="2" charset="0"/>
              </a:rPr>
              <a:t>MoMo</a:t>
            </a:r>
            <a:r>
              <a:rPr lang="en-US" sz="2200" dirty="0">
                <a:effectLst/>
                <a:latin typeface="Montserrat" panose="00000500000000000000" pitchFamily="2" charset="0"/>
              </a:rPr>
              <a:t> will be given an unique id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b="1" dirty="0" err="1">
                <a:effectLst/>
                <a:latin typeface="Montserrat" panose="00000500000000000000" pitchFamily="2" charset="0"/>
              </a:rPr>
              <a:t>Order_id</a:t>
            </a:r>
            <a:r>
              <a:rPr lang="en-US" sz="2200" b="1" dirty="0">
                <a:effectLst/>
                <a:latin typeface="Montserrat" panose="00000500000000000000" pitchFamily="2" charset="0"/>
              </a:rPr>
              <a:t>: </a:t>
            </a:r>
            <a:r>
              <a:rPr lang="en-US" sz="2200" dirty="0">
                <a:effectLst/>
                <a:latin typeface="Montserrat" panose="00000500000000000000" pitchFamily="2" charset="0"/>
              </a:rPr>
              <a:t>each transaction will be given an unique id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b="1" dirty="0">
                <a:effectLst/>
                <a:latin typeface="Montserrat" panose="00000500000000000000" pitchFamily="2" charset="0"/>
              </a:rPr>
              <a:t>Date</a:t>
            </a:r>
            <a:r>
              <a:rPr lang="en-US" sz="2200" dirty="0">
                <a:effectLst/>
                <a:latin typeface="Montserrat" panose="00000500000000000000" pitchFamily="2" charset="0"/>
              </a:rPr>
              <a:t>: date on which the transaction takes place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b="1" dirty="0">
                <a:effectLst/>
                <a:latin typeface="Montserrat" panose="00000500000000000000" pitchFamily="2" charset="0"/>
              </a:rPr>
              <a:t>GMV</a:t>
            </a:r>
            <a:r>
              <a:rPr lang="en-US" sz="2200" dirty="0">
                <a:effectLst/>
                <a:latin typeface="Montserrat" panose="00000500000000000000" pitchFamily="2" charset="0"/>
              </a:rPr>
              <a:t> </a:t>
            </a:r>
            <a:r>
              <a:rPr lang="en-US" sz="2200" b="1" dirty="0">
                <a:effectLst/>
                <a:latin typeface="Montserrat" panose="00000500000000000000" pitchFamily="2" charset="0"/>
              </a:rPr>
              <a:t>(Gross Merchandise Value): </a:t>
            </a:r>
            <a:r>
              <a:rPr lang="en-US" sz="2200" dirty="0">
                <a:effectLst/>
                <a:latin typeface="Montserrat" panose="00000500000000000000" pitchFamily="2" charset="0"/>
              </a:rPr>
              <a:t>total amount of money that user spends (VND)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b="1" dirty="0">
                <a:effectLst/>
                <a:latin typeface="Montserrat" panose="00000500000000000000" pitchFamily="2" charset="0"/>
              </a:rPr>
              <a:t>Service Group:</a:t>
            </a:r>
            <a:r>
              <a:rPr lang="en-US" sz="2200" dirty="0">
                <a:effectLst/>
                <a:latin typeface="Montserrat" panose="00000500000000000000" pitchFamily="2" charset="0"/>
              </a:rPr>
              <a:t> group services that users spend on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b="1" dirty="0" err="1">
                <a:effectLst/>
                <a:latin typeface="Montserrat" panose="00000500000000000000" pitchFamily="2" charset="0"/>
              </a:rPr>
              <a:t>Merchant_id</a:t>
            </a:r>
            <a:r>
              <a:rPr lang="en-US" sz="2200" b="1" dirty="0">
                <a:effectLst/>
                <a:latin typeface="Montserrat" panose="00000500000000000000" pitchFamily="2" charset="0"/>
              </a:rPr>
              <a:t>: </a:t>
            </a:r>
            <a:r>
              <a:rPr lang="en-US" sz="2200" dirty="0">
                <a:effectLst/>
                <a:latin typeface="Montserrat" panose="00000500000000000000" pitchFamily="2" charset="0"/>
              </a:rPr>
              <a:t>each merchant will be given a unique id</a:t>
            </a:r>
            <a:endParaRPr lang="en-US" sz="2200" dirty="0">
              <a:latin typeface="Montserrat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73AC09-2C5F-47B5-924D-CAEF38D301B8}"/>
              </a:ext>
            </a:extLst>
          </p:cNvPr>
          <p:cNvSpPr txBox="1"/>
          <p:nvPr/>
        </p:nvSpPr>
        <p:spPr>
          <a:xfrm>
            <a:off x="10011053" y="6984325"/>
            <a:ext cx="81655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Montserrat" panose="00000500000000000000" pitchFamily="2" charset="0"/>
              </a:rPr>
              <a:t>Service</a:t>
            </a:r>
            <a:r>
              <a:rPr lang="en-US" sz="2200" b="1" dirty="0" err="1">
                <a:effectLst/>
                <a:latin typeface="Montserrat" panose="00000500000000000000" pitchFamily="2" charset="0"/>
              </a:rPr>
              <a:t>_id</a:t>
            </a:r>
            <a:r>
              <a:rPr lang="en-US" sz="2200" dirty="0">
                <a:effectLst/>
                <a:latin typeface="Montserrat" panose="00000500000000000000" pitchFamily="2" charset="0"/>
              </a:rPr>
              <a:t>: each service group will be given an unique id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b="1" dirty="0" err="1">
                <a:effectLst/>
                <a:latin typeface="Montserrat" panose="00000500000000000000" pitchFamily="2" charset="0"/>
              </a:rPr>
              <a:t>Order_id</a:t>
            </a:r>
            <a:r>
              <a:rPr lang="en-US" sz="2200" dirty="0">
                <a:effectLst/>
                <a:latin typeface="Montserrat" panose="00000500000000000000" pitchFamily="2" charset="0"/>
              </a:rPr>
              <a:t>: each transaction will be given an unique id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b="1" dirty="0">
                <a:latin typeface="Montserrat" panose="00000500000000000000" pitchFamily="2" charset="0"/>
              </a:rPr>
              <a:t>Merchant</a:t>
            </a:r>
            <a:r>
              <a:rPr lang="en-US" sz="2200" dirty="0">
                <a:effectLst/>
                <a:latin typeface="Montserrat" panose="00000500000000000000" pitchFamily="2" charset="0"/>
              </a:rPr>
              <a:t>: merchant services that users spend on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b="1" dirty="0" err="1">
                <a:effectLst/>
                <a:latin typeface="Montserrat" panose="00000500000000000000" pitchFamily="2" charset="0"/>
              </a:rPr>
              <a:t>Merchant_id</a:t>
            </a:r>
            <a:r>
              <a:rPr lang="en-US" sz="2200" dirty="0">
                <a:effectLst/>
                <a:latin typeface="Montserrat" panose="00000500000000000000" pitchFamily="2" charset="0"/>
              </a:rPr>
              <a:t>: each merchant will be given a unique id</a:t>
            </a:r>
            <a:endParaRPr lang="en-US" sz="2200" dirty="0">
              <a:latin typeface="Montserrat" panose="00000500000000000000" pitchFamily="2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DF8D4959-4B5C-DFF2-F503-4F68D194DCE0}"/>
              </a:ext>
            </a:extLst>
          </p:cNvPr>
          <p:cNvSpPr txBox="1"/>
          <p:nvPr/>
        </p:nvSpPr>
        <p:spPr>
          <a:xfrm>
            <a:off x="0" y="-1973"/>
            <a:ext cx="8305800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>
              <a:lnSpc>
                <a:spcPts val="10080"/>
              </a:lnSpc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2. Data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CFC9DA6-953B-4AC5-BAE5-EB23E14D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7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1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aphicFrame>
        <p:nvGraphicFramePr>
          <p:cNvPr id="2" name="Table 14">
            <a:extLst>
              <a:ext uri="{FF2B5EF4-FFF2-40B4-BE49-F238E27FC236}">
                <a16:creationId xmlns:a16="http://schemas.microsoft.com/office/drawing/2014/main" id="{5BE23DA9-A5B8-441B-BCEE-E79A93CE8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87095"/>
              </p:ext>
            </p:extLst>
          </p:nvPr>
        </p:nvGraphicFramePr>
        <p:xfrm>
          <a:off x="990600" y="2705100"/>
          <a:ext cx="9753600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858">
                  <a:extLst>
                    <a:ext uri="{9D8B030D-6E8A-4147-A177-3AD203B41FA5}">
                      <a16:colId xmlns:a16="http://schemas.microsoft.com/office/drawing/2014/main" val="1443263676"/>
                    </a:ext>
                  </a:extLst>
                </a:gridCol>
                <a:gridCol w="3810142">
                  <a:extLst>
                    <a:ext uri="{9D8B030D-6E8A-4147-A177-3AD203B41FA5}">
                      <a16:colId xmlns:a16="http://schemas.microsoft.com/office/drawing/2014/main" val="4239238150"/>
                    </a:ext>
                  </a:extLst>
                </a:gridCol>
                <a:gridCol w="1402940">
                  <a:extLst>
                    <a:ext uri="{9D8B030D-6E8A-4147-A177-3AD203B41FA5}">
                      <a16:colId xmlns:a16="http://schemas.microsoft.com/office/drawing/2014/main" val="1200814009"/>
                    </a:ext>
                  </a:extLst>
                </a:gridCol>
                <a:gridCol w="1569045">
                  <a:extLst>
                    <a:ext uri="{9D8B030D-6E8A-4147-A177-3AD203B41FA5}">
                      <a16:colId xmlns:a16="http://schemas.microsoft.com/office/drawing/2014/main" val="606169756"/>
                    </a:ext>
                  </a:extLst>
                </a:gridCol>
                <a:gridCol w="1828615">
                  <a:extLst>
                    <a:ext uri="{9D8B030D-6E8A-4147-A177-3AD203B41FA5}">
                      <a16:colId xmlns:a16="http://schemas.microsoft.com/office/drawing/2014/main" val="4260525146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Montserrat" panose="00000500000000000000" pitchFamily="2" charset="0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Montserrat" panose="00000500000000000000" pitchFamily="2" charset="0"/>
                        </a:rPr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>
                          <a:latin typeface="Montserrat" panose="00000500000000000000" pitchFamily="2" charset="0"/>
                        </a:rPr>
                        <a:t>Dtype</a:t>
                      </a:r>
                      <a:endParaRPr lang="en-US" sz="2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4348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Montserrat" panose="00000500000000000000" pitchFamily="2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58158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Montserrat" panose="00000500000000000000" pitchFamily="2" charset="0"/>
                        </a:rPr>
                        <a:t>datetime64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999559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Order_id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58158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525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>
                          <a:latin typeface="Montserrat" panose="00000500000000000000" pitchFamily="2" charset="0"/>
                        </a:rPr>
                        <a:t>NEWVERTICAL_Merchant</a:t>
                      </a:r>
                      <a:endParaRPr lang="en-US" sz="22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58158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55698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MerchantID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58158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79392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58158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445117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GMV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58158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int64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61167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Service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58158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05701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ServiceID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58158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84633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Montserrat" panose="00000500000000000000" pitchFamily="2" charset="0"/>
                        </a:rPr>
                        <a:t>58158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Montserrat" panose="00000500000000000000" pitchFamily="2" charset="0"/>
                        </a:rPr>
                        <a:t>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Montserrat" panose="00000500000000000000" pitchFamily="2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64675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B3FF308-FFFF-45B1-B7CE-0B50A14AF864}"/>
              </a:ext>
            </a:extLst>
          </p:cNvPr>
          <p:cNvSpPr txBox="1"/>
          <p:nvPr/>
        </p:nvSpPr>
        <p:spPr>
          <a:xfrm>
            <a:off x="11658600" y="4229100"/>
            <a:ext cx="5638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A60062"/>
                </a:solidFill>
                <a:latin typeface="Montserrat" panose="00000500000000000000" pitchFamily="2" charset="0"/>
              </a:rPr>
              <a:t>Steps</a:t>
            </a:r>
            <a:r>
              <a:rPr lang="en-US" sz="3000" dirty="0">
                <a:latin typeface="Montserrat" panose="00000500000000000000" pitchFamily="2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Deleted nulls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latin typeface="Montserrat" panose="00000500000000000000" pitchFamily="2" charset="0"/>
              </a:rPr>
              <a:t>Dropped </a:t>
            </a:r>
            <a:r>
              <a:rPr lang="en-US" sz="3000" dirty="0">
                <a:latin typeface="Montserrat" panose="00000500000000000000" pitchFamily="2" charset="0"/>
              </a:rPr>
              <a:t>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Lowercased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" panose="00000500000000000000" pitchFamily="2" charset="0"/>
              </a:rPr>
              <a:t>Merged two </a:t>
            </a:r>
            <a:r>
              <a:rPr lang="en-US" sz="3000" dirty="0" err="1">
                <a:latin typeface="Montserrat" panose="00000500000000000000" pitchFamily="2" charset="0"/>
              </a:rPr>
              <a:t>dataframes</a:t>
            </a:r>
            <a:endParaRPr lang="en-US" sz="3000" dirty="0">
              <a:latin typeface="Montserrat" panose="00000500000000000000" pitchFamily="2" charset="0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5EBABC73-D2B2-42B4-B834-C50AB9D64EEE}"/>
              </a:ext>
            </a:extLst>
          </p:cNvPr>
          <p:cNvSpPr txBox="1"/>
          <p:nvPr/>
        </p:nvSpPr>
        <p:spPr>
          <a:xfrm>
            <a:off x="990600" y="1229097"/>
            <a:ext cx="5257800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4000" dirty="0">
                <a:solidFill>
                  <a:srgbClr val="A60062"/>
                </a:solidFill>
                <a:latin typeface="Montserrat Classic"/>
              </a:rPr>
              <a:t>2.2. Data Processing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ECDEA16-C8DC-5646-740B-BFF7B4D3AB8E}"/>
              </a:ext>
            </a:extLst>
          </p:cNvPr>
          <p:cNvSpPr txBox="1"/>
          <p:nvPr/>
        </p:nvSpPr>
        <p:spPr>
          <a:xfrm>
            <a:off x="0" y="-1973"/>
            <a:ext cx="8305800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>
              <a:lnSpc>
                <a:spcPts val="10080"/>
              </a:lnSpc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2.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90DAF-0801-42DB-B243-5239C920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6838569" y="939832"/>
            <a:ext cx="2184083" cy="1985962"/>
            <a:chOff x="0" y="0"/>
            <a:chExt cx="2912110" cy="2647950"/>
          </a:xfrm>
        </p:grpSpPr>
        <p:sp>
          <p:nvSpPr>
            <p:cNvPr id="12" name="Freeform 12"/>
            <p:cNvSpPr/>
            <p:nvPr/>
          </p:nvSpPr>
          <p:spPr>
            <a:xfrm>
              <a:off x="50673" y="50546"/>
              <a:ext cx="2810891" cy="2546985"/>
            </a:xfrm>
            <a:custGeom>
              <a:avLst/>
              <a:gdLst/>
              <a:ahLst/>
              <a:cxnLst/>
              <a:rect l="l" t="t" r="r" b="b"/>
              <a:pathLst>
                <a:path w="2810891" h="2546985">
                  <a:moveTo>
                    <a:pt x="45466" y="635"/>
                  </a:moveTo>
                  <a:cubicBezTo>
                    <a:pt x="321818" y="54229"/>
                    <a:pt x="397764" y="88011"/>
                    <a:pt x="474726" y="118110"/>
                  </a:cubicBezTo>
                  <a:cubicBezTo>
                    <a:pt x="555498" y="149733"/>
                    <a:pt x="637286" y="183642"/>
                    <a:pt x="721233" y="220726"/>
                  </a:cubicBezTo>
                  <a:cubicBezTo>
                    <a:pt x="810514" y="260223"/>
                    <a:pt x="902716" y="307594"/>
                    <a:pt x="995045" y="348996"/>
                  </a:cubicBezTo>
                  <a:cubicBezTo>
                    <a:pt x="1088263" y="390779"/>
                    <a:pt x="1186180" y="429133"/>
                    <a:pt x="1277874" y="470027"/>
                  </a:cubicBezTo>
                  <a:cubicBezTo>
                    <a:pt x="1365758" y="509270"/>
                    <a:pt x="1451737" y="548767"/>
                    <a:pt x="1534287" y="589407"/>
                  </a:cubicBezTo>
                  <a:cubicBezTo>
                    <a:pt x="1612900" y="628142"/>
                    <a:pt x="1692402" y="672084"/>
                    <a:pt x="1761998" y="708025"/>
                  </a:cubicBezTo>
                  <a:cubicBezTo>
                    <a:pt x="1820926" y="738505"/>
                    <a:pt x="1874901" y="764794"/>
                    <a:pt x="1925193" y="791718"/>
                  </a:cubicBezTo>
                  <a:cubicBezTo>
                    <a:pt x="1969135" y="815340"/>
                    <a:pt x="2006600" y="839978"/>
                    <a:pt x="2047748" y="860298"/>
                  </a:cubicBezTo>
                  <a:cubicBezTo>
                    <a:pt x="2087499" y="879983"/>
                    <a:pt x="2131949" y="891667"/>
                    <a:pt x="2167763" y="912368"/>
                  </a:cubicBezTo>
                  <a:cubicBezTo>
                    <a:pt x="2200529" y="931291"/>
                    <a:pt x="2232914" y="951992"/>
                    <a:pt x="2255520" y="977519"/>
                  </a:cubicBezTo>
                  <a:cubicBezTo>
                    <a:pt x="2276348" y="1001014"/>
                    <a:pt x="2285746" y="1032764"/>
                    <a:pt x="2301113" y="1057910"/>
                  </a:cubicBezTo>
                  <a:cubicBezTo>
                    <a:pt x="2315210" y="1081024"/>
                    <a:pt x="2328672" y="1100328"/>
                    <a:pt x="2343531" y="1123188"/>
                  </a:cubicBezTo>
                  <a:cubicBezTo>
                    <a:pt x="2359914" y="1148334"/>
                    <a:pt x="2378329" y="1173607"/>
                    <a:pt x="2395347" y="1202436"/>
                  </a:cubicBezTo>
                  <a:cubicBezTo>
                    <a:pt x="2414524" y="1234948"/>
                    <a:pt x="2435098" y="1273683"/>
                    <a:pt x="2452116" y="1308862"/>
                  </a:cubicBezTo>
                  <a:cubicBezTo>
                    <a:pt x="2468245" y="1342136"/>
                    <a:pt x="2479675" y="1376426"/>
                    <a:pt x="2495296" y="1407668"/>
                  </a:cubicBezTo>
                  <a:cubicBezTo>
                    <a:pt x="2510155" y="1437386"/>
                    <a:pt x="2529459" y="1459992"/>
                    <a:pt x="2543302" y="1492377"/>
                  </a:cubicBezTo>
                  <a:cubicBezTo>
                    <a:pt x="2559939" y="1531366"/>
                    <a:pt x="2570353" y="1581023"/>
                    <a:pt x="2584069" y="1627632"/>
                  </a:cubicBezTo>
                  <a:cubicBezTo>
                    <a:pt x="2598674" y="1677289"/>
                    <a:pt x="2613025" y="1727962"/>
                    <a:pt x="2628138" y="1781810"/>
                  </a:cubicBezTo>
                  <a:cubicBezTo>
                    <a:pt x="2644648" y="1840738"/>
                    <a:pt x="2664460" y="1905381"/>
                    <a:pt x="2679319" y="1967103"/>
                  </a:cubicBezTo>
                  <a:cubicBezTo>
                    <a:pt x="2694051" y="2027936"/>
                    <a:pt x="2704846" y="2092579"/>
                    <a:pt x="2717165" y="2149729"/>
                  </a:cubicBezTo>
                  <a:cubicBezTo>
                    <a:pt x="2728087" y="2200402"/>
                    <a:pt x="2740533" y="2249678"/>
                    <a:pt x="2749550" y="2292858"/>
                  </a:cubicBezTo>
                  <a:cubicBezTo>
                    <a:pt x="2757043" y="2328418"/>
                    <a:pt x="2759202" y="2361057"/>
                    <a:pt x="2768346" y="2390394"/>
                  </a:cubicBezTo>
                  <a:cubicBezTo>
                    <a:pt x="2776347" y="2416175"/>
                    <a:pt x="2791714" y="2445766"/>
                    <a:pt x="2798953" y="2460371"/>
                  </a:cubicBezTo>
                  <a:cubicBezTo>
                    <a:pt x="2802382" y="2467356"/>
                    <a:pt x="2805430" y="2470023"/>
                    <a:pt x="2807335" y="2475357"/>
                  </a:cubicBezTo>
                  <a:cubicBezTo>
                    <a:pt x="2809240" y="2480691"/>
                    <a:pt x="2810510" y="2486533"/>
                    <a:pt x="2810637" y="2492121"/>
                  </a:cubicBezTo>
                  <a:cubicBezTo>
                    <a:pt x="2810764" y="2497709"/>
                    <a:pt x="2809875" y="2503678"/>
                    <a:pt x="2808224" y="2509139"/>
                  </a:cubicBezTo>
                  <a:cubicBezTo>
                    <a:pt x="2806573" y="2514473"/>
                    <a:pt x="2803906" y="2519934"/>
                    <a:pt x="2800604" y="2524506"/>
                  </a:cubicBezTo>
                  <a:cubicBezTo>
                    <a:pt x="2797302" y="2529078"/>
                    <a:pt x="2792984" y="2533396"/>
                    <a:pt x="2788412" y="2536698"/>
                  </a:cubicBezTo>
                  <a:cubicBezTo>
                    <a:pt x="2783840" y="2540000"/>
                    <a:pt x="2778379" y="2542667"/>
                    <a:pt x="2773045" y="2544318"/>
                  </a:cubicBezTo>
                  <a:cubicBezTo>
                    <a:pt x="2767584" y="2545969"/>
                    <a:pt x="2761615" y="2546731"/>
                    <a:pt x="2756027" y="2546604"/>
                  </a:cubicBezTo>
                  <a:cubicBezTo>
                    <a:pt x="2750312" y="2546477"/>
                    <a:pt x="2744470" y="2545207"/>
                    <a:pt x="2739136" y="2543302"/>
                  </a:cubicBezTo>
                  <a:cubicBezTo>
                    <a:pt x="2733802" y="2541397"/>
                    <a:pt x="2728595" y="2538476"/>
                    <a:pt x="2724277" y="2534920"/>
                  </a:cubicBezTo>
                  <a:cubicBezTo>
                    <a:pt x="2719832" y="2531364"/>
                    <a:pt x="2715895" y="2526919"/>
                    <a:pt x="2712847" y="2522093"/>
                  </a:cubicBezTo>
                  <a:cubicBezTo>
                    <a:pt x="2709799" y="2517394"/>
                    <a:pt x="2707386" y="2511806"/>
                    <a:pt x="2705989" y="2506345"/>
                  </a:cubicBezTo>
                  <a:cubicBezTo>
                    <a:pt x="2704592" y="2500884"/>
                    <a:pt x="2704211" y="2494788"/>
                    <a:pt x="2704719" y="2489200"/>
                  </a:cubicBezTo>
                  <a:cubicBezTo>
                    <a:pt x="2705227" y="2483612"/>
                    <a:pt x="2706624" y="2477770"/>
                    <a:pt x="2708783" y="2472563"/>
                  </a:cubicBezTo>
                  <a:cubicBezTo>
                    <a:pt x="2711069" y="2467356"/>
                    <a:pt x="2714244" y="2462276"/>
                    <a:pt x="2718054" y="2458085"/>
                  </a:cubicBezTo>
                  <a:cubicBezTo>
                    <a:pt x="2721864" y="2453894"/>
                    <a:pt x="2726563" y="2450084"/>
                    <a:pt x="2731516" y="2447290"/>
                  </a:cubicBezTo>
                  <a:cubicBezTo>
                    <a:pt x="2736469" y="2444496"/>
                    <a:pt x="2742057" y="2442464"/>
                    <a:pt x="2747645" y="2441448"/>
                  </a:cubicBezTo>
                  <a:cubicBezTo>
                    <a:pt x="2753233" y="2440432"/>
                    <a:pt x="2759202" y="2440178"/>
                    <a:pt x="2764790" y="2440940"/>
                  </a:cubicBezTo>
                  <a:cubicBezTo>
                    <a:pt x="2770378" y="2441702"/>
                    <a:pt x="2776093" y="2443480"/>
                    <a:pt x="2781173" y="2446020"/>
                  </a:cubicBezTo>
                  <a:cubicBezTo>
                    <a:pt x="2786253" y="2448560"/>
                    <a:pt x="2791206" y="2451989"/>
                    <a:pt x="2795143" y="2456053"/>
                  </a:cubicBezTo>
                  <a:cubicBezTo>
                    <a:pt x="2799080" y="2459990"/>
                    <a:pt x="2802509" y="2464943"/>
                    <a:pt x="2805049" y="2470023"/>
                  </a:cubicBezTo>
                  <a:cubicBezTo>
                    <a:pt x="2807589" y="2475103"/>
                    <a:pt x="2809367" y="2480818"/>
                    <a:pt x="2810129" y="2486406"/>
                  </a:cubicBezTo>
                  <a:cubicBezTo>
                    <a:pt x="2810891" y="2491994"/>
                    <a:pt x="2810764" y="2498090"/>
                    <a:pt x="2809621" y="2503678"/>
                  </a:cubicBezTo>
                  <a:cubicBezTo>
                    <a:pt x="2808478" y="2509266"/>
                    <a:pt x="2806446" y="2514727"/>
                    <a:pt x="2803652" y="2519680"/>
                  </a:cubicBezTo>
                  <a:cubicBezTo>
                    <a:pt x="2800858" y="2524633"/>
                    <a:pt x="2797048" y="2529332"/>
                    <a:pt x="2792857" y="2533142"/>
                  </a:cubicBezTo>
                  <a:cubicBezTo>
                    <a:pt x="2788666" y="2536952"/>
                    <a:pt x="2783586" y="2540127"/>
                    <a:pt x="2778379" y="2542286"/>
                  </a:cubicBezTo>
                  <a:cubicBezTo>
                    <a:pt x="2773172" y="2544572"/>
                    <a:pt x="2767330" y="2545969"/>
                    <a:pt x="2761742" y="2546477"/>
                  </a:cubicBezTo>
                  <a:cubicBezTo>
                    <a:pt x="2756154" y="2546985"/>
                    <a:pt x="2750185" y="2546477"/>
                    <a:pt x="2744724" y="2545080"/>
                  </a:cubicBezTo>
                  <a:cubicBezTo>
                    <a:pt x="2739263" y="2543683"/>
                    <a:pt x="2733675" y="2541270"/>
                    <a:pt x="2728849" y="2538222"/>
                  </a:cubicBezTo>
                  <a:cubicBezTo>
                    <a:pt x="2724150" y="2535174"/>
                    <a:pt x="2716149" y="2526792"/>
                    <a:pt x="2716149" y="2526792"/>
                  </a:cubicBezTo>
                  <a:cubicBezTo>
                    <a:pt x="2716149" y="2526792"/>
                    <a:pt x="2681097" y="2443226"/>
                    <a:pt x="2672207" y="2404999"/>
                  </a:cubicBezTo>
                  <a:cubicBezTo>
                    <a:pt x="2664714" y="2372741"/>
                    <a:pt x="2668143" y="2347087"/>
                    <a:pt x="2662174" y="2313432"/>
                  </a:cubicBezTo>
                  <a:cubicBezTo>
                    <a:pt x="2654554" y="2270760"/>
                    <a:pt x="2638933" y="2220341"/>
                    <a:pt x="2626614" y="2170176"/>
                  </a:cubicBezTo>
                  <a:cubicBezTo>
                    <a:pt x="2613025" y="2114804"/>
                    <a:pt x="2600833" y="2053971"/>
                    <a:pt x="2584323" y="1995551"/>
                  </a:cubicBezTo>
                  <a:cubicBezTo>
                    <a:pt x="2567305" y="1935607"/>
                    <a:pt x="2545588" y="1872615"/>
                    <a:pt x="2525649" y="1815211"/>
                  </a:cubicBezTo>
                  <a:cubicBezTo>
                    <a:pt x="2507234" y="1762252"/>
                    <a:pt x="2486025" y="1710055"/>
                    <a:pt x="2469769" y="1663446"/>
                  </a:cubicBezTo>
                  <a:cubicBezTo>
                    <a:pt x="2456053" y="1624076"/>
                    <a:pt x="2448814" y="1588389"/>
                    <a:pt x="2433574" y="1553718"/>
                  </a:cubicBezTo>
                  <a:cubicBezTo>
                    <a:pt x="2418715" y="1519936"/>
                    <a:pt x="2395474" y="1489583"/>
                    <a:pt x="2379853" y="1457833"/>
                  </a:cubicBezTo>
                  <a:cubicBezTo>
                    <a:pt x="2365248" y="1428115"/>
                    <a:pt x="2356612" y="1399159"/>
                    <a:pt x="2341880" y="1369441"/>
                  </a:cubicBezTo>
                  <a:cubicBezTo>
                    <a:pt x="2326005" y="1337564"/>
                    <a:pt x="2305431" y="1303401"/>
                    <a:pt x="2286889" y="1272794"/>
                  </a:cubicBezTo>
                  <a:cubicBezTo>
                    <a:pt x="2269490" y="1244092"/>
                    <a:pt x="2250821" y="1217803"/>
                    <a:pt x="2234184" y="1190752"/>
                  </a:cubicBezTo>
                  <a:cubicBezTo>
                    <a:pt x="2218182" y="1164844"/>
                    <a:pt x="2198624" y="1141730"/>
                    <a:pt x="2188718" y="1114044"/>
                  </a:cubicBezTo>
                  <a:cubicBezTo>
                    <a:pt x="2178685" y="1086104"/>
                    <a:pt x="2190877" y="1048004"/>
                    <a:pt x="2174621" y="1023874"/>
                  </a:cubicBezTo>
                  <a:cubicBezTo>
                    <a:pt x="2156587" y="997077"/>
                    <a:pt x="2107565" y="982218"/>
                    <a:pt x="2077593" y="965454"/>
                  </a:cubicBezTo>
                  <a:cubicBezTo>
                    <a:pt x="2052701" y="951611"/>
                    <a:pt x="2033905" y="943991"/>
                    <a:pt x="2007870" y="929513"/>
                  </a:cubicBezTo>
                  <a:cubicBezTo>
                    <a:pt x="1973580" y="910463"/>
                    <a:pt x="1933194" y="883285"/>
                    <a:pt x="1890395" y="859663"/>
                  </a:cubicBezTo>
                  <a:cubicBezTo>
                    <a:pt x="1840738" y="832231"/>
                    <a:pt x="1785493" y="806196"/>
                    <a:pt x="1726692" y="775843"/>
                  </a:cubicBezTo>
                  <a:cubicBezTo>
                    <a:pt x="1657604" y="740156"/>
                    <a:pt x="1579626" y="696976"/>
                    <a:pt x="1502029" y="658749"/>
                  </a:cubicBezTo>
                  <a:cubicBezTo>
                    <a:pt x="1420368" y="618490"/>
                    <a:pt x="1335278" y="579501"/>
                    <a:pt x="1247775" y="540385"/>
                  </a:cubicBezTo>
                  <a:cubicBezTo>
                    <a:pt x="1155700" y="499364"/>
                    <a:pt x="1056005" y="460248"/>
                    <a:pt x="962533" y="418465"/>
                  </a:cubicBezTo>
                  <a:cubicBezTo>
                    <a:pt x="870712" y="377317"/>
                    <a:pt x="780034" y="330708"/>
                    <a:pt x="691642" y="291719"/>
                  </a:cubicBezTo>
                  <a:cubicBezTo>
                    <a:pt x="608711" y="255143"/>
                    <a:pt x="526796" y="221615"/>
                    <a:pt x="447929" y="190500"/>
                  </a:cubicBezTo>
                  <a:cubicBezTo>
                    <a:pt x="374650" y="161671"/>
                    <a:pt x="305562" y="129794"/>
                    <a:pt x="234442" y="110871"/>
                  </a:cubicBezTo>
                  <a:cubicBezTo>
                    <a:pt x="167132" y="92964"/>
                    <a:pt x="56007" y="82804"/>
                    <a:pt x="32639" y="77470"/>
                  </a:cubicBezTo>
                  <a:cubicBezTo>
                    <a:pt x="27559" y="76327"/>
                    <a:pt x="26543" y="76073"/>
                    <a:pt x="23622" y="74803"/>
                  </a:cubicBezTo>
                  <a:cubicBezTo>
                    <a:pt x="20828" y="73533"/>
                    <a:pt x="18034" y="72009"/>
                    <a:pt x="15494" y="70104"/>
                  </a:cubicBezTo>
                  <a:cubicBezTo>
                    <a:pt x="13081" y="68199"/>
                    <a:pt x="10668" y="66040"/>
                    <a:pt x="8763" y="63627"/>
                  </a:cubicBezTo>
                  <a:cubicBezTo>
                    <a:pt x="6858" y="61214"/>
                    <a:pt x="5080" y="58420"/>
                    <a:pt x="3810" y="55626"/>
                  </a:cubicBezTo>
                  <a:cubicBezTo>
                    <a:pt x="2540" y="52832"/>
                    <a:pt x="1524" y="49784"/>
                    <a:pt x="889" y="46736"/>
                  </a:cubicBezTo>
                  <a:cubicBezTo>
                    <a:pt x="254" y="43688"/>
                    <a:pt x="0" y="40513"/>
                    <a:pt x="127" y="37338"/>
                  </a:cubicBezTo>
                  <a:cubicBezTo>
                    <a:pt x="254" y="34290"/>
                    <a:pt x="762" y="30988"/>
                    <a:pt x="1651" y="28067"/>
                  </a:cubicBezTo>
                  <a:cubicBezTo>
                    <a:pt x="2540" y="25019"/>
                    <a:pt x="3937" y="22098"/>
                    <a:pt x="5461" y="19431"/>
                  </a:cubicBezTo>
                  <a:cubicBezTo>
                    <a:pt x="6985" y="16764"/>
                    <a:pt x="8890" y="14224"/>
                    <a:pt x="11049" y="11938"/>
                  </a:cubicBezTo>
                  <a:cubicBezTo>
                    <a:pt x="13208" y="9652"/>
                    <a:pt x="15748" y="7620"/>
                    <a:pt x="18415" y="5969"/>
                  </a:cubicBezTo>
                  <a:cubicBezTo>
                    <a:pt x="21082" y="4318"/>
                    <a:pt x="24003" y="3048"/>
                    <a:pt x="26924" y="2032"/>
                  </a:cubicBezTo>
                  <a:cubicBezTo>
                    <a:pt x="29845" y="1143"/>
                    <a:pt x="33020" y="508"/>
                    <a:pt x="36068" y="254"/>
                  </a:cubicBezTo>
                  <a:cubicBezTo>
                    <a:pt x="39116" y="0"/>
                    <a:pt x="45466" y="635"/>
                    <a:pt x="45466" y="6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extBox 3">
            <a:extLst>
              <a:ext uri="{FF2B5EF4-FFF2-40B4-BE49-F238E27FC236}">
                <a16:creationId xmlns:a16="http://schemas.microsoft.com/office/drawing/2014/main" id="{AEB7815D-1C8E-28D6-F16A-0EB0288E0C78}"/>
              </a:ext>
            </a:extLst>
          </p:cNvPr>
          <p:cNvSpPr txBox="1"/>
          <p:nvPr/>
        </p:nvSpPr>
        <p:spPr>
          <a:xfrm>
            <a:off x="0" y="-1973"/>
            <a:ext cx="8305800" cy="111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>
              <a:lnSpc>
                <a:spcPts val="10080"/>
              </a:lnSpc>
            </a:pPr>
            <a:r>
              <a:rPr lang="en-US" sz="4400" dirty="0">
                <a:solidFill>
                  <a:srgbClr val="A60062"/>
                </a:solidFill>
                <a:latin typeface="Montserrat Extra-Bold Bold"/>
              </a:rPr>
              <a:t>2. Data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E1BE411-A725-3D9B-94A6-E0CDBF3D4381}"/>
              </a:ext>
            </a:extLst>
          </p:cNvPr>
          <p:cNvSpPr txBox="1"/>
          <p:nvPr/>
        </p:nvSpPr>
        <p:spPr>
          <a:xfrm>
            <a:off x="990600" y="1305297"/>
            <a:ext cx="4509367" cy="6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11"/>
              </a:lnSpc>
            </a:pPr>
            <a:r>
              <a:rPr lang="en-US" sz="4000" b="1" dirty="0">
                <a:solidFill>
                  <a:srgbClr val="A60062"/>
                </a:solidFill>
                <a:latin typeface="Montserrat Classic"/>
              </a:rPr>
              <a:t>2.3. 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02DE8-9007-4310-BBCC-3549CF5B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58" y="1495797"/>
            <a:ext cx="9900142" cy="4371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E8DBA-45E6-4057-B738-46007221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" y="3081538"/>
            <a:ext cx="7620000" cy="476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F66D5B-34F5-43F5-AA0A-B6A3926CDD11}"/>
              </a:ext>
            </a:extLst>
          </p:cNvPr>
          <p:cNvSpPr txBox="1"/>
          <p:nvPr/>
        </p:nvSpPr>
        <p:spPr>
          <a:xfrm>
            <a:off x="2064183" y="71247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Service Group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B1246F-032A-420D-9658-CA5B09592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58" y="5867400"/>
            <a:ext cx="9525000" cy="381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510BC-386A-4A4B-939A-CC216710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D788-D4E3-4621-A16C-FE96E6677A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6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1447</Words>
  <Application>Microsoft Office PowerPoint</Application>
  <PresentationFormat>Custom</PresentationFormat>
  <Paragraphs>395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Roboto Condensed</vt:lpstr>
      <vt:lpstr>Montserrat Extra-Bold Bold</vt:lpstr>
      <vt:lpstr>Arial</vt:lpstr>
      <vt:lpstr>Roboto</vt:lpstr>
      <vt:lpstr>Montserrat Extra-Bold</vt:lpstr>
      <vt:lpstr>Calibri</vt:lpstr>
      <vt:lpstr>Montserrat Classic</vt:lpstr>
      <vt:lpstr>Montserrat</vt:lpstr>
      <vt:lpstr>Office Theme</vt:lpstr>
      <vt:lpstr>PowerPoint Presentation</vt:lpstr>
      <vt:lpstr>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ĐỂ Ở ĐÂY NÈ</dc:title>
  <cp:lastModifiedBy>Phạm Quốc Huy</cp:lastModifiedBy>
  <cp:revision>28</cp:revision>
  <dcterms:created xsi:type="dcterms:W3CDTF">2006-08-16T00:00:00Z</dcterms:created>
  <dcterms:modified xsi:type="dcterms:W3CDTF">2023-03-31T13:50:22Z</dcterms:modified>
  <dc:identifier>DAFeevD3Rkg</dc:identifier>
</cp:coreProperties>
</file>