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6"/>
  </p:notesMasterIdLst>
  <p:sldIdLst>
    <p:sldId id="256" r:id="rId2"/>
    <p:sldId id="257" r:id="rId3"/>
    <p:sldId id="266" r:id="rId4"/>
    <p:sldId id="264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FAFE5B-2274-4596-8F30-8542A40EC3F0}" type="datetimeFigureOut">
              <a:rPr lang="en-US" smtClean="0"/>
              <a:t>28-Oct-22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0E405-2AC0-42E8-831E-757E55DE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39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AF7D-9202-4731-9642-48381D7A6EC3}" type="datetimeFigureOut">
              <a:rPr lang="en-US" smtClean="0"/>
              <a:t>28-Oct-22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402B-4C0F-4155-8555-A83FBC25954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777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AF7D-9202-4731-9642-48381D7A6EC3}" type="datetimeFigureOut">
              <a:rPr lang="en-US" smtClean="0"/>
              <a:t>28-Oct-22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402B-4C0F-4155-8555-A83FBC25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45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AF7D-9202-4731-9642-48381D7A6EC3}" type="datetimeFigureOut">
              <a:rPr lang="en-US" smtClean="0"/>
              <a:t>28-Oct-22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402B-4C0F-4155-8555-A83FBC25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9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AF7D-9202-4731-9642-48381D7A6EC3}" type="datetimeFigureOut">
              <a:rPr lang="en-US" smtClean="0"/>
              <a:t>28-Oct-22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402B-4C0F-4155-8555-A83FBC25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7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AF7D-9202-4731-9642-48381D7A6EC3}" type="datetimeFigureOut">
              <a:rPr lang="en-US" smtClean="0"/>
              <a:t>28-Oct-22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402B-4C0F-4155-8555-A83FBC25954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85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AF7D-9202-4731-9642-48381D7A6EC3}" type="datetimeFigureOut">
              <a:rPr lang="en-US" smtClean="0"/>
              <a:t>28-Oct-22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402B-4C0F-4155-8555-A83FBC25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54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AF7D-9202-4731-9642-48381D7A6EC3}" type="datetimeFigureOut">
              <a:rPr lang="en-US" smtClean="0"/>
              <a:t>28-Oct-22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402B-4C0F-4155-8555-A83FBC25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98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AF7D-9202-4731-9642-48381D7A6EC3}" type="datetimeFigureOut">
              <a:rPr lang="en-US" smtClean="0"/>
              <a:t>28-Oct-22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402B-4C0F-4155-8555-A83FBC25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5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AF7D-9202-4731-9642-48381D7A6EC3}" type="datetimeFigureOut">
              <a:rPr lang="en-US" smtClean="0"/>
              <a:t>28-Oct-22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402B-4C0F-4155-8555-A83FBC25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8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6B6AF7D-9202-4731-9642-48381D7A6EC3}" type="datetimeFigureOut">
              <a:rPr lang="en-US" smtClean="0"/>
              <a:t>28-Oct-22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25402B-4C0F-4155-8555-A83FBC25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AF7D-9202-4731-9642-48381D7A6EC3}" type="datetimeFigureOut">
              <a:rPr lang="en-US" smtClean="0"/>
              <a:t>28-Oct-22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402B-4C0F-4155-8555-A83FBC25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12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6B6AF7D-9202-4731-9642-48381D7A6EC3}" type="datetimeFigureOut">
              <a:rPr lang="en-US" smtClean="0"/>
              <a:t>28-Oct-22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225402B-4C0F-4155-8555-A83FBC25954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44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84DA7-3AE4-493C-9B71-2E7DA8EED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1259380"/>
            <a:ext cx="10653204" cy="1402671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 DASHBOARD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VinShop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9/2022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90F600-BB5B-429A-AE27-A150572EAC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Presented by: Pham </a:t>
            </a:r>
            <a:r>
              <a:rPr lang="en-US" dirty="0" err="1">
                <a:solidFill>
                  <a:schemeClr val="tx1"/>
                </a:solidFill>
              </a:rPr>
              <a:t>quoc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huy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Last updated: 27/10/2022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04A78B-63C1-41A4-A60D-F68FB904D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568" y="2785369"/>
            <a:ext cx="1287262" cy="128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230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6CF119-BAFC-429F-A772-A14510A81E02}"/>
              </a:ext>
            </a:extLst>
          </p:cNvPr>
          <p:cNvSpPr txBox="1"/>
          <p:nvPr/>
        </p:nvSpPr>
        <p:spPr>
          <a:xfrm>
            <a:off x="745724" y="2035582"/>
            <a:ext cx="4243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TP. </a:t>
            </a:r>
            <a:r>
              <a:rPr lang="en-US" dirty="0" err="1">
                <a:solidFill>
                  <a:schemeClr val="accent1"/>
                </a:solidFill>
              </a:rPr>
              <a:t>Thủ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Đức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/>
              <a:t>đứng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AOV</a:t>
            </a:r>
            <a:r>
              <a:rPr lang="en-US" dirty="0"/>
              <a:t> (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)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3 </a:t>
            </a:r>
            <a:r>
              <a:rPr lang="en-US" dirty="0" err="1">
                <a:solidFill>
                  <a:schemeClr val="accent1"/>
                </a:solidFill>
              </a:rPr>
              <a:t>quận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còn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lại</a:t>
            </a:r>
            <a:r>
              <a:rPr lang="en-US" dirty="0">
                <a:solidFill>
                  <a:schemeClr val="accent1"/>
                </a:solidFill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2DAC01-57F0-4E0F-B5D7-78F1E22359DF}"/>
              </a:ext>
            </a:extLst>
          </p:cNvPr>
          <p:cNvSpPr txBox="1"/>
          <p:nvPr/>
        </p:nvSpPr>
        <p:spPr>
          <a:xfrm>
            <a:off x="1322773" y="3622089"/>
            <a:ext cx="2769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136515-54A2-4A55-BEB1-64B9447F3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383" y="1506188"/>
            <a:ext cx="6134956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8045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2FC266-E8C5-4D1E-BB5E-CC721CFEE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986" y="183201"/>
            <a:ext cx="5397624" cy="3838381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2364974-76E3-4EC7-B236-CD48267E4D8B}"/>
              </a:ext>
            </a:extLst>
          </p:cNvPr>
          <p:cNvSpPr/>
          <p:nvPr/>
        </p:nvSpPr>
        <p:spPr>
          <a:xfrm>
            <a:off x="9756560" y="603683"/>
            <a:ext cx="692458" cy="577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6A232BF-150C-4145-B7FF-1E19372763D9}"/>
              </a:ext>
            </a:extLst>
          </p:cNvPr>
          <p:cNvSpPr/>
          <p:nvPr/>
        </p:nvSpPr>
        <p:spPr>
          <a:xfrm>
            <a:off x="11256888" y="183203"/>
            <a:ext cx="745722" cy="4204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86D3F6-CCFE-47B8-BC42-B08A97749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19" y="183201"/>
            <a:ext cx="5726097" cy="3838381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E88FC0A-4689-40D4-B143-992F83EFAB5D}"/>
              </a:ext>
            </a:extLst>
          </p:cNvPr>
          <p:cNvSpPr/>
          <p:nvPr/>
        </p:nvSpPr>
        <p:spPr>
          <a:xfrm>
            <a:off x="3346881" y="603683"/>
            <a:ext cx="825624" cy="577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B6F518A-F92B-4217-9165-52E8212D817C}"/>
              </a:ext>
            </a:extLst>
          </p:cNvPr>
          <p:cNvSpPr/>
          <p:nvPr/>
        </p:nvSpPr>
        <p:spPr>
          <a:xfrm>
            <a:off x="4981855" y="183201"/>
            <a:ext cx="745722" cy="4204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7D76C4-7DC6-4384-9AA6-757EC9831EF2}"/>
              </a:ext>
            </a:extLst>
          </p:cNvPr>
          <p:cNvSpPr txBox="1"/>
          <p:nvPr/>
        </p:nvSpPr>
        <p:spPr>
          <a:xfrm>
            <a:off x="3559946" y="4580878"/>
            <a:ext cx="55041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TP.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Thủ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thấp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(7.20M &lt; 8.49M).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B27523A-BBBC-4818-8AA0-2660FF57D791}"/>
              </a:ext>
            </a:extLst>
          </p:cNvPr>
          <p:cNvSpPr/>
          <p:nvPr/>
        </p:nvSpPr>
        <p:spPr>
          <a:xfrm>
            <a:off x="2368473" y="4782471"/>
            <a:ext cx="978408" cy="520143"/>
          </a:xfrm>
          <a:prstGeom prst="right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897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71F303-C14A-4339-9D34-A9539EB84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2751"/>
            <a:ext cx="6169981" cy="408251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1A4DB2-06DE-4CCF-A8CF-DA312B8FCBAC}"/>
              </a:ext>
            </a:extLst>
          </p:cNvPr>
          <p:cNvSpPr/>
          <p:nvPr/>
        </p:nvSpPr>
        <p:spPr>
          <a:xfrm>
            <a:off x="5362113" y="542751"/>
            <a:ext cx="733887" cy="38052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3BC829D-2403-498F-83E1-C36EAA54491D}"/>
              </a:ext>
            </a:extLst>
          </p:cNvPr>
          <p:cNvSpPr/>
          <p:nvPr/>
        </p:nvSpPr>
        <p:spPr>
          <a:xfrm>
            <a:off x="3471169" y="923277"/>
            <a:ext cx="1003177" cy="69245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41BDFE-572E-4F87-A78C-CE4C7245F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980" y="542751"/>
            <a:ext cx="6022019" cy="4082515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9C93C35-D32C-4137-B4D6-A93BC4350001}"/>
              </a:ext>
            </a:extLst>
          </p:cNvPr>
          <p:cNvSpPr/>
          <p:nvPr/>
        </p:nvSpPr>
        <p:spPr>
          <a:xfrm>
            <a:off x="9544975" y="923277"/>
            <a:ext cx="1003177" cy="69245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EA0808A-10F8-4CBB-B9B1-55BBE3032927}"/>
              </a:ext>
            </a:extLst>
          </p:cNvPr>
          <p:cNvSpPr/>
          <p:nvPr/>
        </p:nvSpPr>
        <p:spPr>
          <a:xfrm>
            <a:off x="11364897" y="544231"/>
            <a:ext cx="733887" cy="38052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0E11A530-F886-4B28-A32C-EE9D5E077D73}"/>
              </a:ext>
            </a:extLst>
          </p:cNvPr>
          <p:cNvSpPr/>
          <p:nvPr/>
        </p:nvSpPr>
        <p:spPr>
          <a:xfrm rot="17653027">
            <a:off x="5012999" y="-63274"/>
            <a:ext cx="243269" cy="702165"/>
          </a:xfrm>
          <a:prstGeom prst="down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05EEA0AA-A775-4C37-9531-3FFD1EF6CA8B}"/>
              </a:ext>
            </a:extLst>
          </p:cNvPr>
          <p:cNvSpPr/>
          <p:nvPr/>
        </p:nvSpPr>
        <p:spPr>
          <a:xfrm rot="17653027">
            <a:off x="10966398" y="-63273"/>
            <a:ext cx="243269" cy="702165"/>
          </a:xfrm>
          <a:prstGeom prst="down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689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A68851-2FE7-45EC-8069-2A45EFB1B4F2}"/>
              </a:ext>
            </a:extLst>
          </p:cNvPr>
          <p:cNvSpPr/>
          <p:nvPr/>
        </p:nvSpPr>
        <p:spPr>
          <a:xfrm>
            <a:off x="4291660" y="-99446"/>
            <a:ext cx="36086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54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455B3E-88CF-4CEF-80B6-0568864F372A}"/>
              </a:ext>
            </a:extLst>
          </p:cNvPr>
          <p:cNvSpPr txBox="1"/>
          <p:nvPr/>
        </p:nvSpPr>
        <p:spPr>
          <a:xfrm>
            <a:off x="1254718" y="2016413"/>
            <a:ext cx="2663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cồn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9/2022.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281C64-0927-4CFD-8202-67C53354E7A8}"/>
              </a:ext>
            </a:extLst>
          </p:cNvPr>
          <p:cNvSpPr txBox="1"/>
          <p:nvPr/>
        </p:nvSpPr>
        <p:spPr>
          <a:xfrm>
            <a:off x="4764117" y="2016413"/>
            <a:ext cx="2919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893AE9-AF88-4104-9003-2B1EAAF5C0BD}"/>
              </a:ext>
            </a:extLst>
          </p:cNvPr>
          <p:cNvSpPr txBox="1"/>
          <p:nvPr/>
        </p:nvSpPr>
        <p:spPr>
          <a:xfrm>
            <a:off x="8661690" y="2017595"/>
            <a:ext cx="24236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Tiềm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VinShop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vẫn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0D1E01-5F49-434E-BB5F-82E4C214FCF0}"/>
              </a:ext>
            </a:extLst>
          </p:cNvPr>
          <p:cNvSpPr/>
          <p:nvPr/>
        </p:nvSpPr>
        <p:spPr>
          <a:xfrm>
            <a:off x="2318507" y="987759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510458-9314-47D5-9A15-E8FD4BC250C4}"/>
              </a:ext>
            </a:extLst>
          </p:cNvPr>
          <p:cNvSpPr/>
          <p:nvPr/>
        </p:nvSpPr>
        <p:spPr>
          <a:xfrm>
            <a:off x="5959877" y="987759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1F82A8-53A7-4BF2-9091-173305FD68CD}"/>
              </a:ext>
            </a:extLst>
          </p:cNvPr>
          <p:cNvSpPr/>
          <p:nvPr/>
        </p:nvSpPr>
        <p:spPr>
          <a:xfrm>
            <a:off x="9605630" y="987759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BB6FF6F-BF30-4D92-A219-194E3C924F13}"/>
              </a:ext>
            </a:extLst>
          </p:cNvPr>
          <p:cNvSpPr/>
          <p:nvPr/>
        </p:nvSpPr>
        <p:spPr>
          <a:xfrm>
            <a:off x="1126733" y="1112073"/>
            <a:ext cx="2919273" cy="22081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BB4BC92-10F7-4D97-BF05-E89783979C47}"/>
              </a:ext>
            </a:extLst>
          </p:cNvPr>
          <p:cNvSpPr/>
          <p:nvPr/>
        </p:nvSpPr>
        <p:spPr>
          <a:xfrm>
            <a:off x="4768103" y="1112073"/>
            <a:ext cx="2919273" cy="22081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99045A1-8779-4E56-B798-9438FA68ED06}"/>
              </a:ext>
            </a:extLst>
          </p:cNvPr>
          <p:cNvSpPr/>
          <p:nvPr/>
        </p:nvSpPr>
        <p:spPr>
          <a:xfrm>
            <a:off x="8413856" y="1141070"/>
            <a:ext cx="2919273" cy="22081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74465D-9744-40CE-83DF-EDFC1ADCB74E}"/>
              </a:ext>
            </a:extLst>
          </p:cNvPr>
          <p:cNvSpPr txBox="1"/>
          <p:nvPr/>
        </p:nvSpPr>
        <p:spPr>
          <a:xfrm>
            <a:off x="532659" y="3809106"/>
            <a:ext cx="9321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1)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Chuẩn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bị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lượng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đồ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uống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có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cồn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lớn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tại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các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cửa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hàng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để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đáp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ứng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nhu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cầu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khách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hàng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trong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tương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lai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đặc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biệt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là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các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dịp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lễ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4C595B-0694-4312-B98D-02054DBC9476}"/>
              </a:ext>
            </a:extLst>
          </p:cNvPr>
          <p:cNvSpPr txBox="1"/>
          <p:nvPr/>
        </p:nvSpPr>
        <p:spPr>
          <a:xfrm>
            <a:off x="532659" y="4651277"/>
            <a:ext cx="907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2)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Tiếp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tục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khai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thác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tiếp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cận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các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quận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huyện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có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số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lượng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tạp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hóa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truyền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thống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nhiều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27FDCF-8826-449C-9F20-CFCB755AEF52}"/>
              </a:ext>
            </a:extLst>
          </p:cNvPr>
          <p:cNvSpPr txBox="1"/>
          <p:nvPr/>
        </p:nvSpPr>
        <p:spPr>
          <a:xfrm>
            <a:off x="532659" y="5216450"/>
            <a:ext cx="90729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3)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tục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tận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dụng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sức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mạnh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công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nghệ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phát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triển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phần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mềm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VinShop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để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dễ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dàng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tiếp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cận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tiệm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tạp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hóa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truyền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thống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cải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thiện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đời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sống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1,4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triệu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hộ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người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dân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5259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F1E1F3-6749-42C9-8BE1-2050B0E2C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86750" y="5897880"/>
            <a:ext cx="2734323" cy="59436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/>
              <a:t>                                                                                                                </a:t>
            </a:r>
            <a:r>
              <a:rPr lang="en-US" sz="3600" dirty="0"/>
              <a:t>Q&amp;A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F37442-9AC2-422C-90D2-76B558A58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31" y="0"/>
            <a:ext cx="10599938" cy="490935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FACA12-F0F1-4A2B-AC73-B80581E5EAF9}"/>
              </a:ext>
            </a:extLst>
          </p:cNvPr>
          <p:cNvSpPr/>
          <p:nvPr/>
        </p:nvSpPr>
        <p:spPr>
          <a:xfrm>
            <a:off x="1216696" y="5067570"/>
            <a:ext cx="101171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 FOR YOUR LISTENING.</a:t>
            </a:r>
          </a:p>
        </p:txBody>
      </p:sp>
    </p:spTree>
    <p:extLst>
      <p:ext uri="{BB962C8B-B14F-4D97-AF65-F5344CB8AC3E}">
        <p14:creationId xmlns:p14="http://schemas.microsoft.com/office/powerpoint/2010/main" val="123695549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C56583-6172-493D-9D1C-A316EE81B96C}"/>
              </a:ext>
            </a:extLst>
          </p:cNvPr>
          <p:cNvSpPr txBox="1"/>
          <p:nvPr/>
        </p:nvSpPr>
        <p:spPr>
          <a:xfrm>
            <a:off x="4151790" y="248573"/>
            <a:ext cx="3888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Table of Contents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BE8967-38C1-41CC-988B-7971DAC235F2}"/>
              </a:ext>
            </a:extLst>
          </p:cNvPr>
          <p:cNvSpPr txBox="1"/>
          <p:nvPr/>
        </p:nvSpPr>
        <p:spPr>
          <a:xfrm>
            <a:off x="1083076" y="1482571"/>
            <a:ext cx="4110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Sales Dashboard in September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2FB919-5356-4610-9B16-98038470B476}"/>
              </a:ext>
            </a:extLst>
          </p:cNvPr>
          <p:cNvSpPr txBox="1"/>
          <p:nvPr/>
        </p:nvSpPr>
        <p:spPr>
          <a:xfrm>
            <a:off x="1997476" y="2201662"/>
            <a:ext cx="3195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1. 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AB0FBA-B83A-4496-8C65-135026C75DC4}"/>
              </a:ext>
            </a:extLst>
          </p:cNvPr>
          <p:cNvSpPr txBox="1"/>
          <p:nvPr/>
        </p:nvSpPr>
        <p:spPr>
          <a:xfrm>
            <a:off x="1997476" y="2920753"/>
            <a:ext cx="4098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2. Features / Key findings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84CAF7-5CBE-4585-8352-65A77EE29ACD}"/>
              </a:ext>
            </a:extLst>
          </p:cNvPr>
          <p:cNvSpPr txBox="1"/>
          <p:nvPr/>
        </p:nvSpPr>
        <p:spPr>
          <a:xfrm>
            <a:off x="1997476" y="3639844"/>
            <a:ext cx="3195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3. Conclusion</a:t>
            </a:r>
          </a:p>
        </p:txBody>
      </p:sp>
    </p:spTree>
    <p:extLst>
      <p:ext uri="{BB962C8B-B14F-4D97-AF65-F5344CB8AC3E}">
        <p14:creationId xmlns:p14="http://schemas.microsoft.com/office/powerpoint/2010/main" val="287710758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09F0E8-1CD1-437E-B661-0A33637EB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977" y="170895"/>
            <a:ext cx="4181382" cy="300990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ACB3C5-FA40-44CB-9AC0-A3F07CACAF33}"/>
              </a:ext>
            </a:extLst>
          </p:cNvPr>
          <p:cNvSpPr txBox="1"/>
          <p:nvPr/>
        </p:nvSpPr>
        <p:spPr>
          <a:xfrm>
            <a:off x="710212" y="2505670"/>
            <a:ext cx="4305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VinShop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mua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qua app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Marketplace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Marketplace Mix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2FA01A-236A-4C98-9BC8-A4395857F1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977" y="3429000"/>
            <a:ext cx="4212454" cy="2699234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0A08356-2C5B-4EB0-95BD-8AA8DE84C8AE}"/>
              </a:ext>
            </a:extLst>
          </p:cNvPr>
          <p:cNvSpPr/>
          <p:nvPr/>
        </p:nvSpPr>
        <p:spPr>
          <a:xfrm>
            <a:off x="986983" y="164237"/>
            <a:ext cx="38010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2295602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A6AEA-5CDB-4783-AB2E-D6AE6B5A5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5623" y="5157926"/>
            <a:ext cx="10384921" cy="1343457"/>
          </a:xfrm>
        </p:spPr>
        <p:txBody>
          <a:bodyPr>
            <a:norm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Note:</a:t>
            </a:r>
            <a:r>
              <a:rPr lang="vi-VN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ục tiêu của bài thuyết trình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 là </a:t>
            </a:r>
            <a:r>
              <a:rPr lang="vi-VN" sz="1800" u="sng" dirty="0">
                <a:latin typeface="Arial" panose="020B0604020202020204" pitchFamily="34" charset="0"/>
                <a:cs typeface="Arial" panose="020B0604020202020204" pitchFamily="34" charset="0"/>
              </a:rPr>
              <a:t>cung cấp báo cáo</a:t>
            </a:r>
            <a:r>
              <a:rPr 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qua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 dữ liệu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Vinshop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, các trang trình bày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u="sng" dirty="0">
                <a:latin typeface="Arial" panose="020B0604020202020204" pitchFamily="34" charset="0"/>
                <a:cs typeface="Arial" panose="020B0604020202020204" pitchFamily="34" charset="0"/>
              </a:rPr>
              <a:t>tóm tắt</a:t>
            </a:r>
            <a:r>
              <a:rPr 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u="sng" dirty="0">
                <a:latin typeface="Arial" panose="020B0604020202020204" pitchFamily="34" charset="0"/>
                <a:cs typeface="Arial" panose="020B0604020202020204" pitchFamily="34" charset="0"/>
              </a:rPr>
              <a:t>dữ liệu 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nêu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ra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 những </a:t>
            </a:r>
            <a:r>
              <a:rPr lang="vi-VN" sz="1800" u="sng" dirty="0">
                <a:latin typeface="Arial" panose="020B0604020202020204" pitchFamily="34" charset="0"/>
                <a:cs typeface="Arial" panose="020B0604020202020204" pitchFamily="34" charset="0"/>
              </a:rPr>
              <a:t>phát hiện chính</a:t>
            </a:r>
            <a:r>
              <a:rPr 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(key findings)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DFEADB-FFD9-42AB-9C5A-8FCFC676C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422" y="106533"/>
            <a:ext cx="9164715" cy="477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1075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6D2D5D-6639-4B47-94E1-56715A425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803" y="1707512"/>
            <a:ext cx="6830378" cy="27150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3160EE-176B-4707-BD64-8977706DB5CF}"/>
              </a:ext>
            </a:extLst>
          </p:cNvPr>
          <p:cNvSpPr txBox="1"/>
          <p:nvPr/>
        </p:nvSpPr>
        <p:spPr>
          <a:xfrm>
            <a:off x="319595" y="1893943"/>
            <a:ext cx="3577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1, 2, 3, 4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ít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C3CF48-E126-41AA-B97B-6027BC6E5D12}"/>
              </a:ext>
            </a:extLst>
          </p:cNvPr>
          <p:cNvSpPr txBox="1"/>
          <p:nvPr/>
        </p:nvSpPr>
        <p:spPr>
          <a:xfrm>
            <a:off x="381740" y="3835153"/>
            <a:ext cx="3453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Vì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mạnh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5 -&gt; 8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5CD9F4-688B-44DD-B306-F70B3DCE84DC}"/>
              </a:ext>
            </a:extLst>
          </p:cNvPr>
          <p:cNvSpPr txBox="1"/>
          <p:nvPr/>
        </p:nvSpPr>
        <p:spPr>
          <a:xfrm>
            <a:off x="1207362" y="2959794"/>
            <a:ext cx="249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nghỉ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lễ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4D0612-BD7C-4DCB-B6D3-D8002F424402}"/>
              </a:ext>
            </a:extLst>
          </p:cNvPr>
          <p:cNvSpPr/>
          <p:nvPr/>
        </p:nvSpPr>
        <p:spPr>
          <a:xfrm>
            <a:off x="4118535" y="0"/>
            <a:ext cx="39549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Key findings</a:t>
            </a:r>
          </a:p>
        </p:txBody>
      </p:sp>
    </p:spTree>
    <p:extLst>
      <p:ext uri="{BB962C8B-B14F-4D97-AF65-F5344CB8AC3E}">
        <p14:creationId xmlns:p14="http://schemas.microsoft.com/office/powerpoint/2010/main" val="35318426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8DE3B2-B8A3-48FA-894F-FF16CC733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3371" y="1680099"/>
            <a:ext cx="3178206" cy="34978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BA06EE-2C5D-4D71-ABAF-650A46B6EAE9}"/>
              </a:ext>
            </a:extLst>
          </p:cNvPr>
          <p:cNvSpPr txBox="1"/>
          <p:nvPr/>
        </p:nvSpPr>
        <p:spPr>
          <a:xfrm>
            <a:off x="1402671" y="2041863"/>
            <a:ext cx="3355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Vì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Marketplace Mix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chiếm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tỉ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(64.18%)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F2B360-A465-43DF-B35E-6F551EEBAB42}"/>
              </a:ext>
            </a:extLst>
          </p:cNvPr>
          <p:cNvSpPr txBox="1"/>
          <p:nvPr/>
        </p:nvSpPr>
        <p:spPr>
          <a:xfrm>
            <a:off x="1695508" y="4114748"/>
            <a:ext cx="4492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1,4 triệu cửa hàng tạp hóa</a:t>
            </a:r>
            <a:r>
              <a:rPr lang="vi-VN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và hơn </a:t>
            </a:r>
            <a:r>
              <a:rPr lang="vi-VN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9.000 chợ truyền thống. 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4C42B4-3A77-4309-B8B2-88289EA35D77}"/>
              </a:ext>
            </a:extLst>
          </p:cNvPr>
          <p:cNvSpPr txBox="1"/>
          <p:nvPr/>
        </p:nvSpPr>
        <p:spPr>
          <a:xfrm>
            <a:off x="1695508" y="3316302"/>
            <a:ext cx="4643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ô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lẻ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vốn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chiếm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tới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75% 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lẻ</a:t>
            </a:r>
            <a:r>
              <a:rPr lang="en-US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Việt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Nam.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CDCE2A-2A0E-49E2-A743-51ADA1253C4C}"/>
              </a:ext>
            </a:extLst>
          </p:cNvPr>
          <p:cNvSpPr txBox="1"/>
          <p:nvPr/>
        </p:nvSpPr>
        <p:spPr>
          <a:xfrm>
            <a:off x="1722267" y="4951793"/>
            <a:ext cx="4714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rung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tới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220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cửa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tạp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đời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nhờ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VinShop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659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0727D3-74EF-4D2C-AA39-BFA0CA4A1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4953" y="1221245"/>
            <a:ext cx="3096057" cy="38295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B7B15C-3345-45DF-9998-4B35FAAF78A4}"/>
              </a:ext>
            </a:extLst>
          </p:cNvPr>
          <p:cNvSpPr txBox="1"/>
          <p:nvPr/>
        </p:nvSpPr>
        <p:spPr>
          <a:xfrm>
            <a:off x="680622" y="994299"/>
            <a:ext cx="6199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Vì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5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GMV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cồn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0907C2-A820-42AC-A3BB-68EA65BE6DF9}"/>
              </a:ext>
            </a:extLst>
          </p:cNvPr>
          <p:cNvSpPr txBox="1"/>
          <p:nvPr/>
        </p:nvSpPr>
        <p:spPr>
          <a:xfrm>
            <a:off x="612559" y="2159713"/>
            <a:ext cx="62676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1722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vi-VN" b="0" i="0" dirty="0">
                <a:solidFill>
                  <a:srgbClr val="1722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heo Tổng cục Thống kê, sản lượng bia trong nước lũy kế 5 tháng đầu năm đã đạt </a:t>
            </a:r>
            <a:r>
              <a:rPr lang="vi-VN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2,03 tỷ lít</a:t>
            </a:r>
            <a:r>
              <a:rPr lang="vi-VN" b="0" i="0" dirty="0">
                <a:solidFill>
                  <a:srgbClr val="1722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tăng gần </a:t>
            </a:r>
            <a:r>
              <a:rPr lang="vi-VN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19%</a:t>
            </a:r>
            <a:r>
              <a:rPr lang="vi-VN" b="0" i="0" dirty="0">
                <a:solidFill>
                  <a:srgbClr val="1722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so với cùng kỳ năm ngoái và tăng </a:t>
            </a:r>
            <a:r>
              <a:rPr lang="vi-VN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6%</a:t>
            </a:r>
            <a:r>
              <a:rPr lang="vi-VN" b="0" i="0" dirty="0">
                <a:solidFill>
                  <a:srgbClr val="1722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so với cùng kỳ năm 2019 trước dịch.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D87A8A-0C61-4181-99F5-426A3940FEDC}"/>
              </a:ext>
            </a:extLst>
          </p:cNvPr>
          <p:cNvSpPr txBox="1"/>
          <p:nvPr/>
        </p:nvSpPr>
        <p:spPr>
          <a:xfrm>
            <a:off x="680622" y="3879125"/>
            <a:ext cx="64481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722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vi-VN" b="0" i="0" dirty="0">
                <a:solidFill>
                  <a:srgbClr val="1722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ình hình dịch bệnh Covid-19 được kiểm soát giúp hoạt động bán hàng đã trở về bình thường. </a:t>
            </a:r>
            <a:endParaRPr lang="en-US" b="0" i="0" dirty="0">
              <a:solidFill>
                <a:srgbClr val="17222B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722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vi-VN" b="0" i="0" dirty="0">
                <a:solidFill>
                  <a:srgbClr val="1722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hủ động nắm bắt cơ hội, thực hiện các chính sách bán hàng, thúc đẩy tiêu thụ sản phẩm trong giai đoạn cao điểm hè</a:t>
            </a:r>
            <a:r>
              <a:rPr lang="en-US" b="0" i="0" dirty="0">
                <a:solidFill>
                  <a:srgbClr val="1722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4469034-9FEE-413F-8063-DD85A337BE06}"/>
              </a:ext>
            </a:extLst>
          </p:cNvPr>
          <p:cNvSpPr/>
          <p:nvPr/>
        </p:nvSpPr>
        <p:spPr>
          <a:xfrm>
            <a:off x="7652551" y="1518082"/>
            <a:ext cx="3453414" cy="109195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264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46A2852-3D12-48BB-89E8-B7FC47A870F9}"/>
              </a:ext>
            </a:extLst>
          </p:cNvPr>
          <p:cNvSpPr txBox="1"/>
          <p:nvPr/>
        </p:nvSpPr>
        <p:spPr>
          <a:xfrm>
            <a:off x="372862" y="1944210"/>
            <a:ext cx="4296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dân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đông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chiếm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tỉ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C6E57D-F0A6-40D3-BFBE-6742D7282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181" y="1037891"/>
            <a:ext cx="6134956" cy="23911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84D953-CCFE-44FD-B3F2-97A5319C244D}"/>
              </a:ext>
            </a:extLst>
          </p:cNvPr>
          <p:cNvSpPr txBox="1"/>
          <p:nvPr/>
        </p:nvSpPr>
        <p:spPr>
          <a:xfrm>
            <a:off x="989860" y="2938509"/>
            <a:ext cx="283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hẳn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42491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9ADA88-D0CF-45DC-98ED-3AC209768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359" y="79898"/>
            <a:ext cx="4673600" cy="624988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62431B7-D52C-4C06-BB69-932F03412E02}"/>
              </a:ext>
            </a:extLst>
          </p:cNvPr>
          <p:cNvSpPr/>
          <p:nvPr/>
        </p:nvSpPr>
        <p:spPr>
          <a:xfrm>
            <a:off x="6471821" y="1757779"/>
            <a:ext cx="4296793" cy="2929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4A8CC8C-CADE-4382-822D-025BC4912760}"/>
              </a:ext>
            </a:extLst>
          </p:cNvPr>
          <p:cNvSpPr/>
          <p:nvPr/>
        </p:nvSpPr>
        <p:spPr>
          <a:xfrm>
            <a:off x="6471821" y="3879543"/>
            <a:ext cx="4296793" cy="213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F76BC5-093F-4B33-9A6C-F632C6E3DAB3}"/>
              </a:ext>
            </a:extLst>
          </p:cNvPr>
          <p:cNvCxnSpPr>
            <a:cxnSpLocks/>
          </p:cNvCxnSpPr>
          <p:nvPr/>
        </p:nvCxnSpPr>
        <p:spPr>
          <a:xfrm flipH="1" flipV="1">
            <a:off x="5921406" y="1305017"/>
            <a:ext cx="832037" cy="4527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49A9FE7-CC4B-4FCB-9966-35B28383D58A}"/>
              </a:ext>
            </a:extLst>
          </p:cNvPr>
          <p:cNvSpPr txBox="1"/>
          <p:nvPr/>
        </p:nvSpPr>
        <p:spPr>
          <a:xfrm>
            <a:off x="4705164" y="994273"/>
            <a:ext cx="21927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Quận</a:t>
            </a:r>
            <a:r>
              <a:rPr lang="en-US" sz="1200" dirty="0"/>
              <a:t> </a:t>
            </a:r>
            <a:r>
              <a:rPr lang="en-US" sz="1200" dirty="0" err="1"/>
              <a:t>Thủ</a:t>
            </a:r>
            <a:r>
              <a:rPr lang="en-US" sz="1200" dirty="0"/>
              <a:t> </a:t>
            </a:r>
            <a:r>
              <a:rPr lang="en-US" sz="1200" dirty="0" err="1"/>
              <a:t>Đức</a:t>
            </a:r>
            <a:r>
              <a:rPr lang="en-US" sz="1200" dirty="0"/>
              <a:t>, </a:t>
            </a:r>
            <a:r>
              <a:rPr lang="en-US" sz="1200" dirty="0" err="1"/>
              <a:t>Quận</a:t>
            </a:r>
            <a:r>
              <a:rPr lang="en-US" sz="1200" dirty="0"/>
              <a:t> 2, </a:t>
            </a:r>
            <a:r>
              <a:rPr lang="en-US" sz="1200" dirty="0" err="1"/>
              <a:t>Quận</a:t>
            </a:r>
            <a:r>
              <a:rPr lang="en-US" sz="1200" dirty="0"/>
              <a:t> 9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33E8C7E-41A6-4D70-B21B-A4488A6766C4}"/>
              </a:ext>
            </a:extLst>
          </p:cNvPr>
          <p:cNvSpPr/>
          <p:nvPr/>
        </p:nvSpPr>
        <p:spPr>
          <a:xfrm>
            <a:off x="4705164" y="1012054"/>
            <a:ext cx="2192786" cy="2929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845AA28-633F-4902-8DF2-D6366D44A8A2}"/>
              </a:ext>
            </a:extLst>
          </p:cNvPr>
          <p:cNvSpPr/>
          <p:nvPr/>
        </p:nvSpPr>
        <p:spPr>
          <a:xfrm>
            <a:off x="9527220" y="719092"/>
            <a:ext cx="674703" cy="551095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002265-F17A-443D-803E-16A31E5598A3}"/>
              </a:ext>
            </a:extLst>
          </p:cNvPr>
          <p:cNvSpPr txBox="1"/>
          <p:nvPr/>
        </p:nvSpPr>
        <p:spPr>
          <a:xfrm>
            <a:off x="10880076" y="5560338"/>
            <a:ext cx="13915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Cục</a:t>
            </a:r>
            <a:r>
              <a:rPr lang="en-US" sz="11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Thống</a:t>
            </a:r>
            <a:r>
              <a:rPr lang="en-US" sz="11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kê</a:t>
            </a:r>
            <a:r>
              <a:rPr lang="en-US" sz="11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thành</a:t>
            </a:r>
            <a:r>
              <a:rPr lang="en-US" sz="11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phố</a:t>
            </a:r>
            <a:r>
              <a:rPr lang="en-US" sz="11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Hồ</a:t>
            </a:r>
            <a:r>
              <a:rPr lang="en-US" sz="11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Chí</a:t>
            </a:r>
            <a:r>
              <a:rPr lang="en-US" sz="11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Minh </a:t>
            </a:r>
            <a:r>
              <a:rPr lang="en-US" sz="1100" b="0" i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vào</a:t>
            </a:r>
            <a:r>
              <a:rPr lang="en-US" sz="11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năm</a:t>
            </a:r>
            <a:r>
              <a:rPr lang="en-US" sz="11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2021</a:t>
            </a:r>
            <a:endParaRPr lang="en-US" sz="11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BB89B3-F369-45B5-B94B-B16BC07E4948}"/>
              </a:ext>
            </a:extLst>
          </p:cNvPr>
          <p:cNvSpPr/>
          <p:nvPr/>
        </p:nvSpPr>
        <p:spPr>
          <a:xfrm>
            <a:off x="6471821" y="5708344"/>
            <a:ext cx="4296793" cy="213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F10EED9-5ECF-4293-8630-0DFF11D5C45D}"/>
              </a:ext>
            </a:extLst>
          </p:cNvPr>
          <p:cNvSpPr/>
          <p:nvPr/>
        </p:nvSpPr>
        <p:spPr>
          <a:xfrm>
            <a:off x="6471821" y="4984780"/>
            <a:ext cx="4296793" cy="213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CEA4013-323E-4E66-91C3-5FD5BC12005C}"/>
              </a:ext>
            </a:extLst>
          </p:cNvPr>
          <p:cNvSpPr/>
          <p:nvPr/>
        </p:nvSpPr>
        <p:spPr>
          <a:xfrm>
            <a:off x="4015940" y="1644194"/>
            <a:ext cx="2305676" cy="586783"/>
          </a:xfrm>
          <a:prstGeom prst="rightArrow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 1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FFF6934-4BAD-4564-93AE-B6F321D8808A}"/>
              </a:ext>
            </a:extLst>
          </p:cNvPr>
          <p:cNvSpPr/>
          <p:nvPr/>
        </p:nvSpPr>
        <p:spPr>
          <a:xfrm>
            <a:off x="4054683" y="3642486"/>
            <a:ext cx="2305676" cy="586783"/>
          </a:xfrm>
          <a:prstGeom prst="rightArrow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 2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A3961213-7DBF-4FA3-A152-63567BAD9904}"/>
              </a:ext>
            </a:extLst>
          </p:cNvPr>
          <p:cNvSpPr/>
          <p:nvPr/>
        </p:nvSpPr>
        <p:spPr>
          <a:xfrm>
            <a:off x="4096633" y="4797920"/>
            <a:ext cx="2305676" cy="586783"/>
          </a:xfrm>
          <a:prstGeom prst="rightArrow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 4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F6ED6120-6BE1-4CE5-BFFD-FD4F61DEA929}"/>
              </a:ext>
            </a:extLst>
          </p:cNvPr>
          <p:cNvSpPr/>
          <p:nvPr/>
        </p:nvSpPr>
        <p:spPr>
          <a:xfrm>
            <a:off x="4096633" y="5560338"/>
            <a:ext cx="2305676" cy="586783"/>
          </a:xfrm>
          <a:prstGeom prst="rightArrow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 3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145ADC9-8116-4735-981A-F673599AE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58" y="0"/>
            <a:ext cx="1457528" cy="250350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5B3F223-8AB6-49B7-BB7D-A13BE7949A59}"/>
              </a:ext>
            </a:extLst>
          </p:cNvPr>
          <p:cNvSpPr txBox="1"/>
          <p:nvPr/>
        </p:nvSpPr>
        <p:spPr>
          <a:xfrm>
            <a:off x="319974" y="3204838"/>
            <a:ext cx="31680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Quận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12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thấp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4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Thủ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Huyện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Chánh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thấp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Tân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95365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3" grpId="0" animBg="1"/>
      <p:bldP spid="15" grpId="0" animBg="1"/>
      <p:bldP spid="16" grpId="0" animBg="1"/>
      <p:bldP spid="17" grpId="0" animBg="1"/>
      <p:bldP spid="21" grpId="0" animBg="1"/>
      <p:bldP spid="22" grpId="0" animBg="1"/>
      <p:bldP spid="23" grpId="0" animBg="1"/>
      <p:bldP spid="26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668</TotalTime>
  <Words>693</Words>
  <Application>Microsoft Office PowerPoint</Application>
  <PresentationFormat>Widescreen</PresentationFormat>
  <Paragraphs>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Retrospect</vt:lpstr>
      <vt:lpstr>SALES DASHBOARD VinShop in 9/2022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DASHBOARD Vinshop in 9/2022</dc:title>
  <dc:creator>Phạm Quốc Huy</dc:creator>
  <cp:lastModifiedBy>Phạm Quốc Huy</cp:lastModifiedBy>
  <cp:revision>10</cp:revision>
  <dcterms:created xsi:type="dcterms:W3CDTF">2022-10-27T08:06:29Z</dcterms:created>
  <dcterms:modified xsi:type="dcterms:W3CDTF">2022-10-28T06:50:06Z</dcterms:modified>
</cp:coreProperties>
</file>