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889"/>
    <a:srgbClr val="A11D2D"/>
    <a:srgbClr val="DF1F2D"/>
    <a:srgbClr val="249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ia Moldura 9"/>
          <p:cNvSpPr/>
          <p:nvPr/>
        </p:nvSpPr>
        <p:spPr>
          <a:xfrm rot="10800000">
            <a:off x="7516502" y="5370394"/>
            <a:ext cx="1610436" cy="1487606"/>
          </a:xfrm>
          <a:prstGeom prst="halfFrame">
            <a:avLst/>
          </a:prstGeom>
          <a:noFill/>
          <a:ln>
            <a:solidFill>
              <a:srgbClr val="17488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14" y="6291618"/>
            <a:ext cx="9126938" cy="566383"/>
          </a:xfrm>
          <a:prstGeom prst="rect">
            <a:avLst/>
          </a:prstGeom>
          <a:gradFill>
            <a:gsLst>
              <a:gs pos="0">
                <a:srgbClr val="2491C9"/>
              </a:gs>
              <a:gs pos="100000">
                <a:srgbClr val="174889"/>
              </a:gs>
            </a:gsLst>
            <a:lin ang="156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052" y="1148139"/>
            <a:ext cx="4865427" cy="817138"/>
          </a:xfrm>
        </p:spPr>
        <p:txBody>
          <a:bodyPr>
            <a:normAutofit/>
          </a:bodyPr>
          <a:lstStyle/>
          <a:p>
            <a:r>
              <a:rPr sz="2800" dirty="0" err="1">
                <a:latin typeface="Montserrat ExtraBold" pitchFamily="2" charset="0"/>
              </a:rPr>
              <a:t>Desempenho</a:t>
            </a:r>
            <a:r>
              <a:rPr sz="2800" dirty="0">
                <a:latin typeface="Montserrat ExtraBold" pitchFamily="2" charset="0"/>
              </a:rPr>
              <a:t> </a:t>
            </a:r>
            <a:r>
              <a:rPr sz="2800" dirty="0" err="1" smtClean="0">
                <a:latin typeface="Montserrat ExtraBold" pitchFamily="2" charset="0"/>
              </a:rPr>
              <a:t>Financeiro</a:t>
            </a:r>
            <a:endParaRPr sz="2800" dirty="0">
              <a:latin typeface="Montserrat Extra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5" y="2978628"/>
            <a:ext cx="7796285" cy="21119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b="1" dirty="0" err="1" smtClean="0"/>
              <a:t>Obje</a:t>
            </a:r>
            <a:r>
              <a:rPr lang="pt-PT" b="1" dirty="0" smtClean="0"/>
              <a:t>c</a:t>
            </a:r>
            <a:r>
              <a:rPr b="1" dirty="0" err="1" smtClean="0"/>
              <a:t>tivo</a:t>
            </a:r>
            <a:r>
              <a:rPr b="1" dirty="0" smtClean="0"/>
              <a:t>:</a:t>
            </a:r>
            <a:r>
              <a:rPr lang="pt-PT" b="1" dirty="0" smtClean="0"/>
              <a:t> </a:t>
            </a:r>
            <a:r>
              <a:rPr dirty="0" err="1" smtClean="0"/>
              <a:t>Analisar</a:t>
            </a:r>
            <a:r>
              <a:rPr dirty="0" smtClean="0"/>
              <a:t> </a:t>
            </a:r>
            <a:r>
              <a:rPr dirty="0"/>
              <a:t>o </a:t>
            </a:r>
            <a:r>
              <a:rPr dirty="0" err="1"/>
              <a:t>desempenho</a:t>
            </a:r>
            <a:r>
              <a:rPr dirty="0"/>
              <a:t> </a:t>
            </a:r>
            <a:r>
              <a:rPr dirty="0" err="1"/>
              <a:t>financeiro</a:t>
            </a:r>
            <a:r>
              <a:rPr dirty="0"/>
              <a:t> da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 smtClean="0"/>
              <a:t>petrolífera</a:t>
            </a:r>
            <a:r>
              <a:rPr lang="pt-PT" dirty="0" smtClean="0"/>
              <a:t> Chevron em Angola</a:t>
            </a:r>
            <a:r>
              <a:rPr dirty="0" smtClean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longo</a:t>
            </a:r>
            <a:r>
              <a:rPr dirty="0"/>
              <a:t> de </a:t>
            </a:r>
            <a:r>
              <a:rPr dirty="0" err="1"/>
              <a:t>três</a:t>
            </a:r>
            <a:r>
              <a:rPr dirty="0"/>
              <a:t> </a:t>
            </a:r>
            <a:r>
              <a:rPr dirty="0" err="1"/>
              <a:t>anos</a:t>
            </a:r>
            <a:r>
              <a:rPr dirty="0"/>
              <a:t>, </a:t>
            </a:r>
            <a:r>
              <a:rPr dirty="0" err="1"/>
              <a:t>identificando</a:t>
            </a:r>
            <a:r>
              <a:rPr dirty="0"/>
              <a:t> </a:t>
            </a:r>
            <a:r>
              <a:rPr dirty="0" err="1"/>
              <a:t>áreas</a:t>
            </a:r>
            <a:r>
              <a:rPr dirty="0"/>
              <a:t> de </a:t>
            </a:r>
            <a:r>
              <a:rPr dirty="0" err="1"/>
              <a:t>alta</a:t>
            </a:r>
            <a:r>
              <a:rPr dirty="0"/>
              <a:t> e </a:t>
            </a:r>
            <a:r>
              <a:rPr dirty="0" err="1"/>
              <a:t>baixa</a:t>
            </a:r>
            <a:r>
              <a:rPr dirty="0"/>
              <a:t> </a:t>
            </a:r>
            <a:r>
              <a:rPr dirty="0" err="1"/>
              <a:t>rentabilidade</a:t>
            </a:r>
            <a:r>
              <a:rPr dirty="0" smtClean="0"/>
              <a:t>.</a:t>
            </a:r>
            <a:endParaRPr lang="pt-PT" dirty="0" smtClean="0"/>
          </a:p>
          <a:p>
            <a:pPr marL="0" indent="0" algn="just">
              <a:buNone/>
            </a:pPr>
            <a:endParaRPr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59" y="298552"/>
            <a:ext cx="1555845" cy="87516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169996" y="1780611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latin typeface="Montserrat Light" pitchFamily="2" charset="0"/>
              </a:rPr>
              <a:t>Indústria </a:t>
            </a:r>
            <a:r>
              <a:rPr lang="pt-PT" dirty="0">
                <a:latin typeface="Montserrat Light" pitchFamily="2" charset="0"/>
              </a:rPr>
              <a:t>Petrolífera Angolana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44982" y="6376495"/>
            <a:ext cx="126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Storytelling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Meia Moldura 8"/>
          <p:cNvSpPr/>
          <p:nvPr/>
        </p:nvSpPr>
        <p:spPr>
          <a:xfrm>
            <a:off x="0" y="0"/>
            <a:ext cx="1610436" cy="1487606"/>
          </a:xfrm>
          <a:prstGeom prst="halfFrame">
            <a:avLst/>
          </a:prstGeom>
          <a:gradFill>
            <a:gsLst>
              <a:gs pos="0">
                <a:srgbClr val="2491C9"/>
              </a:gs>
              <a:gs pos="100000">
                <a:srgbClr val="174889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80" y="457200"/>
            <a:ext cx="4960962" cy="784746"/>
          </a:xfrm>
        </p:spPr>
        <p:txBody>
          <a:bodyPr>
            <a:normAutofit/>
          </a:bodyPr>
          <a:lstStyle/>
          <a:p>
            <a:r>
              <a:rPr sz="4000" b="1" dirty="0" err="1"/>
              <a:t>Resumo</a:t>
            </a:r>
            <a:r>
              <a:rPr sz="4000" b="1" dirty="0"/>
              <a:t> dos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813" y="1658203"/>
            <a:ext cx="7185546" cy="303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400" b="1" dirty="0"/>
              <a:t>1. </a:t>
            </a:r>
            <a:r>
              <a:rPr sz="3400" b="1" dirty="0" err="1"/>
              <a:t>Bloco</a:t>
            </a:r>
            <a:r>
              <a:rPr sz="3400" b="1" dirty="0"/>
              <a:t> 31: </a:t>
            </a:r>
            <a:r>
              <a:rPr sz="3400" dirty="0" err="1"/>
              <a:t>Menor</a:t>
            </a:r>
            <a:r>
              <a:rPr sz="3400" dirty="0"/>
              <a:t> </a:t>
            </a:r>
            <a:r>
              <a:rPr sz="3400" dirty="0" err="1"/>
              <a:t>faturamento</a:t>
            </a:r>
            <a:r>
              <a:rPr sz="3400" dirty="0"/>
              <a:t>, mas o </a:t>
            </a:r>
            <a:r>
              <a:rPr sz="3400" dirty="0" err="1"/>
              <a:t>maior</a:t>
            </a:r>
            <a:r>
              <a:rPr sz="3400" dirty="0"/>
              <a:t> </a:t>
            </a:r>
            <a:r>
              <a:rPr sz="3400" dirty="0" err="1"/>
              <a:t>lucro</a:t>
            </a:r>
            <a:r>
              <a:rPr sz="3400" dirty="0"/>
              <a:t>. </a:t>
            </a:r>
            <a:r>
              <a:rPr sz="3400" dirty="0" err="1"/>
              <a:t>Custos</a:t>
            </a:r>
            <a:r>
              <a:rPr sz="3400" dirty="0"/>
              <a:t> </a:t>
            </a:r>
            <a:r>
              <a:rPr sz="3400" dirty="0" err="1"/>
              <a:t>operacionais</a:t>
            </a:r>
            <a:r>
              <a:rPr sz="3400" dirty="0"/>
              <a:t> </a:t>
            </a:r>
            <a:r>
              <a:rPr sz="3400" dirty="0" err="1"/>
              <a:t>baixos</a:t>
            </a:r>
            <a:r>
              <a:rPr sz="3400" dirty="0" smtClean="0"/>
              <a:t>.</a:t>
            </a:r>
            <a:endParaRPr lang="pt-PT" sz="3400" dirty="0" smtClean="0"/>
          </a:p>
          <a:p>
            <a:endParaRPr sz="3400" dirty="0"/>
          </a:p>
          <a:p>
            <a:pPr marL="0" indent="0">
              <a:buNone/>
            </a:pPr>
            <a:r>
              <a:rPr sz="3400" b="1" dirty="0"/>
              <a:t>2. </a:t>
            </a:r>
            <a:r>
              <a:rPr sz="3400" b="1" dirty="0" err="1"/>
              <a:t>Fontes</a:t>
            </a:r>
            <a:r>
              <a:rPr sz="3400" b="1" dirty="0"/>
              <a:t> de Renda: </a:t>
            </a:r>
            <a:r>
              <a:rPr sz="3400" dirty="0" err="1"/>
              <a:t>Maior</a:t>
            </a:r>
            <a:r>
              <a:rPr sz="3400" dirty="0"/>
              <a:t> - Venda </a:t>
            </a:r>
            <a:r>
              <a:rPr sz="3400" dirty="0" smtClean="0"/>
              <a:t>de </a:t>
            </a:r>
            <a:r>
              <a:rPr sz="3400" dirty="0" err="1" smtClean="0"/>
              <a:t>petróleo</a:t>
            </a:r>
            <a:r>
              <a:rPr sz="3400" dirty="0" smtClean="0"/>
              <a:t> </a:t>
            </a:r>
            <a:r>
              <a:rPr sz="3400" dirty="0" err="1"/>
              <a:t>bruto</a:t>
            </a:r>
            <a:r>
              <a:rPr sz="3400" dirty="0"/>
              <a:t>; </a:t>
            </a:r>
            <a:r>
              <a:rPr sz="3400" dirty="0" err="1"/>
              <a:t>Menor</a:t>
            </a:r>
            <a:r>
              <a:rPr sz="3400" dirty="0"/>
              <a:t> - </a:t>
            </a:r>
            <a:r>
              <a:rPr sz="3400" dirty="0" err="1"/>
              <a:t>Extração</a:t>
            </a:r>
            <a:r>
              <a:rPr sz="3400" dirty="0" smtClean="0"/>
              <a:t>.</a:t>
            </a:r>
            <a:endParaRPr sz="3400" dirty="0"/>
          </a:p>
        </p:txBody>
      </p:sp>
      <p:sp>
        <p:nvSpPr>
          <p:cNvPr id="4" name="Retângulo 3"/>
          <p:cNvSpPr/>
          <p:nvPr/>
        </p:nvSpPr>
        <p:spPr>
          <a:xfrm rot="16200000">
            <a:off x="5436934" y="3145809"/>
            <a:ext cx="6857998" cy="566383"/>
          </a:xfrm>
          <a:prstGeom prst="rect">
            <a:avLst/>
          </a:prstGeom>
          <a:gradFill>
            <a:gsLst>
              <a:gs pos="0">
                <a:srgbClr val="2491C9"/>
              </a:gs>
              <a:gs pos="100000">
                <a:srgbClr val="174889"/>
              </a:gs>
            </a:gsLst>
            <a:lin ang="15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25688" y="1040642"/>
            <a:ext cx="749944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/>
              <a:t>3</a:t>
            </a:r>
            <a:r>
              <a:rPr lang="pt-PT" b="1" dirty="0" smtClean="0"/>
              <a:t>. </a:t>
            </a:r>
            <a:r>
              <a:rPr lang="pt-PT" b="1" dirty="0"/>
              <a:t>Transporte: </a:t>
            </a:r>
            <a:r>
              <a:rPr lang="pt-PT" dirty="0"/>
              <a:t>Baixo rendimento nos blocos </a:t>
            </a:r>
            <a:r>
              <a:rPr lang="pt-PT" dirty="0" err="1" smtClean="0"/>
              <a:t>excepto</a:t>
            </a:r>
            <a:r>
              <a:rPr lang="pt-PT" dirty="0" smtClean="0"/>
              <a:t> </a:t>
            </a:r>
            <a:r>
              <a:rPr lang="pt-PT" dirty="0"/>
              <a:t>Cabinda</a:t>
            </a:r>
            <a:r>
              <a:rPr lang="pt-PT" dirty="0" smtClean="0"/>
              <a:t>.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 smtClean="0"/>
              <a:t>4. </a:t>
            </a:r>
            <a:r>
              <a:rPr lang="pt-PT" b="1" dirty="0"/>
              <a:t>Padrão de </a:t>
            </a:r>
            <a:r>
              <a:rPr lang="pt-PT" b="1" dirty="0" err="1"/>
              <a:t>Faturamento</a:t>
            </a:r>
            <a:r>
              <a:rPr lang="pt-PT" b="1" dirty="0"/>
              <a:t>: </a:t>
            </a:r>
            <a:r>
              <a:rPr lang="pt-PT" dirty="0"/>
              <a:t>Mês de maior </a:t>
            </a:r>
            <a:r>
              <a:rPr lang="pt-PT" dirty="0" err="1"/>
              <a:t>faturamento</a:t>
            </a:r>
            <a:r>
              <a:rPr lang="pt-PT" dirty="0"/>
              <a:t> seguido por um mês de menor </a:t>
            </a:r>
            <a:r>
              <a:rPr lang="pt-PT" dirty="0" err="1"/>
              <a:t>faturamento</a:t>
            </a:r>
            <a:r>
              <a:rPr lang="pt-PT" dirty="0" smtClean="0"/>
              <a:t>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 smtClean="0"/>
              <a:t>5. </a:t>
            </a:r>
            <a:r>
              <a:rPr lang="pt-PT" b="1" dirty="0"/>
              <a:t>Cabinda: </a:t>
            </a:r>
            <a:r>
              <a:rPr lang="pt-PT" dirty="0"/>
              <a:t>Maior </a:t>
            </a:r>
            <a:r>
              <a:rPr lang="pt-PT" dirty="0" err="1"/>
              <a:t>faturamento</a:t>
            </a:r>
            <a:r>
              <a:rPr lang="pt-PT" dirty="0"/>
              <a:t> em extração e transporte.</a:t>
            </a:r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 rot="16200000">
            <a:off x="5436934" y="3145809"/>
            <a:ext cx="6857998" cy="566383"/>
          </a:xfrm>
          <a:prstGeom prst="rect">
            <a:avLst/>
          </a:prstGeom>
          <a:gradFill>
            <a:gsLst>
              <a:gs pos="0">
                <a:srgbClr val="2491C9"/>
              </a:gs>
              <a:gs pos="100000">
                <a:srgbClr val="174889"/>
              </a:gs>
            </a:gsLst>
            <a:lin ang="15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4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173" y="330912"/>
            <a:ext cx="4701654" cy="748944"/>
          </a:xfrm>
        </p:spPr>
        <p:txBody>
          <a:bodyPr>
            <a:normAutofit fontScale="90000"/>
          </a:bodyPr>
          <a:lstStyle/>
          <a:p>
            <a:r>
              <a:rPr b="1" dirty="0" err="1"/>
              <a:t>Análise</a:t>
            </a:r>
            <a:r>
              <a:rPr b="1" dirty="0"/>
              <a:t> do </a:t>
            </a:r>
            <a:r>
              <a:rPr b="1" dirty="0" err="1"/>
              <a:t>Bloco</a:t>
            </a:r>
            <a:r>
              <a:rPr b="1" dirty="0"/>
              <a:t>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68" y="1600200"/>
            <a:ext cx="8125541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b="1" dirty="0" err="1"/>
              <a:t>Desempenho</a:t>
            </a:r>
            <a:r>
              <a:rPr b="1" dirty="0"/>
              <a:t>: </a:t>
            </a:r>
            <a:r>
              <a:rPr dirty="0" err="1"/>
              <a:t>Apesar</a:t>
            </a:r>
            <a:r>
              <a:rPr dirty="0"/>
              <a:t> do </a:t>
            </a:r>
            <a:r>
              <a:rPr dirty="0" err="1"/>
              <a:t>menor</a:t>
            </a:r>
            <a:r>
              <a:rPr dirty="0"/>
              <a:t> </a:t>
            </a:r>
            <a:r>
              <a:rPr dirty="0" err="1"/>
              <a:t>faturamento</a:t>
            </a:r>
            <a:r>
              <a:rPr dirty="0"/>
              <a:t>, o </a:t>
            </a:r>
            <a:r>
              <a:rPr dirty="0" err="1"/>
              <a:t>Bloco</a:t>
            </a:r>
            <a:r>
              <a:rPr dirty="0"/>
              <a:t> 31 é </a:t>
            </a:r>
            <a:r>
              <a:rPr dirty="0" err="1"/>
              <a:t>altamente</a:t>
            </a:r>
            <a:r>
              <a:rPr dirty="0"/>
              <a:t> </a:t>
            </a:r>
            <a:r>
              <a:rPr dirty="0" err="1"/>
              <a:t>lucrativo</a:t>
            </a:r>
            <a:r>
              <a:rPr dirty="0"/>
              <a:t> </a:t>
            </a:r>
            <a:r>
              <a:rPr dirty="0" err="1"/>
              <a:t>devido</a:t>
            </a:r>
            <a:r>
              <a:rPr dirty="0"/>
              <a:t> </a:t>
            </a:r>
            <a:r>
              <a:rPr dirty="0" err="1"/>
              <a:t>aos</a:t>
            </a:r>
            <a:r>
              <a:rPr dirty="0"/>
              <a:t> </a:t>
            </a:r>
            <a:r>
              <a:rPr dirty="0" err="1"/>
              <a:t>baixos</a:t>
            </a:r>
            <a:r>
              <a:rPr dirty="0"/>
              <a:t> </a:t>
            </a:r>
            <a:r>
              <a:rPr dirty="0" err="1"/>
              <a:t>custos</a:t>
            </a:r>
            <a:r>
              <a:rPr dirty="0"/>
              <a:t> </a:t>
            </a:r>
            <a:r>
              <a:rPr dirty="0" err="1"/>
              <a:t>operacionais</a:t>
            </a:r>
            <a:r>
              <a:rPr dirty="0" smtClean="0"/>
              <a:t>.</a:t>
            </a:r>
            <a:endParaRPr lang="pt-PT" dirty="0" smtClean="0"/>
          </a:p>
          <a:p>
            <a:pPr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b="1" dirty="0" err="1">
                <a:solidFill>
                  <a:srgbClr val="174889"/>
                </a:solidFill>
              </a:rPr>
              <a:t>Conclusão</a:t>
            </a:r>
            <a:r>
              <a:rPr b="1" dirty="0">
                <a:solidFill>
                  <a:srgbClr val="174889"/>
                </a:solidFill>
              </a:rPr>
              <a:t>: </a:t>
            </a:r>
            <a:r>
              <a:rPr dirty="0" err="1"/>
              <a:t>Investir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eficiência</a:t>
            </a:r>
            <a:r>
              <a:rPr dirty="0"/>
              <a:t> e </a:t>
            </a:r>
            <a:r>
              <a:rPr dirty="0" err="1"/>
              <a:t>replicar</a:t>
            </a:r>
            <a:r>
              <a:rPr dirty="0"/>
              <a:t> </a:t>
            </a:r>
            <a:r>
              <a:rPr dirty="0" err="1"/>
              <a:t>estratégias</a:t>
            </a:r>
            <a:r>
              <a:rPr dirty="0"/>
              <a:t> de </a:t>
            </a:r>
            <a:r>
              <a:rPr dirty="0" err="1"/>
              <a:t>sucesso</a:t>
            </a:r>
            <a:r>
              <a:rPr dirty="0"/>
              <a:t> do </a:t>
            </a:r>
            <a:r>
              <a:rPr dirty="0" err="1"/>
              <a:t>Bloco</a:t>
            </a:r>
            <a:r>
              <a:rPr dirty="0"/>
              <a:t> 31 </a:t>
            </a:r>
            <a:r>
              <a:rPr dirty="0" err="1"/>
              <a:t>em</a:t>
            </a:r>
            <a:r>
              <a:rPr dirty="0"/>
              <a:t> outros </a:t>
            </a:r>
            <a:r>
              <a:rPr dirty="0" err="1"/>
              <a:t>blocos</a:t>
            </a:r>
            <a:r>
              <a:rPr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5436935" y="3145809"/>
            <a:ext cx="6857998" cy="566383"/>
          </a:xfrm>
          <a:prstGeom prst="rect">
            <a:avLst/>
          </a:prstGeom>
          <a:gradFill>
            <a:gsLst>
              <a:gs pos="0">
                <a:srgbClr val="2491C9"/>
              </a:gs>
              <a:gs pos="100000">
                <a:srgbClr val="174889"/>
              </a:gs>
            </a:gsLst>
            <a:lin ang="15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185" y="336050"/>
            <a:ext cx="4237630" cy="892246"/>
          </a:xfrm>
        </p:spPr>
        <p:txBody>
          <a:bodyPr>
            <a:normAutofit/>
          </a:bodyPr>
          <a:lstStyle/>
          <a:p>
            <a:r>
              <a:rPr sz="4000" b="1" dirty="0" err="1"/>
              <a:t>Fontes</a:t>
            </a:r>
            <a:r>
              <a:rPr sz="4000" b="1" dirty="0"/>
              <a:t> de Renda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60" y="1600200"/>
            <a:ext cx="801806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b="1" dirty="0">
                <a:solidFill>
                  <a:srgbClr val="A11D2D"/>
                </a:solidFill>
              </a:rPr>
              <a:t>Venda: </a:t>
            </a:r>
            <a:r>
              <a:rPr dirty="0"/>
              <a:t>A principal </a:t>
            </a:r>
            <a:r>
              <a:rPr dirty="0" err="1"/>
              <a:t>fonte</a:t>
            </a:r>
            <a:r>
              <a:rPr dirty="0"/>
              <a:t> de </a:t>
            </a:r>
            <a:r>
              <a:rPr dirty="0" err="1"/>
              <a:t>receita</a:t>
            </a:r>
            <a:r>
              <a:rPr dirty="0"/>
              <a:t>, </a:t>
            </a:r>
            <a:r>
              <a:rPr dirty="0" err="1"/>
              <a:t>destacando</a:t>
            </a:r>
            <a:r>
              <a:rPr dirty="0"/>
              <a:t> a </a:t>
            </a:r>
            <a:r>
              <a:rPr dirty="0" err="1"/>
              <a:t>importância</a:t>
            </a:r>
            <a:r>
              <a:rPr dirty="0"/>
              <a:t> </a:t>
            </a:r>
            <a:r>
              <a:rPr dirty="0" smtClean="0"/>
              <a:t>da </a:t>
            </a:r>
            <a:r>
              <a:rPr dirty="0" err="1" smtClean="0"/>
              <a:t>comercialização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petróleo</a:t>
            </a:r>
            <a:r>
              <a:rPr dirty="0"/>
              <a:t> </a:t>
            </a:r>
            <a:r>
              <a:rPr dirty="0" err="1"/>
              <a:t>bruto</a:t>
            </a:r>
            <a:r>
              <a:rPr dirty="0" smtClean="0"/>
              <a:t>.</a:t>
            </a:r>
            <a:endParaRPr lang="pt-PT" dirty="0" smtClean="0"/>
          </a:p>
          <a:p>
            <a:pPr>
              <a:buFont typeface="Courier New" panose="02070309020205020404" pitchFamily="49" charset="0"/>
              <a:buChar char="o"/>
            </a:pPr>
            <a:endParaRPr dirty="0"/>
          </a:p>
          <a:p>
            <a:pPr>
              <a:buFont typeface="Courier New" panose="02070309020205020404" pitchFamily="49" charset="0"/>
              <a:buChar char="o"/>
            </a:pPr>
            <a:r>
              <a:rPr b="1" dirty="0" err="1">
                <a:solidFill>
                  <a:srgbClr val="A11D2D"/>
                </a:solidFill>
              </a:rPr>
              <a:t>Extração</a:t>
            </a:r>
            <a:r>
              <a:rPr b="1" dirty="0">
                <a:solidFill>
                  <a:srgbClr val="A11D2D"/>
                </a:solidFill>
              </a:rPr>
              <a:t>: </a:t>
            </a:r>
            <a:r>
              <a:rPr dirty="0" err="1"/>
              <a:t>Considerada</a:t>
            </a:r>
            <a:r>
              <a:rPr dirty="0"/>
              <a:t> a </a:t>
            </a:r>
            <a:r>
              <a:rPr dirty="0" err="1"/>
              <a:t>operação</a:t>
            </a:r>
            <a:r>
              <a:rPr dirty="0"/>
              <a:t> </a:t>
            </a:r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lucrativa</a:t>
            </a:r>
            <a:r>
              <a:rPr dirty="0" smtClean="0"/>
              <a:t>.</a:t>
            </a:r>
            <a:endParaRPr lang="pt-PT" dirty="0" smtClean="0"/>
          </a:p>
          <a:p>
            <a:pPr>
              <a:buFont typeface="Courier New" panose="02070309020205020404" pitchFamily="49" charset="0"/>
              <a:buChar char="o"/>
            </a:pPr>
            <a:endParaRPr dirty="0"/>
          </a:p>
          <a:p>
            <a:pPr>
              <a:buFont typeface="Courier New" panose="02070309020205020404" pitchFamily="49" charset="0"/>
              <a:buChar char="o"/>
            </a:pPr>
            <a:r>
              <a:rPr b="1" dirty="0" err="1">
                <a:solidFill>
                  <a:srgbClr val="174889"/>
                </a:solidFill>
              </a:rPr>
              <a:t>Conclusão</a:t>
            </a:r>
            <a:r>
              <a:rPr b="1" dirty="0">
                <a:solidFill>
                  <a:srgbClr val="174889"/>
                </a:solidFill>
              </a:rPr>
              <a:t>: </a:t>
            </a:r>
            <a:r>
              <a:rPr dirty="0" err="1"/>
              <a:t>Potencializar</a:t>
            </a:r>
            <a:r>
              <a:rPr dirty="0"/>
              <a:t> </a:t>
            </a:r>
            <a:r>
              <a:rPr dirty="0" err="1"/>
              <a:t>operações</a:t>
            </a:r>
            <a:r>
              <a:rPr dirty="0"/>
              <a:t> de </a:t>
            </a:r>
            <a:r>
              <a:rPr dirty="0" err="1"/>
              <a:t>venda</a:t>
            </a:r>
            <a:r>
              <a:rPr dirty="0"/>
              <a:t> e </a:t>
            </a:r>
            <a:r>
              <a:rPr dirty="0" err="1"/>
              <a:t>explorar</a:t>
            </a:r>
            <a:r>
              <a:rPr dirty="0"/>
              <a:t> </a:t>
            </a:r>
            <a:r>
              <a:rPr dirty="0" err="1"/>
              <a:t>maneiras</a:t>
            </a:r>
            <a:r>
              <a:rPr dirty="0"/>
              <a:t> de </a:t>
            </a:r>
            <a:r>
              <a:rPr dirty="0" err="1"/>
              <a:t>aumentar</a:t>
            </a:r>
            <a:r>
              <a:rPr dirty="0"/>
              <a:t> a </a:t>
            </a:r>
            <a:r>
              <a:rPr dirty="0" err="1"/>
              <a:t>lucratividade</a:t>
            </a:r>
            <a:r>
              <a:rPr dirty="0"/>
              <a:t> da </a:t>
            </a:r>
            <a:r>
              <a:rPr dirty="0" err="1"/>
              <a:t>extração</a:t>
            </a:r>
            <a:r>
              <a:rPr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5436935" y="3145809"/>
            <a:ext cx="6857998" cy="566383"/>
          </a:xfrm>
          <a:prstGeom prst="rect">
            <a:avLst/>
          </a:prstGeom>
          <a:gradFill>
            <a:gsLst>
              <a:gs pos="0">
                <a:srgbClr val="2491C9"/>
              </a:gs>
              <a:gs pos="100000">
                <a:srgbClr val="174889"/>
              </a:gs>
            </a:gsLst>
            <a:lin ang="15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840639" cy="994604"/>
          </a:xfrm>
        </p:spPr>
        <p:txBody>
          <a:bodyPr>
            <a:normAutofit fontScale="90000"/>
          </a:bodyPr>
          <a:lstStyle/>
          <a:p>
            <a:r>
              <a:rPr b="1" dirty="0"/>
              <a:t>Desempenho </a:t>
            </a:r>
            <a:r>
              <a:rPr b="1" dirty="0" err="1"/>
              <a:t>por</a:t>
            </a:r>
            <a:r>
              <a:rPr b="1" dirty="0"/>
              <a:t> </a:t>
            </a:r>
            <a:r>
              <a:rPr lang="pt-PT" b="1" dirty="0" smtClean="0"/>
              <a:t>Campo Petrolífero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87" y="1682088"/>
            <a:ext cx="7581331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 err="1"/>
              <a:t>Bloco</a:t>
            </a:r>
            <a:r>
              <a:rPr b="1" dirty="0"/>
              <a:t> 31: </a:t>
            </a:r>
            <a:r>
              <a:rPr dirty="0" err="1"/>
              <a:t>Equilíbrio</a:t>
            </a:r>
            <a:r>
              <a:rPr dirty="0"/>
              <a:t> </a:t>
            </a:r>
            <a:r>
              <a:rPr dirty="0" err="1"/>
              <a:t>notável</a:t>
            </a:r>
            <a:r>
              <a:rPr dirty="0"/>
              <a:t> entre as </a:t>
            </a:r>
            <a:r>
              <a:rPr dirty="0" err="1"/>
              <a:t>operações</a:t>
            </a:r>
            <a:r>
              <a:rPr dirty="0" smtClean="0"/>
              <a:t>.</a:t>
            </a:r>
            <a:endParaRPr lang="pt-PT" dirty="0" smtClean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/>
              <a:t>Cabinda: </a:t>
            </a:r>
            <a:r>
              <a:rPr dirty="0" err="1"/>
              <a:t>Destaca</a:t>
            </a:r>
            <a:r>
              <a:rPr dirty="0"/>
              <a:t>-se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extração</a:t>
            </a:r>
            <a:r>
              <a:rPr dirty="0"/>
              <a:t> e </a:t>
            </a:r>
            <a:r>
              <a:rPr dirty="0" err="1"/>
              <a:t>transporte</a:t>
            </a:r>
            <a:r>
              <a:rPr dirty="0" smtClean="0"/>
              <a:t>.</a:t>
            </a:r>
            <a:endParaRPr lang="pt-PT" dirty="0" smtClean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/>
              <a:t>Outros </a:t>
            </a:r>
            <a:r>
              <a:rPr b="1" dirty="0" err="1"/>
              <a:t>Blocos</a:t>
            </a:r>
            <a:r>
              <a:rPr b="1" dirty="0"/>
              <a:t>: </a:t>
            </a:r>
            <a:r>
              <a:rPr dirty="0" err="1"/>
              <a:t>Menor</a:t>
            </a:r>
            <a:r>
              <a:rPr dirty="0"/>
              <a:t> </a:t>
            </a:r>
            <a:r>
              <a:rPr dirty="0" err="1"/>
              <a:t>rendimento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transporte</a:t>
            </a:r>
            <a:r>
              <a:rPr dirty="0" smtClean="0"/>
              <a:t>.</a:t>
            </a:r>
            <a:endParaRPr lang="pt-PT" dirty="0" smtClean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 err="1">
                <a:solidFill>
                  <a:srgbClr val="174889"/>
                </a:solidFill>
              </a:rPr>
              <a:t>Conclusão</a:t>
            </a:r>
            <a:r>
              <a:rPr b="1" dirty="0">
                <a:solidFill>
                  <a:srgbClr val="174889"/>
                </a:solidFill>
              </a:rPr>
              <a:t>: </a:t>
            </a:r>
            <a:r>
              <a:rPr dirty="0" err="1"/>
              <a:t>Focar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melhorar</a:t>
            </a:r>
            <a:r>
              <a:rPr dirty="0"/>
              <a:t> o </a:t>
            </a:r>
            <a:r>
              <a:rPr dirty="0" err="1"/>
              <a:t>desempenho</a:t>
            </a:r>
            <a:r>
              <a:rPr dirty="0"/>
              <a:t> de </a:t>
            </a:r>
            <a:r>
              <a:rPr dirty="0" err="1"/>
              <a:t>transporte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outros </a:t>
            </a:r>
            <a:r>
              <a:rPr dirty="0" err="1"/>
              <a:t>blocos</a:t>
            </a:r>
            <a:r>
              <a:rPr dirty="0"/>
              <a:t> e </a:t>
            </a:r>
            <a:r>
              <a:rPr dirty="0" err="1"/>
              <a:t>replicar</a:t>
            </a:r>
            <a:r>
              <a:rPr dirty="0"/>
              <a:t> o </a:t>
            </a:r>
            <a:r>
              <a:rPr dirty="0" err="1"/>
              <a:t>sucesso</a:t>
            </a:r>
            <a:r>
              <a:rPr dirty="0"/>
              <a:t> de Cabinda.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5436935" y="3145809"/>
            <a:ext cx="6857998" cy="566383"/>
          </a:xfrm>
          <a:prstGeom prst="rect">
            <a:avLst/>
          </a:prstGeom>
          <a:gradFill>
            <a:gsLst>
              <a:gs pos="0">
                <a:srgbClr val="2491C9"/>
              </a:gs>
              <a:gs pos="100000">
                <a:srgbClr val="174889"/>
              </a:gs>
            </a:gsLst>
            <a:lin ang="15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979" y="496509"/>
            <a:ext cx="5384042" cy="707954"/>
          </a:xfrm>
        </p:spPr>
        <p:txBody>
          <a:bodyPr>
            <a:normAutofit fontScale="90000"/>
          </a:bodyPr>
          <a:lstStyle/>
          <a:p>
            <a:r>
              <a:rPr b="1" dirty="0" err="1"/>
              <a:t>Padrão</a:t>
            </a:r>
            <a:r>
              <a:rPr b="1" dirty="0"/>
              <a:t> de </a:t>
            </a:r>
            <a:r>
              <a:rPr b="1" dirty="0" err="1"/>
              <a:t>Faturamento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395" y="1671852"/>
            <a:ext cx="7403911" cy="4525963"/>
          </a:xfrm>
        </p:spPr>
        <p:txBody>
          <a:bodyPr/>
          <a:lstStyle/>
          <a:p>
            <a:pPr marL="0" indent="0">
              <a:buNone/>
            </a:pPr>
            <a:r>
              <a:rPr b="1" dirty="0" err="1"/>
              <a:t>Observação</a:t>
            </a:r>
            <a:r>
              <a:rPr b="1" dirty="0"/>
              <a:t>: </a:t>
            </a:r>
            <a:r>
              <a:rPr dirty="0" err="1"/>
              <a:t>Padrão</a:t>
            </a:r>
            <a:r>
              <a:rPr dirty="0"/>
              <a:t> </a:t>
            </a:r>
            <a:r>
              <a:rPr dirty="0" err="1"/>
              <a:t>cíclico</a:t>
            </a:r>
            <a:r>
              <a:rPr dirty="0"/>
              <a:t> </a:t>
            </a:r>
            <a:r>
              <a:rPr dirty="0" err="1"/>
              <a:t>onde</a:t>
            </a:r>
            <a:r>
              <a:rPr dirty="0"/>
              <a:t> o </a:t>
            </a:r>
            <a:r>
              <a:rPr dirty="0" err="1"/>
              <a:t>mês</a:t>
            </a:r>
            <a:r>
              <a:rPr dirty="0"/>
              <a:t> de </a:t>
            </a:r>
            <a:r>
              <a:rPr dirty="0" err="1"/>
              <a:t>maior</a:t>
            </a:r>
            <a:r>
              <a:rPr dirty="0"/>
              <a:t> </a:t>
            </a:r>
            <a:r>
              <a:rPr dirty="0" err="1"/>
              <a:t>faturamento</a:t>
            </a:r>
            <a:r>
              <a:rPr dirty="0"/>
              <a:t> é </a:t>
            </a:r>
            <a:r>
              <a:rPr dirty="0" err="1"/>
              <a:t>seguido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um </a:t>
            </a:r>
            <a:r>
              <a:rPr dirty="0" err="1"/>
              <a:t>mês</a:t>
            </a:r>
            <a:r>
              <a:rPr dirty="0"/>
              <a:t> de </a:t>
            </a:r>
            <a:r>
              <a:rPr dirty="0" err="1"/>
              <a:t>menor</a:t>
            </a:r>
            <a:r>
              <a:rPr dirty="0"/>
              <a:t> </a:t>
            </a:r>
            <a:r>
              <a:rPr dirty="0" err="1"/>
              <a:t>faturamento</a:t>
            </a:r>
            <a:r>
              <a:rPr dirty="0" smtClean="0"/>
              <a:t>.</a:t>
            </a:r>
            <a:endParaRPr lang="pt-PT" dirty="0" smtClean="0"/>
          </a:p>
          <a:p>
            <a:endParaRPr dirty="0"/>
          </a:p>
          <a:p>
            <a:pPr marL="0" indent="0">
              <a:buNone/>
            </a:pPr>
            <a:r>
              <a:rPr b="1" dirty="0" err="1">
                <a:solidFill>
                  <a:srgbClr val="174889"/>
                </a:solidFill>
              </a:rPr>
              <a:t>Conclusão</a:t>
            </a:r>
            <a:r>
              <a:rPr b="1" dirty="0">
                <a:solidFill>
                  <a:srgbClr val="174889"/>
                </a:solidFill>
              </a:rPr>
              <a:t>: </a:t>
            </a:r>
            <a:r>
              <a:rPr dirty="0" err="1"/>
              <a:t>Planejar</a:t>
            </a:r>
            <a:r>
              <a:rPr dirty="0"/>
              <a:t> </a:t>
            </a:r>
            <a:r>
              <a:rPr dirty="0" err="1"/>
              <a:t>estratégias</a:t>
            </a:r>
            <a:r>
              <a:rPr dirty="0"/>
              <a:t> para </a:t>
            </a:r>
            <a:r>
              <a:rPr dirty="0" err="1"/>
              <a:t>suavizar</a:t>
            </a:r>
            <a:r>
              <a:rPr dirty="0"/>
              <a:t>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variabilidade</a:t>
            </a:r>
            <a:r>
              <a:rPr dirty="0"/>
              <a:t>, </a:t>
            </a:r>
            <a:r>
              <a:rPr dirty="0" err="1"/>
              <a:t>garantindo</a:t>
            </a:r>
            <a:r>
              <a:rPr dirty="0"/>
              <a:t> um </a:t>
            </a:r>
            <a:r>
              <a:rPr dirty="0" err="1"/>
              <a:t>fluxo</a:t>
            </a:r>
            <a:r>
              <a:rPr dirty="0"/>
              <a:t> de </a:t>
            </a:r>
            <a:r>
              <a:rPr dirty="0" err="1"/>
              <a:t>receita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constante</a:t>
            </a:r>
            <a:r>
              <a:rPr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5436935" y="3145809"/>
            <a:ext cx="6857998" cy="566383"/>
          </a:xfrm>
          <a:prstGeom prst="rect">
            <a:avLst/>
          </a:prstGeom>
          <a:gradFill>
            <a:gsLst>
              <a:gs pos="0">
                <a:srgbClr val="2491C9"/>
              </a:gs>
              <a:gs pos="100000">
                <a:srgbClr val="174889"/>
              </a:gs>
            </a:gsLst>
            <a:lin ang="15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051" y="411116"/>
            <a:ext cx="7062716" cy="680705"/>
          </a:xfrm>
        </p:spPr>
        <p:txBody>
          <a:bodyPr>
            <a:normAutofit fontScale="90000"/>
          </a:bodyPr>
          <a:lstStyle/>
          <a:p>
            <a:r>
              <a:rPr b="1" dirty="0" err="1"/>
              <a:t>Conclusões</a:t>
            </a:r>
            <a:r>
              <a:rPr b="1" dirty="0"/>
              <a:t> e </a:t>
            </a:r>
            <a:r>
              <a:rPr b="1" dirty="0" err="1"/>
              <a:t>Recomendações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9523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 smtClean="0">
                <a:solidFill>
                  <a:srgbClr val="174889"/>
                </a:solidFill>
              </a:rPr>
              <a:t> </a:t>
            </a:r>
            <a:r>
              <a:rPr b="1" dirty="0" err="1" smtClean="0">
                <a:solidFill>
                  <a:srgbClr val="174889"/>
                </a:solidFill>
              </a:rPr>
              <a:t>Eficiência</a:t>
            </a:r>
            <a:r>
              <a:rPr b="1" dirty="0" smtClean="0">
                <a:solidFill>
                  <a:srgbClr val="174889"/>
                </a:solidFill>
              </a:rPr>
              <a:t> </a:t>
            </a:r>
            <a:r>
              <a:rPr b="1" dirty="0" err="1">
                <a:solidFill>
                  <a:srgbClr val="174889"/>
                </a:solidFill>
              </a:rPr>
              <a:t>Operacional</a:t>
            </a:r>
            <a:r>
              <a:rPr b="1" dirty="0">
                <a:solidFill>
                  <a:srgbClr val="174889"/>
                </a:solidFill>
              </a:rPr>
              <a:t>: </a:t>
            </a:r>
            <a:r>
              <a:rPr dirty="0" err="1"/>
              <a:t>Replicar</a:t>
            </a:r>
            <a:r>
              <a:rPr dirty="0"/>
              <a:t> </a:t>
            </a:r>
            <a:r>
              <a:rPr dirty="0" err="1"/>
              <a:t>práticas</a:t>
            </a:r>
            <a:r>
              <a:rPr dirty="0"/>
              <a:t> do </a:t>
            </a:r>
            <a:r>
              <a:rPr dirty="0" err="1"/>
              <a:t>Bloco</a:t>
            </a:r>
            <a:r>
              <a:rPr dirty="0"/>
              <a:t> 31 para </a:t>
            </a:r>
            <a:r>
              <a:rPr dirty="0" err="1"/>
              <a:t>melhorar</a:t>
            </a:r>
            <a:r>
              <a:rPr dirty="0"/>
              <a:t> a </a:t>
            </a:r>
            <a:r>
              <a:rPr dirty="0" err="1"/>
              <a:t>rentabilidade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outras</a:t>
            </a:r>
            <a:r>
              <a:rPr dirty="0"/>
              <a:t> </a:t>
            </a:r>
            <a:r>
              <a:rPr dirty="0" err="1"/>
              <a:t>operações</a:t>
            </a:r>
            <a:r>
              <a:rPr dirty="0" smtClean="0"/>
              <a:t>.</a:t>
            </a:r>
            <a:endParaRPr lang="pt-PT" dirty="0" smtClean="0"/>
          </a:p>
          <a:p>
            <a:pPr marL="0" indent="0">
              <a:buNone/>
            </a:pPr>
            <a:endParaRPr dirty="0"/>
          </a:p>
          <a:p>
            <a:pPr>
              <a:buFont typeface="Wingdings" panose="05000000000000000000" pitchFamily="2" charset="2"/>
              <a:buChar char="q"/>
            </a:pPr>
            <a:r>
              <a:rPr lang="pt-PT" b="1" dirty="0" smtClean="0">
                <a:solidFill>
                  <a:srgbClr val="174889"/>
                </a:solidFill>
              </a:rPr>
              <a:t> </a:t>
            </a:r>
            <a:r>
              <a:rPr b="1" dirty="0" err="1" smtClean="0">
                <a:solidFill>
                  <a:srgbClr val="174889"/>
                </a:solidFill>
              </a:rPr>
              <a:t>Otimização</a:t>
            </a:r>
            <a:r>
              <a:rPr b="1" dirty="0" smtClean="0">
                <a:solidFill>
                  <a:srgbClr val="174889"/>
                </a:solidFill>
              </a:rPr>
              <a:t> </a:t>
            </a:r>
            <a:r>
              <a:rPr b="1" dirty="0">
                <a:solidFill>
                  <a:srgbClr val="174889"/>
                </a:solidFill>
              </a:rPr>
              <a:t>de </a:t>
            </a:r>
            <a:r>
              <a:rPr b="1" dirty="0" err="1">
                <a:solidFill>
                  <a:srgbClr val="174889"/>
                </a:solidFill>
              </a:rPr>
              <a:t>Vendas</a:t>
            </a:r>
            <a:r>
              <a:rPr b="1" dirty="0">
                <a:solidFill>
                  <a:srgbClr val="174889"/>
                </a:solidFill>
              </a:rPr>
              <a:t>: </a:t>
            </a:r>
            <a:r>
              <a:rPr dirty="0" err="1"/>
              <a:t>Focar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maximizar</a:t>
            </a:r>
            <a:r>
              <a:rPr dirty="0"/>
              <a:t> a </a:t>
            </a:r>
            <a:r>
              <a:rPr dirty="0" err="1"/>
              <a:t>venda</a:t>
            </a:r>
            <a:r>
              <a:rPr dirty="0"/>
              <a:t> de </a:t>
            </a:r>
            <a:r>
              <a:rPr dirty="0" err="1"/>
              <a:t>petróleo</a:t>
            </a:r>
            <a:r>
              <a:rPr dirty="0"/>
              <a:t> </a:t>
            </a:r>
            <a:r>
              <a:rPr dirty="0" err="1"/>
              <a:t>bruto</a:t>
            </a:r>
            <a:r>
              <a:rPr dirty="0" smtClean="0"/>
              <a:t>.</a:t>
            </a:r>
            <a:endParaRPr lang="pt-PT" dirty="0" smtClean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 rot="16200000">
            <a:off x="5436935" y="3145809"/>
            <a:ext cx="6857998" cy="566383"/>
          </a:xfrm>
          <a:prstGeom prst="rect">
            <a:avLst/>
          </a:prstGeom>
          <a:gradFill>
            <a:gsLst>
              <a:gs pos="0">
                <a:srgbClr val="2491C9"/>
              </a:gs>
              <a:gs pos="100000">
                <a:srgbClr val="174889"/>
              </a:gs>
            </a:gsLst>
            <a:lin ang="15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55751" y="1056835"/>
            <a:ext cx="7649570" cy="31739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b="1" dirty="0">
                <a:solidFill>
                  <a:srgbClr val="174889"/>
                </a:solidFill>
              </a:rPr>
              <a:t> Investimento em Transporte: </a:t>
            </a:r>
            <a:r>
              <a:rPr lang="pt-PT" dirty="0"/>
              <a:t>Melhorar a infraestrutura de transporte nos blocos menos lucrativos.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174889"/>
                </a:solidFill>
              </a:rPr>
              <a:t> </a:t>
            </a:r>
            <a:r>
              <a:rPr lang="pt-PT" b="1" dirty="0">
                <a:solidFill>
                  <a:srgbClr val="174889"/>
                </a:solidFill>
              </a:rPr>
              <a:t>Gestão de </a:t>
            </a:r>
            <a:r>
              <a:rPr lang="pt-PT" b="1" dirty="0" err="1">
                <a:solidFill>
                  <a:srgbClr val="174889"/>
                </a:solidFill>
              </a:rPr>
              <a:t>Faturamento</a:t>
            </a:r>
            <a:r>
              <a:rPr lang="pt-PT" b="1" dirty="0">
                <a:solidFill>
                  <a:srgbClr val="174889"/>
                </a:solidFill>
              </a:rPr>
              <a:t>: </a:t>
            </a:r>
            <a:r>
              <a:rPr lang="pt-PT" dirty="0"/>
              <a:t>Implementar estratégias para estabilizar a receita mensal.</a:t>
            </a:r>
          </a:p>
          <a:p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 rot="16200000">
            <a:off x="5436935" y="3145809"/>
            <a:ext cx="6857998" cy="566383"/>
          </a:xfrm>
          <a:prstGeom prst="rect">
            <a:avLst/>
          </a:prstGeom>
          <a:gradFill>
            <a:gsLst>
              <a:gs pos="0">
                <a:srgbClr val="2491C9"/>
              </a:gs>
              <a:gs pos="100000">
                <a:srgbClr val="174889"/>
              </a:gs>
            </a:gsLst>
            <a:lin ang="15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43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344</Words>
  <Application>Microsoft Office PowerPoint</Application>
  <PresentationFormat>Apresentação no Ecrã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Montserrat ExtraBold</vt:lpstr>
      <vt:lpstr>Montserrat Light</vt:lpstr>
      <vt:lpstr>Wingdings</vt:lpstr>
      <vt:lpstr>Office Theme</vt:lpstr>
      <vt:lpstr>Desempenho Financeiro</vt:lpstr>
      <vt:lpstr>Resumo dos Insights</vt:lpstr>
      <vt:lpstr>Apresentação do PowerPoint</vt:lpstr>
      <vt:lpstr>Análise do Bloco 31</vt:lpstr>
      <vt:lpstr>Fontes de Renda</vt:lpstr>
      <vt:lpstr>Desempenho por Campo Petrolífero</vt:lpstr>
      <vt:lpstr>Padrão de Faturamento</vt:lpstr>
      <vt:lpstr>Conclusões e Recomendações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Desempenho Financeiro</dc:title>
  <dc:subject/>
  <dc:creator/>
  <cp:keywords/>
  <dc:description>generated using python-pptx</dc:description>
  <cp:lastModifiedBy>DELL</cp:lastModifiedBy>
  <cp:revision>11</cp:revision>
  <dcterms:created xsi:type="dcterms:W3CDTF">2013-01-27T09:14:16Z</dcterms:created>
  <dcterms:modified xsi:type="dcterms:W3CDTF">2024-09-19T11:50:03Z</dcterms:modified>
  <cp:category/>
</cp:coreProperties>
</file>