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29"/>
  </p:notesMasterIdLst>
  <p:sldIdLst>
    <p:sldId id="258" r:id="rId3"/>
    <p:sldId id="259" r:id="rId4"/>
    <p:sldId id="260" r:id="rId5"/>
    <p:sldId id="261" r:id="rId6"/>
    <p:sldId id="275" r:id="rId7"/>
    <p:sldId id="276" r:id="rId8"/>
    <p:sldId id="403" r:id="rId9"/>
    <p:sldId id="263" r:id="rId10"/>
    <p:sldId id="264" r:id="rId11"/>
    <p:sldId id="266" r:id="rId12"/>
    <p:sldId id="279" r:id="rId13"/>
    <p:sldId id="280" r:id="rId14"/>
    <p:sldId id="281" r:id="rId15"/>
    <p:sldId id="282" r:id="rId16"/>
    <p:sldId id="283" r:id="rId17"/>
    <p:sldId id="285" r:id="rId18"/>
    <p:sldId id="278" r:id="rId19"/>
    <p:sldId id="269" r:id="rId20"/>
    <p:sldId id="270" r:id="rId21"/>
    <p:sldId id="287" r:id="rId22"/>
    <p:sldId id="288" r:id="rId23"/>
    <p:sldId id="265" r:id="rId24"/>
    <p:sldId id="289" r:id="rId25"/>
    <p:sldId id="290" r:id="rId26"/>
    <p:sldId id="286" r:id="rId27"/>
    <p:sldId id="291" r:id="rId28"/>
    <p:sldId id="309" r:id="rId29"/>
    <p:sldId id="292" r:id="rId30"/>
    <p:sldId id="310" r:id="rId31"/>
    <p:sldId id="293" r:id="rId32"/>
    <p:sldId id="308" r:id="rId33"/>
    <p:sldId id="307" r:id="rId34"/>
    <p:sldId id="311" r:id="rId35"/>
    <p:sldId id="300" r:id="rId36"/>
    <p:sldId id="313" r:id="rId37"/>
    <p:sldId id="314" r:id="rId38"/>
    <p:sldId id="312" r:id="rId39"/>
    <p:sldId id="295" r:id="rId40"/>
    <p:sldId id="296" r:id="rId41"/>
    <p:sldId id="297" r:id="rId42"/>
    <p:sldId id="315" r:id="rId43"/>
    <p:sldId id="316" r:id="rId44"/>
    <p:sldId id="317" r:id="rId45"/>
    <p:sldId id="318" r:id="rId46"/>
    <p:sldId id="319" r:id="rId47"/>
    <p:sldId id="320" r:id="rId48"/>
    <p:sldId id="298" r:id="rId49"/>
    <p:sldId id="325" r:id="rId50"/>
    <p:sldId id="326" r:id="rId51"/>
    <p:sldId id="327" r:id="rId52"/>
    <p:sldId id="328" r:id="rId53"/>
    <p:sldId id="329" r:id="rId54"/>
    <p:sldId id="334" r:id="rId55"/>
    <p:sldId id="330" r:id="rId56"/>
    <p:sldId id="332" r:id="rId57"/>
    <p:sldId id="331" r:id="rId58"/>
    <p:sldId id="333" r:id="rId59"/>
    <p:sldId id="321" r:id="rId60"/>
    <p:sldId id="322" r:id="rId61"/>
    <p:sldId id="299" r:id="rId62"/>
    <p:sldId id="335" r:id="rId63"/>
    <p:sldId id="336" r:id="rId64"/>
    <p:sldId id="338" r:id="rId65"/>
    <p:sldId id="323" r:id="rId66"/>
    <p:sldId id="324" r:id="rId67"/>
    <p:sldId id="301" r:id="rId68"/>
    <p:sldId id="302" r:id="rId69"/>
    <p:sldId id="303" r:id="rId70"/>
    <p:sldId id="341" r:id="rId71"/>
    <p:sldId id="340" r:id="rId72"/>
    <p:sldId id="351" r:id="rId73"/>
    <p:sldId id="304" r:id="rId74"/>
    <p:sldId id="343" r:id="rId75"/>
    <p:sldId id="342" r:id="rId76"/>
    <p:sldId id="358" r:id="rId77"/>
    <p:sldId id="344" r:id="rId78"/>
    <p:sldId id="345" r:id="rId79"/>
    <p:sldId id="354" r:id="rId80"/>
    <p:sldId id="346" r:id="rId81"/>
    <p:sldId id="355" r:id="rId82"/>
    <p:sldId id="347" r:id="rId83"/>
    <p:sldId id="356" r:id="rId84"/>
    <p:sldId id="348" r:id="rId85"/>
    <p:sldId id="357" r:id="rId86"/>
    <p:sldId id="349" r:id="rId87"/>
    <p:sldId id="353" r:id="rId88"/>
    <p:sldId id="350" r:id="rId89"/>
    <p:sldId id="352" r:id="rId90"/>
    <p:sldId id="359" r:id="rId91"/>
    <p:sldId id="362" r:id="rId92"/>
    <p:sldId id="363" r:id="rId93"/>
    <p:sldId id="364" r:id="rId94"/>
    <p:sldId id="365" r:id="rId95"/>
    <p:sldId id="360" r:id="rId96"/>
    <p:sldId id="361" r:id="rId97"/>
    <p:sldId id="366" r:id="rId98"/>
    <p:sldId id="368" r:id="rId99"/>
    <p:sldId id="369" r:id="rId100"/>
    <p:sldId id="370" r:id="rId101"/>
    <p:sldId id="373" r:id="rId102"/>
    <p:sldId id="382" r:id="rId103"/>
    <p:sldId id="371" r:id="rId104"/>
    <p:sldId id="376" r:id="rId105"/>
    <p:sldId id="383" r:id="rId106"/>
    <p:sldId id="372" r:id="rId107"/>
    <p:sldId id="384" r:id="rId108"/>
    <p:sldId id="385" r:id="rId109"/>
    <p:sldId id="386" r:id="rId110"/>
    <p:sldId id="387" r:id="rId111"/>
    <p:sldId id="388" r:id="rId112"/>
    <p:sldId id="391" r:id="rId113"/>
    <p:sldId id="392" r:id="rId114"/>
    <p:sldId id="389" r:id="rId115"/>
    <p:sldId id="390" r:id="rId116"/>
    <p:sldId id="393" r:id="rId117"/>
    <p:sldId id="397" r:id="rId118"/>
    <p:sldId id="398" r:id="rId119"/>
    <p:sldId id="399" r:id="rId120"/>
    <p:sldId id="401" r:id="rId121"/>
    <p:sldId id="402" r:id="rId122"/>
    <p:sldId id="400" r:id="rId123"/>
    <p:sldId id="394" r:id="rId124"/>
    <p:sldId id="395" r:id="rId125"/>
    <p:sldId id="404" r:id="rId126"/>
    <p:sldId id="406" r:id="rId127"/>
    <p:sldId id="405" r:id="rId12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0"/>
      <p:bold r:id="rId131"/>
      <p:italic r:id="rId132"/>
      <p:boldItalic r:id="rId133"/>
    </p:embeddedFont>
    <p:embeddedFont>
      <p:font typeface="Consolas" panose="020B0609020204030204" pitchFamily="49" charset="0"/>
      <p:regular r:id="rId134"/>
      <p:bold r:id="rId135"/>
      <p:italic r:id="rId136"/>
      <p:boldItalic r:id="rId137"/>
    </p:embeddedFont>
    <p:embeddedFont>
      <p:font typeface="Proxima Nova"/>
      <p:regular r:id="rId138"/>
      <p:bold r:id="rId139"/>
      <p:italic r:id="rId140"/>
      <p:boldItalic r:id="rId1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8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493999-6D90-4D5B-A1ED-F1E9A47BC552}" v="1" dt="2024-11-15T20:39:05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5" autoAdjust="0"/>
    <p:restoredTop sz="82374" autoAdjust="0"/>
  </p:normalViewPr>
  <p:slideViewPr>
    <p:cSldViewPr snapToGrid="0">
      <p:cViewPr varScale="1">
        <p:scale>
          <a:sx n="104" d="100"/>
          <a:sy n="104" d="100"/>
        </p:scale>
        <p:origin x="93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font" Target="fonts/font9.fntdata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font" Target="fonts/font5.fntdata"/><Relationship Id="rId139" Type="http://schemas.openxmlformats.org/officeDocument/2006/relationships/font" Target="fonts/font10.fntdata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viewProps" Target="viewProps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font" Target="fonts/font1.fntdata"/><Relationship Id="rId135" Type="http://schemas.openxmlformats.org/officeDocument/2006/relationships/font" Target="fonts/font6.fntdata"/><Relationship Id="rId151" Type="http://schemas.openxmlformats.org/officeDocument/2006/relationships/theme" Target="theme/theme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font" Target="fonts/font12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font" Target="fonts/font2.fntdata"/><Relationship Id="rId136" Type="http://schemas.openxmlformats.org/officeDocument/2006/relationships/font" Target="fonts/font7.fntdata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font" Target="fonts/font8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font" Target="fonts/font3.fntdata"/><Relationship Id="rId153" Type="http://schemas.microsoft.com/office/2015/10/relationships/revisionInfo" Target="revisionInfo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8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font" Target="fonts/font4.fntdata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65529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17156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17818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96308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38005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72164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62843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37368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04051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348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63241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37609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08273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81250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75561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12434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729216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16568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82729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52951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617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 ideia de ter trazido um problema pra explicar o </a:t>
            </a:r>
            <a:r>
              <a:rPr lang="pt-BR" dirty="0" err="1"/>
              <a:t>Maven</a:t>
            </a:r>
            <a:r>
              <a:rPr lang="pt-BR" dirty="0"/>
              <a:t> é tentar contextualizar ao máximo um cenário comum para todos os </a:t>
            </a:r>
            <a:r>
              <a:rPr lang="pt-BR" dirty="0" err="1"/>
              <a:t>devs</a:t>
            </a:r>
            <a:r>
              <a:rPr lang="pt-BR" dirty="0"/>
              <a:t> e isso ficar de fácil compreensão. Dado que é bastante comum um </a:t>
            </a:r>
            <a:r>
              <a:rPr lang="pt-BR" dirty="0" err="1"/>
              <a:t>quick</a:t>
            </a:r>
            <a:r>
              <a:rPr lang="pt-BR" dirty="0"/>
              <a:t> start rápido, muitas pessoas desenvolvedoras terão um nível de abstração alto e isso impedirá que elas percebam certos nuances do desenvolvimento Java. Um deles é o contexto em questão onde a proposta é entender o quão trabalhoso seria construir um projeto de ponta a ponta considerando também execução de testes, empacotamento para </a:t>
            </a:r>
            <a:r>
              <a:rPr lang="pt-BR" dirty="0" err="1"/>
              <a:t>deploy</a:t>
            </a:r>
            <a:r>
              <a:rPr lang="pt-BR" dirty="0"/>
              <a:t> e 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326307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98669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67668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63338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676249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80109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22570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681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881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652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007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886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942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632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243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269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6159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5395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24253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732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29673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3496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3225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966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02310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4325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9618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3295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346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068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6613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0052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5961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1178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0917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2887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400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94975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6511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115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4671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4493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5332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2828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4200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9611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5151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2282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07423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80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91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6069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42334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3517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6496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31252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43741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28458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4661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0695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691486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Acessar a tela do </a:t>
            </a:r>
            <a:r>
              <a:rPr lang="pt-BR" dirty="0" err="1"/>
              <a:t>pc</a:t>
            </a:r>
            <a:r>
              <a:rPr lang="pt-BR" dirty="0"/>
              <a:t> e baixar uma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8221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529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1041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26771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902501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Acessar a tela do </a:t>
            </a:r>
            <a:r>
              <a:rPr lang="pt-BR" dirty="0" err="1"/>
              <a:t>pc</a:t>
            </a:r>
            <a:r>
              <a:rPr lang="pt-BR" dirty="0"/>
              <a:t> e baixar uma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65749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7566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04544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43598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23414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14341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379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97132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75978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97330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25845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08645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76148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61042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55867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49817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4506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39783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45370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11567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51660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52035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43568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98405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777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22447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81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maven-goals-phases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baeldung.com/maven-site-plugin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aven.apache.org/guides/introduction/introduction-to-the-lifecycle.html#Lifecycle_Reference" TargetMode="External"/><Relationship Id="rId5" Type="http://schemas.openxmlformats.org/officeDocument/2006/relationships/hyperlink" Target="https://maven.apache.org/guides/introduction/introduction-to-the-lifecycle.html" TargetMode="External"/><Relationship Id="rId4" Type="http://schemas.openxmlformats.org/officeDocument/2006/relationships/hyperlink" Target="https://medium.com/@andgomes/os-ciclos-de-vida-do-maven-cefc18ba8ff3" TargetMode="Externa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ven.apache.org/guides/mini/guide-multiple-modules.html" TargetMode="External"/><Relationship Id="rId4" Type="http://schemas.openxmlformats.org/officeDocument/2006/relationships/hyperlink" Target="https://www.baeldung.com/maven-multi-module" TargetMode="Externa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ven.apache.org/guides/introduction/introduction-to-plugins.html" TargetMode="External"/><Relationship Id="rId4" Type="http://schemas.openxmlformats.org/officeDocument/2006/relationships/hyperlink" Target="https://maven.apache.org/plugins/" TargetMode="Externa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aven.apache.org/guides/" TargetMode="Externa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ven.apache.org/what-is-maven.html" TargetMode="External"/><Relationship Id="rId4" Type="http://schemas.openxmlformats.org/officeDocument/2006/relationships/hyperlink" Target="https://en.wikipedia.org/wiki/Apache_Maven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s://www.linkedin.com/in/willyancaetanodev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aven.apache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tutorials.jenkov.com/maven/maven-commands.html" TargetMode="External"/><Relationship Id="rId5" Type="http://schemas.openxmlformats.org/officeDocument/2006/relationships/hyperlink" Target="https://mkyong.com/maven/how-to-run-unit-test-with-maven/" TargetMode="External"/><Relationship Id="rId4" Type="http://schemas.openxmlformats.org/officeDocument/2006/relationships/hyperlink" Target="https://www.baeldung.com/maven-compiler-plugin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aven.apache.org/guides/introduction/introduction-to-the-pom.html" TargetMode="External"/><Relationship Id="rId5" Type="http://schemas.openxmlformats.org/officeDocument/2006/relationships/hyperlink" Target="https://maven.apache.org/ref/3.8.2/maven-model-builder/super-pom.html" TargetMode="External"/><Relationship Id="rId4" Type="http://schemas.openxmlformats.org/officeDocument/2006/relationships/hyperlink" Target="https://maven.apache.org/pom.html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epo.maven.apache.org/maven2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mvnrepository.com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po.maven.apache.org/maven2/" TargetMode="External"/><Relationship Id="rId5" Type="http://schemas.openxmlformats.org/officeDocument/2006/relationships/hyperlink" Target="https://maven.apache.org/ref/3.0.4/maven-model-builder/super-pom.html" TargetMode="External"/><Relationship Id="rId4" Type="http://schemas.openxmlformats.org/officeDocument/2006/relationships/hyperlink" Target="https://maven.apache.org/guides/introduction/introduction-to-repositories.html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mvnrepository.com/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aven.apache.org/guides/introduction/introduction-to-dependency-mechanism.html" TargetMode="External"/><Relationship Id="rId5" Type="http://schemas.openxmlformats.org/officeDocument/2006/relationships/hyperlink" Target="https://maven.apache.org/guides/mini/guide-naming-conventions.html" TargetMode="External"/><Relationship Id="rId4" Type="http://schemas.openxmlformats.org/officeDocument/2006/relationships/hyperlink" Target="https://docs.oracle.com/javase/specs/jls/se6/html/packages.html#7.7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aeldung.com/maven-optional-dependency" TargetMode="External"/><Relationship Id="rId5" Type="http://schemas.openxmlformats.org/officeDocument/2006/relationships/hyperlink" Target="https://maven.apache.org/guides/introduction/introduction-to-dependency-mechanism.html#Dependency_Scope" TargetMode="External"/><Relationship Id="rId4" Type="http://schemas.openxmlformats.org/officeDocument/2006/relationships/hyperlink" Target="https://www.baeldung.com/maven-dependency-scopes" TargetMode="Externa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aven.apache.org/guides/introduction/introduction-to-optional-and-excludes-dependencies.html" TargetMode="Externa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buSzPts val="1100"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alibri" panose="020F0502020204030204" pitchFamily="34" charset="0"/>
                <a:sym typeface="Century Gothic"/>
              </a:rPr>
              <a:t>Willyan Guimarães Caetano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alibri" panose="020F0502020204030204" pitchFamily="34" charset="0"/>
                <a:sym typeface="Century Gothic"/>
              </a:rPr>
            </a:b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alibri" panose="020F0502020204030204" pitchFamily="34" charset="0"/>
                <a:sym typeface="Century Gothic"/>
              </a:rPr>
              <a:t>Desenvolvedor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alibri" panose="020F0502020204030204" pitchFamily="34" charset="0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54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Gerenciamento</a:t>
            </a:r>
            <a:r>
              <a:rPr lang="en-US" sz="54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4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Dependências</a:t>
            </a:r>
            <a:r>
              <a:rPr lang="en-US" sz="54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Build com Maven</a:t>
            </a:r>
            <a:endParaRPr sz="54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Clr>
                <a:schemeClr val="dk1"/>
              </a:buClr>
              <a:buSzPts val="1100"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60015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O que é Apache Maven ?</a:t>
            </a:r>
            <a:endParaRPr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3075602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lang="pt-BR" sz="3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Default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Lifecycle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205;p6">
            <a:extLst>
              <a:ext uri="{FF2B5EF4-FFF2-40B4-BE49-F238E27FC236}">
                <a16:creationId xmlns:a16="http://schemas.microsoft.com/office/drawing/2014/main" id="{16433DA6-6000-4EFD-8F1E-DE6979EBB212}"/>
              </a:ext>
            </a:extLst>
          </p:cNvPr>
          <p:cNvSpPr txBox="1"/>
          <p:nvPr/>
        </p:nvSpPr>
        <p:spPr>
          <a:xfrm>
            <a:off x="428978" y="1346030"/>
            <a:ext cx="8478025" cy="127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Principal ciclo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Responsável pelo </a:t>
            </a: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deploy</a:t>
            </a: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local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Composto por 23 fases</a:t>
            </a:r>
          </a:p>
        </p:txBody>
      </p:sp>
    </p:spTree>
    <p:extLst>
      <p:ext uri="{BB962C8B-B14F-4D97-AF65-F5344CB8AC3E}">
        <p14:creationId xmlns:p14="http://schemas.microsoft.com/office/powerpoint/2010/main" val="274414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fases</a:t>
            </a:r>
          </a:p>
        </p:txBody>
      </p:sp>
      <p:sp>
        <p:nvSpPr>
          <p:cNvPr id="6" name="Google Shape;205;p6">
            <a:extLst>
              <a:ext uri="{FF2B5EF4-FFF2-40B4-BE49-F238E27FC236}">
                <a16:creationId xmlns:a16="http://schemas.microsoft.com/office/drawing/2014/main" id="{16433DA6-6000-4EFD-8F1E-DE6979EBB212}"/>
              </a:ext>
            </a:extLst>
          </p:cNvPr>
          <p:cNvSpPr txBox="1"/>
          <p:nvPr/>
        </p:nvSpPr>
        <p:spPr>
          <a:xfrm>
            <a:off x="428978" y="1346029"/>
            <a:ext cx="8478025" cy="3226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validate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compile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test</a:t>
            </a: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-compile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test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integration-test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package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install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deploy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405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Clean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Lifecycle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094B5CEC-FB62-4F87-A52C-29DF3598485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6603" y="1669673"/>
            <a:ext cx="4230793" cy="180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3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Clean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Lifecycle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205;p6">
            <a:extLst>
              <a:ext uri="{FF2B5EF4-FFF2-40B4-BE49-F238E27FC236}">
                <a16:creationId xmlns:a16="http://schemas.microsoft.com/office/drawing/2014/main" id="{BEBC6FB1-70D2-48DD-8A0D-248ECF9C5E99}"/>
              </a:ext>
            </a:extLst>
          </p:cNvPr>
          <p:cNvSpPr txBox="1"/>
          <p:nvPr/>
        </p:nvSpPr>
        <p:spPr>
          <a:xfrm>
            <a:off x="428978" y="1346030"/>
            <a:ext cx="8478025" cy="127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Ciclo intermediário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Responsável pela limpeza do projeto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Composto por 3 fases</a:t>
            </a:r>
          </a:p>
        </p:txBody>
      </p:sp>
    </p:spTree>
    <p:extLst>
      <p:ext uri="{BB962C8B-B14F-4D97-AF65-F5344CB8AC3E}">
        <p14:creationId xmlns:p14="http://schemas.microsoft.com/office/powerpoint/2010/main" val="90529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Fases</a:t>
            </a:r>
          </a:p>
        </p:txBody>
      </p:sp>
      <p:sp>
        <p:nvSpPr>
          <p:cNvPr id="6" name="Google Shape;205;p6">
            <a:extLst>
              <a:ext uri="{FF2B5EF4-FFF2-40B4-BE49-F238E27FC236}">
                <a16:creationId xmlns:a16="http://schemas.microsoft.com/office/drawing/2014/main" id="{16433DA6-6000-4EFD-8F1E-DE6979EBB212}"/>
              </a:ext>
            </a:extLst>
          </p:cNvPr>
          <p:cNvSpPr txBox="1"/>
          <p:nvPr/>
        </p:nvSpPr>
        <p:spPr>
          <a:xfrm>
            <a:off x="428978" y="1346029"/>
            <a:ext cx="8478025" cy="3226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pre</a:t>
            </a: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-clean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clean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post-clean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06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Site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Lifecycle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2181012-B76A-4218-844F-0D5E7729838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1146" y="1641760"/>
            <a:ext cx="4361707" cy="185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3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Site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Lifecycle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205;p6">
            <a:extLst>
              <a:ext uri="{FF2B5EF4-FFF2-40B4-BE49-F238E27FC236}">
                <a16:creationId xmlns:a16="http://schemas.microsoft.com/office/drawing/2014/main" id="{BEBC6FB1-70D2-48DD-8A0D-248ECF9C5E99}"/>
              </a:ext>
            </a:extLst>
          </p:cNvPr>
          <p:cNvSpPr txBox="1"/>
          <p:nvPr/>
        </p:nvSpPr>
        <p:spPr>
          <a:xfrm>
            <a:off x="428978" y="1346030"/>
            <a:ext cx="8478025" cy="127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Ciclo final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Responsável pela criação do site de documentação do projeto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Composto por 4 fases</a:t>
            </a:r>
          </a:p>
        </p:txBody>
      </p:sp>
    </p:spTree>
    <p:extLst>
      <p:ext uri="{BB962C8B-B14F-4D97-AF65-F5344CB8AC3E}">
        <p14:creationId xmlns:p14="http://schemas.microsoft.com/office/powerpoint/2010/main" val="8759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Fases</a:t>
            </a:r>
          </a:p>
        </p:txBody>
      </p:sp>
      <p:sp>
        <p:nvSpPr>
          <p:cNvPr id="6" name="Google Shape;205;p6">
            <a:extLst>
              <a:ext uri="{FF2B5EF4-FFF2-40B4-BE49-F238E27FC236}">
                <a16:creationId xmlns:a16="http://schemas.microsoft.com/office/drawing/2014/main" id="{16433DA6-6000-4EFD-8F1E-DE6979EBB212}"/>
              </a:ext>
            </a:extLst>
          </p:cNvPr>
          <p:cNvSpPr txBox="1"/>
          <p:nvPr/>
        </p:nvSpPr>
        <p:spPr>
          <a:xfrm>
            <a:off x="428978" y="1346029"/>
            <a:ext cx="8478025" cy="3226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pre-site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site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post-site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site-</a:t>
            </a: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deploy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560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43" name="Google Shape;243;p7"/>
          <p:cNvSpPr txBox="1"/>
          <p:nvPr/>
        </p:nvSpPr>
        <p:spPr>
          <a:xfrm>
            <a:off x="332988" y="1271631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4"/>
              </a:rPr>
              <a:t>https://medium.com/@andgomes/os-ciclos-de-vida-do-maven-cefc18ba8ff3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5"/>
              </a:rPr>
              <a:t>https://maven.apache.org/guides/introduction/introduction-to-the-lifecycle.html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6"/>
              </a:rPr>
              <a:t>https://maven.apache.org/guides/introduction/introduction-to-the-lifecycle.html#Lifecycle_Reference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7"/>
              </a:rPr>
              <a:t>https://www.baeldung.com/maven-site-plugin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8"/>
              </a:rPr>
              <a:t>https://www.baeldung.com/maven-goals-phases</a:t>
            </a:r>
            <a:endParaRPr lang="pt-BR" sz="240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2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Clr>
                <a:schemeClr val="dk1"/>
              </a:buClr>
              <a:buSzPts val="1100"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2" name="Google Shape;2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60015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67550" y="1131591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189" indent="-387341">
              <a:buClr>
                <a:schemeClr val="dk1"/>
              </a:buClr>
              <a:buSzPts val="1100"/>
            </a:pP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00"/>
          </a:p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7381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Maven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?</a:t>
            </a: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05" name="Google Shape;205;p6"/>
          <p:cNvSpPr txBox="1"/>
          <p:nvPr/>
        </p:nvSpPr>
        <p:spPr>
          <a:xfrm>
            <a:off x="408064" y="1401089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Ferramenta para gerenciar build e dependências de um projeto</a:t>
            </a: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Primeira versão em julho de 2004, mantido pela Apache Software Foundation</a:t>
            </a:r>
          </a:p>
        </p:txBody>
      </p:sp>
    </p:spTree>
    <p:extLst>
      <p:ext uri="{BB962C8B-B14F-4D97-AF65-F5344CB8AC3E}">
        <p14:creationId xmlns:p14="http://schemas.microsoft.com/office/powerpoint/2010/main" val="2724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6: Multi-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módulos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3034682" y="3185285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Gerenciamento de Dependências e Build com </a:t>
            </a:r>
            <a:r>
              <a:rPr lang="pt-BR" sz="3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Maven</a:t>
            </a:r>
            <a:endParaRPr lang="pt-BR" sz="3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1818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Projetos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multi-módulos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EF1E7851-638D-4D95-80B8-E3175A2258F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473" y="969512"/>
            <a:ext cx="5888748" cy="383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4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Projetos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multi-módulos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DDA1F400-D931-4A49-8F21-D9375EFA6BC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7519" y="1322747"/>
            <a:ext cx="3788961" cy="265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5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43" name="Google Shape;243;p7"/>
          <p:cNvSpPr txBox="1"/>
          <p:nvPr/>
        </p:nvSpPr>
        <p:spPr>
          <a:xfrm>
            <a:off x="311700" y="1271631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4"/>
              </a:rPr>
              <a:t>https://www.baeldung.com/maven-multi-module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5"/>
              </a:rPr>
              <a:t>https://maven.apache.org/guides/mini/guide-multiple-modules.html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992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Clr>
                <a:schemeClr val="dk1"/>
              </a:buClr>
              <a:buSzPts val="1100"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2" name="Google Shape;2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60015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67550" y="1131591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189" indent="-387341">
              <a:buClr>
                <a:schemeClr val="dk1"/>
              </a:buClr>
              <a:buSzPts val="1100"/>
            </a:pP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00"/>
          </a:p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7020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7: Plugins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3034682" y="3185285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Gerenciamento de Dependências e Build com </a:t>
            </a:r>
            <a:r>
              <a:rPr lang="pt-BR" sz="3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Maven</a:t>
            </a:r>
            <a:endParaRPr lang="pt-BR" sz="3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8681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os plugins?</a:t>
            </a:r>
          </a:p>
        </p:txBody>
      </p:sp>
      <p:sp>
        <p:nvSpPr>
          <p:cNvPr id="6" name="Google Shape;205;p6">
            <a:extLst>
              <a:ext uri="{FF2B5EF4-FFF2-40B4-BE49-F238E27FC236}">
                <a16:creationId xmlns:a16="http://schemas.microsoft.com/office/drawing/2014/main" id="{4E72C7C8-5B11-4199-9BD0-0A12D1AFF131}"/>
              </a:ext>
            </a:extLst>
          </p:cNvPr>
          <p:cNvSpPr txBox="1"/>
          <p:nvPr/>
        </p:nvSpPr>
        <p:spPr>
          <a:xfrm>
            <a:off x="471553" y="1587785"/>
            <a:ext cx="8478025" cy="210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A maioria das funcionalidades são providas por plugins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Estilo arquitetural para extensibilidade (criar seu próprio plugin)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Escrito prioritariamente em Java e disponibilizados comumente como </a:t>
            </a: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JARs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33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Plugins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Maven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D1182A-FC52-4F31-A1F8-828E34799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317" y="961312"/>
            <a:ext cx="6259366" cy="392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3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Plugins mais utilizados</a:t>
            </a:r>
          </a:p>
        </p:txBody>
      </p:sp>
      <p:sp>
        <p:nvSpPr>
          <p:cNvPr id="6" name="Google Shape;205;p6">
            <a:extLst>
              <a:ext uri="{FF2B5EF4-FFF2-40B4-BE49-F238E27FC236}">
                <a16:creationId xmlns:a16="http://schemas.microsoft.com/office/drawing/2014/main" id="{91DB4034-C53F-4673-BFD1-A8F71FF1DE92}"/>
              </a:ext>
            </a:extLst>
          </p:cNvPr>
          <p:cNvSpPr txBox="1"/>
          <p:nvPr/>
        </p:nvSpPr>
        <p:spPr>
          <a:xfrm>
            <a:off x="556703" y="1422248"/>
            <a:ext cx="8478025" cy="321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eclipse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jacoco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ear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war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compile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clean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checkstyle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javadoc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498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Uso</a:t>
            </a:r>
          </a:p>
        </p:txBody>
      </p:sp>
      <p:sp>
        <p:nvSpPr>
          <p:cNvPr id="6" name="Google Shape;205;p6">
            <a:extLst>
              <a:ext uri="{FF2B5EF4-FFF2-40B4-BE49-F238E27FC236}">
                <a16:creationId xmlns:a16="http://schemas.microsoft.com/office/drawing/2014/main" id="{91DB4034-C53F-4673-BFD1-A8F71FF1DE92}"/>
              </a:ext>
            </a:extLst>
          </p:cNvPr>
          <p:cNvSpPr txBox="1"/>
          <p:nvPr/>
        </p:nvSpPr>
        <p:spPr>
          <a:xfrm>
            <a:off x="1781637" y="2276100"/>
            <a:ext cx="5580725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76198" algn="ctr">
              <a:buClr>
                <a:srgbClr val="073763"/>
              </a:buClr>
              <a:buSzPts val="2400"/>
            </a:pPr>
            <a:r>
              <a:rPr lang="pt-BR" sz="2400" dirty="0" err="1">
                <a:solidFill>
                  <a:srgbClr val="073763"/>
                </a:solidFill>
                <a:latin typeface="Consolas" panose="020B0609020204030204" pitchFamily="49" charset="0"/>
                <a:cs typeface="Calibri"/>
                <a:sym typeface="Calibri"/>
              </a:rPr>
              <a:t>mvn</a:t>
            </a:r>
            <a:r>
              <a:rPr lang="pt-BR" sz="2400" dirty="0">
                <a:solidFill>
                  <a:srgbClr val="073763"/>
                </a:solidFill>
                <a:latin typeface="Consolas" panose="020B0609020204030204" pitchFamily="49" charset="0"/>
                <a:cs typeface="Calibri"/>
                <a:sym typeface="Calibri"/>
              </a:rPr>
              <a:t> [plugin-</a:t>
            </a:r>
            <a:r>
              <a:rPr lang="pt-BR" sz="2400" dirty="0" err="1">
                <a:solidFill>
                  <a:srgbClr val="073763"/>
                </a:solidFill>
                <a:latin typeface="Consolas" panose="020B0609020204030204" pitchFamily="49" charset="0"/>
                <a:cs typeface="Calibri"/>
                <a:sym typeface="Calibri"/>
              </a:rPr>
              <a:t>name</a:t>
            </a:r>
            <a:r>
              <a:rPr lang="pt-BR" sz="2400" dirty="0">
                <a:solidFill>
                  <a:srgbClr val="073763"/>
                </a:solidFill>
                <a:latin typeface="Consolas" panose="020B0609020204030204" pitchFamily="49" charset="0"/>
                <a:cs typeface="Calibri"/>
                <a:sym typeface="Calibri"/>
              </a:rPr>
              <a:t>]:[</a:t>
            </a:r>
            <a:r>
              <a:rPr lang="pt-BR" sz="2400" dirty="0" err="1">
                <a:solidFill>
                  <a:srgbClr val="073763"/>
                </a:solidFill>
                <a:latin typeface="Consolas" panose="020B0609020204030204" pitchFamily="49" charset="0"/>
                <a:cs typeface="Calibri"/>
                <a:sym typeface="Calibri"/>
              </a:rPr>
              <a:t>goal-name</a:t>
            </a:r>
            <a:r>
              <a:rPr lang="pt-BR" sz="2400" dirty="0">
                <a:solidFill>
                  <a:srgbClr val="073763"/>
                </a:solidFill>
                <a:latin typeface="Consolas" panose="020B0609020204030204" pitchFamily="49" charset="0"/>
                <a:cs typeface="Calibri"/>
                <a:sym typeface="Calibri"/>
              </a:rPr>
              <a:t>]</a:t>
            </a:r>
          </a:p>
          <a:p>
            <a:pPr marL="419098" indent="-342900" algn="ctr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onsolas" panose="020B0609020204030204" pitchFamily="49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572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740092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Qual problema ele resolve ?</a:t>
            </a: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0A6C8ABA-ADE6-4D43-8734-F7F554CB932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5830" y="834366"/>
            <a:ext cx="4383741" cy="424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7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Configuração</a:t>
            </a:r>
          </a:p>
        </p:txBody>
      </p:sp>
      <p:sp>
        <p:nvSpPr>
          <p:cNvPr id="6" name="Google Shape;205;p6">
            <a:extLst>
              <a:ext uri="{FF2B5EF4-FFF2-40B4-BE49-F238E27FC236}">
                <a16:creationId xmlns:a16="http://schemas.microsoft.com/office/drawing/2014/main" id="{91DB4034-C53F-4673-BFD1-A8F71FF1DE92}"/>
              </a:ext>
            </a:extLst>
          </p:cNvPr>
          <p:cNvSpPr txBox="1"/>
          <p:nvPr/>
        </p:nvSpPr>
        <p:spPr>
          <a:xfrm>
            <a:off x="1781637" y="2276100"/>
            <a:ext cx="5580725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419098" indent="-342900" algn="ctr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onsolas" panose="020B0609020204030204" pitchFamily="49" charset="0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D5DDDFE-AC42-4CD8-BE8C-899CCC605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936" y="1186237"/>
            <a:ext cx="63341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0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3" name="Google Shape;233;p21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6" name="Google Shape;205;p6">
            <a:extLst>
              <a:ext uri="{FF2B5EF4-FFF2-40B4-BE49-F238E27FC236}">
                <a16:creationId xmlns:a16="http://schemas.microsoft.com/office/drawing/2014/main" id="{6A99E699-8E4C-4638-8E56-1850767B883B}"/>
              </a:ext>
            </a:extLst>
          </p:cNvPr>
          <p:cNvSpPr txBox="1"/>
          <p:nvPr/>
        </p:nvSpPr>
        <p:spPr>
          <a:xfrm>
            <a:off x="401772" y="1419965"/>
            <a:ext cx="8478025" cy="105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Gerando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Javadoc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no projeto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094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43" name="Google Shape;243;p7"/>
          <p:cNvSpPr txBox="1"/>
          <p:nvPr/>
        </p:nvSpPr>
        <p:spPr>
          <a:xfrm>
            <a:off x="311700" y="1333103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4"/>
              </a:rPr>
              <a:t>https://maven.apache.org/plugins/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5"/>
              </a:rPr>
              <a:t>https://maven.apache.org/guides/introduction/introduction-to-plugins.html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522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Clr>
                <a:schemeClr val="dk1"/>
              </a:buClr>
              <a:buSzPts val="1100"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2" name="Google Shape;2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60015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67550" y="1131591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189" indent="-387341">
              <a:buClr>
                <a:schemeClr val="dk1"/>
              </a:buClr>
              <a:buSzPts val="1100"/>
            </a:pP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00"/>
          </a:p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4815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buSzPts val="1100"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alibri" panose="020F0502020204030204" pitchFamily="34" charset="0"/>
                <a:sym typeface="Century Gothic"/>
              </a:rPr>
              <a:t>Willyan Guimarães Caetano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alibri" panose="020F0502020204030204" pitchFamily="34" charset="0"/>
                <a:sym typeface="Century Gothic"/>
              </a:rPr>
            </a:b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alibri" panose="020F0502020204030204" pitchFamily="34" charset="0"/>
                <a:sym typeface="Century Gothic"/>
              </a:rPr>
              <a:t>Desenvolvedor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alibri" panose="020F0502020204030204" pitchFamily="34" charset="0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54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Gerenciamento</a:t>
            </a:r>
            <a:r>
              <a:rPr lang="en-US" sz="54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4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Dependências</a:t>
            </a:r>
            <a:r>
              <a:rPr lang="en-US" sz="54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Build com Maven</a:t>
            </a:r>
            <a:endParaRPr sz="54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146304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aprofundar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43" name="Google Shape;243;p7"/>
          <p:cNvSpPr txBox="1"/>
          <p:nvPr/>
        </p:nvSpPr>
        <p:spPr>
          <a:xfrm>
            <a:off x="311700" y="1333103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4"/>
              </a:rPr>
              <a:t>https://maven.apache.org/guides/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Apache </a:t>
            </a: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Maven</a:t>
            </a: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3 </a:t>
            </a: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Cookbook</a:t>
            </a: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Srirangan</a:t>
            </a: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, 2011, </a:t>
            </a: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Packt</a:t>
            </a: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Publishing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290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Clr>
                <a:schemeClr val="dk1"/>
              </a:buClr>
              <a:buSzPts val="1100"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2" name="Google Shape;2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60015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67550" y="1131591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189" indent="-387341">
              <a:buClr>
                <a:schemeClr val="dk1"/>
              </a:buClr>
              <a:buSzPts val="1100"/>
            </a:pP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00"/>
          </a:p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6951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699" y="305700"/>
            <a:ext cx="8686303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Qual problema ele resolve ?</a:t>
            </a: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92613B68-EB9C-4122-B882-1E13F411D1D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9977" y="834367"/>
            <a:ext cx="4399595" cy="42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8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699" y="305700"/>
            <a:ext cx="8693987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Qual problema ele resolve ?</a:t>
            </a: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3" name="Imagem 2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5B2BB335-08AF-4499-8442-D6885CF09E6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4929" y="921255"/>
            <a:ext cx="3374143" cy="330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699" y="305700"/>
            <a:ext cx="8624831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Qual problema ele resolve ?</a:t>
            </a: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0504943-71DB-48EC-A8A6-6EEEBCADBB0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126" y="829815"/>
            <a:ext cx="7031750" cy="348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699" y="305700"/>
            <a:ext cx="8624831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Qual problema ele resolve ?</a:t>
            </a: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6C246B76-4C18-4CD5-A8AC-F6B47F0D993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9006" y="930399"/>
            <a:ext cx="6665989" cy="328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9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Maven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?</a:t>
            </a: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05" name="Google Shape;205;p6"/>
          <p:cNvSpPr txBox="1"/>
          <p:nvPr/>
        </p:nvSpPr>
        <p:spPr>
          <a:xfrm>
            <a:off x="408064" y="1401089"/>
            <a:ext cx="8478025" cy="304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0" lvl="2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Endereça como o software foi construído e suas dependências através do POM(Project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Model)</a:t>
            </a: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Facilita a compreensão do desenvolvedor</a:t>
            </a: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Fornecer informações de qualidade</a:t>
            </a:r>
          </a:p>
        </p:txBody>
      </p:sp>
    </p:spTree>
    <p:extLst>
      <p:ext uri="{BB962C8B-B14F-4D97-AF65-F5344CB8AC3E}">
        <p14:creationId xmlns:p14="http://schemas.microsoft.com/office/powerpoint/2010/main" val="343629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43" name="Google Shape;243;p7"/>
          <p:cNvSpPr txBox="1"/>
          <p:nvPr/>
        </p:nvSpPr>
        <p:spPr>
          <a:xfrm>
            <a:off x="332988" y="1271631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https://en.wikipedia.org/wiki/Apache_Maven</a:t>
            </a: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5"/>
              </a:rPr>
              <a:t>https://maven.apache.org/what-is-maven.html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Clr>
                <a:schemeClr val="dk1"/>
              </a:buClr>
              <a:buSzPts val="1100"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2" name="Google Shape;2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60015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67550" y="1131591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189" indent="-387341">
              <a:buClr>
                <a:schemeClr val="dk1"/>
              </a:buClr>
              <a:buSzPts val="1100"/>
            </a:pP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00"/>
          </a:p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3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311701" y="1629015"/>
            <a:ext cx="7664327" cy="27780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457189" indent="-380990" algn="l"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Atuação na área desde 2012</a:t>
            </a:r>
          </a:p>
          <a:p>
            <a:pPr marL="457189" indent="-380990" algn="l"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Grande experiência com projetos em Java</a:t>
            </a:r>
          </a:p>
          <a:p>
            <a:pPr marL="457189" indent="-380990" algn="l"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Certificação em Java versão 8 (OCP)</a:t>
            </a:r>
          </a:p>
          <a:p>
            <a:pPr marL="457189" indent="-380990" algn="l"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Atualmente trabalha em uma empresa setor financeiro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indent="-380990" algn="l"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https://www.linkedin.com/in/willyancaetanodev</a:t>
            </a:r>
            <a:endParaRPr lang="en-US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5" name="Imagem 4" descr="Homem de camisa azul&#10;&#10;Descrição gerada automaticamente">
            <a:extLst>
              <a:ext uri="{FF2B5EF4-FFF2-40B4-BE49-F238E27FC236}">
                <a16:creationId xmlns:a16="http://schemas.microsoft.com/office/drawing/2014/main" id="{710CD3BA-7D9F-46FB-ADA0-C1BDE7035DB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784" y="305700"/>
            <a:ext cx="2083568" cy="27780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Clr>
                <a:schemeClr val="dk1"/>
              </a:buClr>
              <a:buSzPts val="1100"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60015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Configuração</a:t>
            </a:r>
            <a:endParaRPr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3075602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lang="pt-BR" sz="3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05" name="Google Shape;205;p6"/>
          <p:cNvSpPr txBox="1"/>
          <p:nvPr/>
        </p:nvSpPr>
        <p:spPr>
          <a:xfrm>
            <a:off x="408064" y="1401090"/>
            <a:ext cx="8478025" cy="94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JDK Instalado, nos exemplos iremos utilizar versão 11 no exemplo, verifique rodando o comando: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4D3225-69E7-4A58-95CB-A8ADE9051855}"/>
              </a:ext>
            </a:extLst>
          </p:cNvPr>
          <p:cNvSpPr txBox="1"/>
          <p:nvPr/>
        </p:nvSpPr>
        <p:spPr>
          <a:xfrm>
            <a:off x="2690769" y="2410277"/>
            <a:ext cx="3762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pt-BR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pt-BR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endParaRPr lang="pt-BR" sz="3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11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</a:t>
            </a: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05" name="Google Shape;205;p6"/>
          <p:cNvSpPr txBox="1"/>
          <p:nvPr/>
        </p:nvSpPr>
        <p:spPr>
          <a:xfrm>
            <a:off x="401772" y="1419964"/>
            <a:ext cx="8478025" cy="314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Baixar pacote do site oficial do Apache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Maven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https://maven.apache.org/</a:t>
            </a: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Descompactar em um diretório</a:t>
            </a: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Configuração</a:t>
            </a: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05" name="Google Shape;205;p6"/>
          <p:cNvSpPr txBox="1"/>
          <p:nvPr/>
        </p:nvSpPr>
        <p:spPr>
          <a:xfrm>
            <a:off x="401772" y="1419964"/>
            <a:ext cx="8478025" cy="314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 Windows</a:t>
            </a:r>
          </a:p>
          <a:p>
            <a:pPr marL="761990" lvl="1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Adicionar no Path pelo Painel Controle &gt; Sistema e Segurança &gt; Sistema &gt; Configurações avançadas do sistema &gt; Avançado &gt; Variáveis de ambiente</a:t>
            </a: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 Linux</a:t>
            </a:r>
          </a:p>
          <a:p>
            <a:pPr marL="761990" lvl="1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Adicionar no PATH</a:t>
            </a:r>
          </a:p>
        </p:txBody>
      </p:sp>
    </p:spTree>
    <p:extLst>
      <p:ext uri="{BB962C8B-B14F-4D97-AF65-F5344CB8AC3E}">
        <p14:creationId xmlns:p14="http://schemas.microsoft.com/office/powerpoint/2010/main" val="415798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Clr>
                <a:schemeClr val="dk1"/>
              </a:buClr>
              <a:buSzPts val="1100"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2" name="Google Shape;2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60015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67550" y="1131591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189" indent="-387341">
              <a:buClr>
                <a:schemeClr val="dk1"/>
              </a:buClr>
              <a:buSzPts val="1100"/>
            </a:pP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00"/>
          </a:p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3034682" y="3185285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Gerenciamento de Dependências e Build com </a:t>
            </a:r>
            <a:r>
              <a:rPr lang="pt-BR" sz="3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Maven</a:t>
            </a:r>
            <a:endParaRPr lang="pt-BR" sz="3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59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457189" indent="-457189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criar um projeto usando o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Maven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Aprender alguns comandos que auxiliam no dia a dia</a:t>
            </a:r>
          </a:p>
          <a:p>
            <a:pPr marL="457189" indent="-457189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Criando diferentes tipos de projeto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 algn="l">
              <a:buClr>
                <a:schemeClr val="dk1"/>
              </a:buClr>
              <a:buSzPts val="1100"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74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Clr>
                <a:schemeClr val="dk1"/>
              </a:buClr>
              <a:buSzPts val="1100"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2" name="Google Shape;2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60015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67550" y="1131591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189" indent="-387341">
              <a:buClr>
                <a:schemeClr val="dk1"/>
              </a:buClr>
              <a:buSzPts val="1100"/>
            </a:pP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00"/>
          </a:p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5349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Clr>
                <a:schemeClr val="dk1"/>
              </a:buClr>
              <a:buSzPts val="1100"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60015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525555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um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via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linha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</a:t>
            </a:r>
            <a:endParaRPr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3075602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lang="pt-BR" sz="3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7642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Clr>
                <a:schemeClr val="dk1"/>
              </a:buClr>
              <a:buSzPts val="1100"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2" name="Google Shape;2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60015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67550" y="1131591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189" indent="-387341">
              <a:buClr>
                <a:schemeClr val="dk1"/>
              </a:buClr>
              <a:buSzPts val="1100"/>
            </a:pP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00"/>
          </a:p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6291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sym typeface="Century Gothic"/>
              </a:rPr>
              <a:t>Objetivo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sym typeface="Century Gothic"/>
              </a:rPr>
              <a:t> do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sym typeface="Century Gothic"/>
              </a:rPr>
              <a:t>curso</a:t>
            </a:r>
            <a:endParaRPr sz="4000" b="1" dirty="0">
              <a:solidFill>
                <a:srgbClr val="073763"/>
              </a:solidFill>
              <a:latin typeface="Century Gothic"/>
              <a:sym typeface="Century Gothic"/>
            </a:endParaRPr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8" name="Google Shape;138;p16">
            <a:extLst>
              <a:ext uri="{FF2B5EF4-FFF2-40B4-BE49-F238E27FC236}">
                <a16:creationId xmlns:a16="http://schemas.microsoft.com/office/drawing/2014/main" id="{3798E9C5-A7BF-4BAF-94E8-25A19878A3AB}"/>
              </a:ext>
            </a:extLst>
          </p:cNvPr>
          <p:cNvSpPr txBox="1">
            <a:spLocks/>
          </p:cNvSpPr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199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Você será capaz</a:t>
            </a:r>
          </a:p>
          <a:p>
            <a:pPr marL="457189" indent="-380990" algn="l"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Criar um projeto utilizando a ferramenta</a:t>
            </a:r>
          </a:p>
          <a:p>
            <a:pPr marL="457189" indent="-380990" algn="l"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os principais conceitos por trás do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Maven</a:t>
            </a: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380990" algn="l"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Gerenciar dependências do seu projeto</a:t>
            </a:r>
          </a:p>
          <a:p>
            <a:pPr marL="457189" indent="-380990" algn="l"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Configurar plugins e projetos com necessidades específicas</a:t>
            </a:r>
          </a:p>
          <a:p>
            <a:pPr marL="457189" indent="-380990" algn="l">
              <a:buClr>
                <a:srgbClr val="073763"/>
              </a:buClr>
              <a:buSzPts val="2400"/>
              <a:buFont typeface="Calibri"/>
              <a:buChar char="●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Clr>
                <a:schemeClr val="dk1"/>
              </a:buClr>
              <a:buSzPts val="1100"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60015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525555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auxiliam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</a:t>
            </a:r>
            <a:endParaRPr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3075602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lang="pt-BR" sz="3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880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457189" indent="-457189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Compilar: compile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Testar: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Empacotar: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package</a:t>
            </a: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Limpar diretório de trabalho: clean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 algn="l">
              <a:buClr>
                <a:schemeClr val="dk1"/>
              </a:buClr>
              <a:buSzPts val="1100"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87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43" name="Google Shape;243;p7"/>
          <p:cNvSpPr txBox="1"/>
          <p:nvPr/>
        </p:nvSpPr>
        <p:spPr>
          <a:xfrm>
            <a:off x="332988" y="1271631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https://www.baeldung.com/maven-compiler-plugin</a:t>
            </a: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5"/>
              </a:rPr>
              <a:t>https://mkyong.com/maven/how-to-run-unit-test-with-maven/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6"/>
              </a:rPr>
              <a:t>http://tutorials.jenkov.com/maven/maven-commands.html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76198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741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Clr>
                <a:schemeClr val="dk1"/>
              </a:buClr>
              <a:buSzPts val="1100"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2" name="Google Shape;2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60015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67550" y="1131591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189" indent="-387341">
              <a:buClr>
                <a:schemeClr val="dk1"/>
              </a:buClr>
              <a:buSzPts val="1100"/>
            </a:pP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00"/>
          </a:p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6962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Clr>
                <a:schemeClr val="dk1"/>
              </a:buClr>
              <a:buSzPts val="1100"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60015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525555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3: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diferentes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</a:t>
            </a:r>
            <a:endParaRPr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3075602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lang="pt-BR" sz="3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5653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?</a:t>
            </a: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05" name="Google Shape;205;p6"/>
          <p:cNvSpPr txBox="1"/>
          <p:nvPr/>
        </p:nvSpPr>
        <p:spPr>
          <a:xfrm>
            <a:off x="401772" y="1419964"/>
            <a:ext cx="8478025" cy="314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Maven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archetype</a:t>
            </a: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325E3F79-C0DF-4CA1-A579-DFA00875AE9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852" y="1892030"/>
            <a:ext cx="7013462" cy="220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9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?</a:t>
            </a: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05" name="Google Shape;205;p6"/>
          <p:cNvSpPr txBox="1"/>
          <p:nvPr/>
        </p:nvSpPr>
        <p:spPr>
          <a:xfrm>
            <a:off x="401772" y="1419964"/>
            <a:ext cx="6590699" cy="184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Pesquise na internet por “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maven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archetype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” para encontrar a opção que faz mais sentido pro seu cenário</a:t>
            </a: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Procure pelas instruções de execução do comando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mvn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archetype</a:t>
            </a: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548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Clr>
                <a:schemeClr val="dk1"/>
              </a:buClr>
              <a:buSzPts val="1100"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2" name="Google Shape;2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60015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67550" y="1131591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189" indent="-387341">
              <a:buClr>
                <a:schemeClr val="dk1"/>
              </a:buClr>
              <a:buSzPts val="1100"/>
            </a:pP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00"/>
          </a:p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38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POM,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Dependências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Repositórios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3110882" y="3574499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Gerenciamento de Dependências e Build com </a:t>
            </a:r>
            <a:r>
              <a:rPr lang="pt-BR" sz="3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Maven</a:t>
            </a:r>
            <a:endParaRPr lang="pt-BR" sz="3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5734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457189" indent="-457189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a estrutura do POM e sua função para o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Maven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sobre repositórios e seus tipos</a:t>
            </a:r>
          </a:p>
          <a:p>
            <a:pPr marL="457189" indent="-457189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configurar uma nova dependência no projeto</a:t>
            </a: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1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sym typeface="Century Gothic"/>
              </a:rPr>
              <a:t>Percurso</a:t>
            </a:r>
            <a:endParaRPr sz="4000" b="1" dirty="0">
              <a:solidFill>
                <a:srgbClr val="073763"/>
              </a:solidFill>
              <a:latin typeface="Century Gothic"/>
              <a:sym typeface="Century Gothic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lvl="1">
              <a:buClr>
                <a:schemeClr val="dk1"/>
              </a:buClr>
              <a:buSzPts val="1100"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2267745" y="1548830"/>
            <a:ext cx="52760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189" indent="-457189"/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Definição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683568" y="2283719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ctr">
              <a:buClr>
                <a:schemeClr val="dk1"/>
              </a:buClr>
              <a:buSzPts val="1100"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1800"/>
          </a:p>
        </p:txBody>
      </p:sp>
      <p:sp>
        <p:nvSpPr>
          <p:cNvPr id="158" name="Google Shape;158;p17"/>
          <p:cNvSpPr/>
          <p:nvPr/>
        </p:nvSpPr>
        <p:spPr>
          <a:xfrm>
            <a:off x="2267745" y="2340918"/>
            <a:ext cx="381801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189" indent="-457189"/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Primeiro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conceitos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683568" y="3075807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ctr">
              <a:buClr>
                <a:schemeClr val="dk1"/>
              </a:buClr>
              <a:buSzPts val="1100"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1800"/>
          </a:p>
        </p:txBody>
      </p:sp>
      <p:sp>
        <p:nvSpPr>
          <p:cNvPr id="160" name="Google Shape;160;p17"/>
          <p:cNvSpPr/>
          <p:nvPr/>
        </p:nvSpPr>
        <p:spPr>
          <a:xfrm>
            <a:off x="2267745" y="3133007"/>
            <a:ext cx="474009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189" indent="-457189"/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POM,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Dependências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repositórios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Clr>
                <a:schemeClr val="dk1"/>
              </a:buClr>
              <a:buSzPts val="1100"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60015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525555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O POM</a:t>
            </a:r>
            <a:endParaRPr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3075602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lang="pt-BR" sz="3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681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POM</a:t>
            </a: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05" name="Google Shape;205;p6"/>
          <p:cNvSpPr txBox="1"/>
          <p:nvPr/>
        </p:nvSpPr>
        <p:spPr>
          <a:xfrm>
            <a:off x="401772" y="1419964"/>
            <a:ext cx="8478025" cy="314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POM – Project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Model</a:t>
            </a: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Unidade fundamental de trabalho</a:t>
            </a: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Formato XML</a:t>
            </a: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Detalha o projeto</a:t>
            </a: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Detalha como construir o projeto</a:t>
            </a: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Maven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sempre procura pelo pom.xml para realizar sua execução</a:t>
            </a: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355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detalhes pom.xml</a:t>
            </a: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9" name="Google Shape;205;p6">
            <a:extLst>
              <a:ext uri="{FF2B5EF4-FFF2-40B4-BE49-F238E27FC236}">
                <a16:creationId xmlns:a16="http://schemas.microsoft.com/office/drawing/2014/main" id="{1B44B7CC-FD9C-4113-9577-7FC7C10FB527}"/>
              </a:ext>
            </a:extLst>
          </p:cNvPr>
          <p:cNvSpPr txBox="1"/>
          <p:nvPr/>
        </p:nvSpPr>
        <p:spPr>
          <a:xfrm>
            <a:off x="401772" y="1419964"/>
            <a:ext cx="8478025" cy="314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 do projeto</a:t>
            </a: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Dependências</a:t>
            </a: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Módulos</a:t>
            </a: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Configurações de build</a:t>
            </a: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Detalhes do projeto (nome, descrição, licença,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Configurações de ambiente (repositórios, tracking, profiles)</a:t>
            </a: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236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Pom.xml básico</a:t>
            </a: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837753-8AB5-444D-8D7F-C2F6F9DE2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824" y="1611285"/>
            <a:ext cx="3152775" cy="115252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4AD636A-AF3B-4680-A914-26094DC842FF}"/>
              </a:ext>
            </a:extLst>
          </p:cNvPr>
          <p:cNvSpPr txBox="1"/>
          <p:nvPr/>
        </p:nvSpPr>
        <p:spPr>
          <a:xfrm>
            <a:off x="881743" y="3459098"/>
            <a:ext cx="5957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198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E as outras configurações ?</a:t>
            </a:r>
          </a:p>
        </p:txBody>
      </p:sp>
      <p:pic>
        <p:nvPicPr>
          <p:cNvPr id="11" name="Imagem 10" descr="Desenho de olhos e boca&#10;&#10;Descrição gerada automaticamente com confiança média">
            <a:extLst>
              <a:ext uri="{FF2B5EF4-FFF2-40B4-BE49-F238E27FC236}">
                <a16:creationId xmlns:a16="http://schemas.microsoft.com/office/drawing/2014/main" id="{809EE973-CF64-4097-B1A5-6696FDB13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291" y="3349263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5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Super POM</a:t>
            </a: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7D4D7E0-8F3C-4277-9DB3-01B11A7D1D7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1624" y="976462"/>
            <a:ext cx="2840752" cy="395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43" name="Google Shape;243;p7"/>
          <p:cNvSpPr txBox="1"/>
          <p:nvPr/>
        </p:nvSpPr>
        <p:spPr>
          <a:xfrm>
            <a:off x="332988" y="1271631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https://maven.apache.org/pom.html</a:t>
            </a: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5"/>
              </a:rPr>
              <a:t>https://maven.apache.org/ref/3.8.2/maven-model-builder/super-pom.html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6"/>
              </a:rPr>
              <a:t>https://maven.apache.org/guides/introduction/introduction-to-the-pom.html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58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Clr>
                <a:schemeClr val="dk1"/>
              </a:buClr>
              <a:buSzPts val="1100"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2" name="Google Shape;2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60015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67550" y="1131591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189" indent="-387341">
              <a:buClr>
                <a:schemeClr val="dk1"/>
              </a:buClr>
              <a:buSzPts val="1100"/>
            </a:pP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00"/>
          </a:p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5339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Clr>
                <a:schemeClr val="dk1"/>
              </a:buClr>
              <a:buSzPts val="1100"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lang="pt-BR"/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60015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525555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Repositórios</a:t>
            </a:r>
            <a:endParaRPr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3075602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lang="pt-BR" sz="3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9245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repositórios?</a:t>
            </a: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9" name="Google Shape;205;p6">
            <a:extLst>
              <a:ext uri="{FF2B5EF4-FFF2-40B4-BE49-F238E27FC236}">
                <a16:creationId xmlns:a16="http://schemas.microsoft.com/office/drawing/2014/main" id="{FEB4D628-1B12-4F03-9C86-D58FECAB15CB}"/>
              </a:ext>
            </a:extLst>
          </p:cNvPr>
          <p:cNvSpPr txBox="1"/>
          <p:nvPr/>
        </p:nvSpPr>
        <p:spPr>
          <a:xfrm>
            <a:off x="401772" y="1419964"/>
            <a:ext cx="8478025" cy="314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São locais onde podemos encontrar plugins e bibliotecas que o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Maven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provê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Dois tipos: Local e Remoto</a:t>
            </a:r>
          </a:p>
          <a:p>
            <a:pPr marL="76198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232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Repositório remoto</a:t>
            </a: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9" name="Google Shape;205;p6">
            <a:extLst>
              <a:ext uri="{FF2B5EF4-FFF2-40B4-BE49-F238E27FC236}">
                <a16:creationId xmlns:a16="http://schemas.microsoft.com/office/drawing/2014/main" id="{FEB4D628-1B12-4F03-9C86-D58FECAB15CB}"/>
              </a:ext>
            </a:extLst>
          </p:cNvPr>
          <p:cNvSpPr txBox="1"/>
          <p:nvPr/>
        </p:nvSpPr>
        <p:spPr>
          <a:xfrm>
            <a:off x="401772" y="1419964"/>
            <a:ext cx="8478025" cy="314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o local central utilizado pelo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Maven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para buscar os artefatos.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Configurado automaticamente pelo Super POM para utilizar o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Maven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 Central</a:t>
            </a: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08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sym typeface="Century Gothic"/>
              </a:rPr>
              <a:t>Percurso</a:t>
            </a:r>
            <a:endParaRPr sz="4000" b="1" dirty="0">
              <a:solidFill>
                <a:srgbClr val="073763"/>
              </a:solidFill>
              <a:latin typeface="Century Gothic"/>
              <a:sym typeface="Century Gothic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lvl="1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4</a:t>
            </a:r>
            <a:endParaRPr dirty="0"/>
          </a:p>
        </p:txBody>
      </p:sp>
      <p:sp>
        <p:nvSpPr>
          <p:cNvPr id="155" name="Google Shape;155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2267745" y="1548830"/>
            <a:ext cx="52760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189" indent="-457189"/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Gerenciando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Dependências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683568" y="2283719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ctr">
              <a:buClr>
                <a:schemeClr val="dk1"/>
              </a:buClr>
              <a:buSzPts val="1100"/>
            </a:pPr>
            <a:r>
              <a:rPr lang="en-US" sz="2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5</a:t>
            </a:r>
            <a:endParaRPr sz="1800" dirty="0"/>
          </a:p>
        </p:txBody>
      </p:sp>
      <p:sp>
        <p:nvSpPr>
          <p:cNvPr id="158" name="Google Shape;158;p17"/>
          <p:cNvSpPr/>
          <p:nvPr/>
        </p:nvSpPr>
        <p:spPr>
          <a:xfrm>
            <a:off x="2267745" y="2340919"/>
            <a:ext cx="300350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189" indent="-457189"/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Maven Build Lifecycle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683568" y="3075807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ctr">
              <a:buClr>
                <a:schemeClr val="dk1"/>
              </a:buClr>
              <a:buSzPts val="1100"/>
            </a:pPr>
            <a:r>
              <a:rPr lang="en-US" sz="2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6</a:t>
            </a:r>
            <a:endParaRPr sz="1800" dirty="0"/>
          </a:p>
        </p:txBody>
      </p:sp>
      <p:sp>
        <p:nvSpPr>
          <p:cNvPr id="160" name="Google Shape;160;p17"/>
          <p:cNvSpPr/>
          <p:nvPr/>
        </p:nvSpPr>
        <p:spPr>
          <a:xfrm>
            <a:off x="2267744" y="3133007"/>
            <a:ext cx="52760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189" indent="-457189"/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Multi-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módulos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415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sym typeface="Century Gothic"/>
              </a:rPr>
              <a:t>Repositório remoto</a:t>
            </a: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3" name="Imagem 2" descr="Configuração no Super POM">
            <a:extLst>
              <a:ext uri="{FF2B5EF4-FFF2-40B4-BE49-F238E27FC236}">
                <a16:creationId xmlns:a16="http://schemas.microsoft.com/office/drawing/2014/main" id="{1BDC56C5-C90D-47A4-AA28-7D4EC61F3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337" y="1077753"/>
            <a:ext cx="60293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0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Repositório remoto</a:t>
            </a: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41F136-60A8-4BD1-84EA-44A2F9ECC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591" y="969534"/>
            <a:ext cx="5527342" cy="38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4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Configuração</a:t>
            </a: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6" name="Google Shape;205;p6">
            <a:extLst>
              <a:ext uri="{FF2B5EF4-FFF2-40B4-BE49-F238E27FC236}">
                <a16:creationId xmlns:a16="http://schemas.microsoft.com/office/drawing/2014/main" id="{F489EEFC-1F2C-4763-B235-14C2DD4A8306}"/>
              </a:ext>
            </a:extLst>
          </p:cNvPr>
          <p:cNvSpPr txBox="1"/>
          <p:nvPr/>
        </p:nvSpPr>
        <p:spPr>
          <a:xfrm>
            <a:off x="401772" y="1419965"/>
            <a:ext cx="8478025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Via pom.xml do projeto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20D34C6-EEFE-49B7-9680-A6240E2FB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214" y="1058504"/>
            <a:ext cx="3995697" cy="377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6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Configuração</a:t>
            </a: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6" name="Google Shape;205;p6">
            <a:extLst>
              <a:ext uri="{FF2B5EF4-FFF2-40B4-BE49-F238E27FC236}">
                <a16:creationId xmlns:a16="http://schemas.microsoft.com/office/drawing/2014/main" id="{F489EEFC-1F2C-4763-B235-14C2DD4A8306}"/>
              </a:ext>
            </a:extLst>
          </p:cNvPr>
          <p:cNvSpPr txBox="1"/>
          <p:nvPr/>
        </p:nvSpPr>
        <p:spPr>
          <a:xfrm>
            <a:off x="401772" y="1419964"/>
            <a:ext cx="8478025" cy="314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Via settings.xml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Localização: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pasta_apache_maven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conf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/settings.xml</a:t>
            </a:r>
          </a:p>
          <a:p>
            <a:pPr marL="76198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844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Repositório local</a:t>
            </a: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6" name="Google Shape;205;p6">
            <a:extLst>
              <a:ext uri="{FF2B5EF4-FFF2-40B4-BE49-F238E27FC236}">
                <a16:creationId xmlns:a16="http://schemas.microsoft.com/office/drawing/2014/main" id="{663613C5-9576-49DC-93B4-E7637EA4273C}"/>
              </a:ext>
            </a:extLst>
          </p:cNvPr>
          <p:cNvSpPr txBox="1"/>
          <p:nvPr/>
        </p:nvSpPr>
        <p:spPr>
          <a:xfrm>
            <a:off x="401772" y="1419964"/>
            <a:ext cx="8478025" cy="314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o repositório na máquina utilizado pelo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Maven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para buscar os artefatos.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Estratégia de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caching</a:t>
            </a: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Localizações	</a:t>
            </a:r>
          </a:p>
          <a:p>
            <a:pPr marL="419098" lvl="2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Windows: </a:t>
            </a:r>
            <a:r>
              <a:rPr lang="pt-BR" sz="2400" dirty="0">
                <a:solidFill>
                  <a:srgbClr val="073763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%USERPROFILE%\.m2\</a:t>
            </a:r>
            <a:r>
              <a:rPr lang="pt-BR" sz="2400" dirty="0" err="1">
                <a:solidFill>
                  <a:srgbClr val="073763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repository</a:t>
            </a:r>
            <a:endParaRPr lang="pt-BR" sz="2400" dirty="0">
              <a:solidFill>
                <a:srgbClr val="073763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419098" lvl="2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Linux: </a:t>
            </a:r>
            <a:r>
              <a:rPr lang="pt-BR" sz="2400" dirty="0">
                <a:solidFill>
                  <a:srgbClr val="073763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$HOME/.m2/</a:t>
            </a:r>
            <a:r>
              <a:rPr lang="pt-BR" sz="2400" dirty="0" err="1">
                <a:solidFill>
                  <a:srgbClr val="073763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repository</a:t>
            </a:r>
            <a:endParaRPr lang="pt-BR" sz="2400" dirty="0">
              <a:solidFill>
                <a:srgbClr val="073763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00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isso funciona?</a:t>
            </a: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6977724B-C033-4EA8-913C-3FFFC4D5E1A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6579" y="1835656"/>
            <a:ext cx="4370841" cy="147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isso funciona?</a:t>
            </a: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5" name="Imagem 4" descr="Gráfico&#10;&#10;Descrição gerada automaticamente com confiança média">
            <a:extLst>
              <a:ext uri="{FF2B5EF4-FFF2-40B4-BE49-F238E27FC236}">
                <a16:creationId xmlns:a16="http://schemas.microsoft.com/office/drawing/2014/main" id="{7343A408-FA7D-4E8A-8899-F4B7C3316DA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6579" y="1835656"/>
            <a:ext cx="4370841" cy="147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7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isso funciona?</a:t>
            </a: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3" name="Imagem 2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D4450893-A7BB-4373-BBFD-3046677D158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7959" y="1045628"/>
            <a:ext cx="5148082" cy="375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1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43" name="Google Shape;243;p7"/>
          <p:cNvSpPr txBox="1"/>
          <p:nvPr/>
        </p:nvSpPr>
        <p:spPr>
          <a:xfrm>
            <a:off x="332988" y="1271631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https://maven.apache.org/guides/introduction/introduction-to-repositories.html</a:t>
            </a: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https://maven.apache.org/ref/3.0.4/maven-model-builder/super-pom.html</a:t>
            </a: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https://repo.maven.apache.org/maven2/</a:t>
            </a: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https://mvnrepository.com/</a:t>
            </a: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46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Clr>
                <a:schemeClr val="dk1"/>
              </a:buClr>
              <a:buSzPts val="1100"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2" name="Google Shape;2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60015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67550" y="1131591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189" indent="-387341">
              <a:buClr>
                <a:schemeClr val="dk1"/>
              </a:buClr>
              <a:buSzPts val="1100"/>
            </a:pP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00"/>
          </a:p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205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sym typeface="Century Gothic"/>
              </a:rPr>
              <a:t>Percurso</a:t>
            </a:r>
            <a:endParaRPr sz="4000" b="1" dirty="0">
              <a:solidFill>
                <a:srgbClr val="073763"/>
              </a:solidFill>
              <a:latin typeface="Century Gothic"/>
              <a:sym typeface="Century Gothic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lvl="1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7</a:t>
            </a:r>
            <a:endParaRPr dirty="0"/>
          </a:p>
        </p:txBody>
      </p:sp>
      <p:sp>
        <p:nvSpPr>
          <p:cNvPr id="155" name="Google Shape;155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2267745" y="1548830"/>
            <a:ext cx="52760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189" indent="-457189"/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Plugins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530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Clr>
                <a:schemeClr val="dk1"/>
              </a:buClr>
              <a:buSzPts val="1100"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60015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782599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525555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3: Como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adicionar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dependências</a:t>
            </a:r>
            <a:endParaRPr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3075602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lang="pt-BR" sz="3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894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7A6F06-AD19-477B-AF21-8752177D8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462" y="1459807"/>
            <a:ext cx="5553075" cy="2362200"/>
          </a:xfrm>
          <a:prstGeom prst="rect">
            <a:avLst/>
          </a:prstGeom>
        </p:spPr>
      </p:pic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</a:t>
            </a:r>
          </a:p>
        </p:txBody>
      </p:sp>
    </p:spTree>
    <p:extLst>
      <p:ext uri="{BB962C8B-B14F-4D97-AF65-F5344CB8AC3E}">
        <p14:creationId xmlns:p14="http://schemas.microsoft.com/office/powerpoint/2010/main" val="140369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6" name="Google Shape;205;p6">
            <a:extLst>
              <a:ext uri="{FF2B5EF4-FFF2-40B4-BE49-F238E27FC236}">
                <a16:creationId xmlns:a16="http://schemas.microsoft.com/office/drawing/2014/main" id="{78CFD37B-1641-43B9-932A-FD2788F4242D}"/>
              </a:ext>
            </a:extLst>
          </p:cNvPr>
          <p:cNvSpPr txBox="1"/>
          <p:nvPr/>
        </p:nvSpPr>
        <p:spPr>
          <a:xfrm>
            <a:off x="401772" y="1419965"/>
            <a:ext cx="8478025" cy="133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groupId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É como se fosse o id da organização. Segue as regras de nomes de pacote Java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artifactId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do projeto em si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Version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Número da versão que será utilizada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9B4453-3603-42B4-B580-633462B78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5" y="3482731"/>
            <a:ext cx="2838450" cy="628650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7C6D12B6-6FC5-4C8E-9D7B-39D81EB5C9CB}"/>
              </a:ext>
            </a:extLst>
          </p:cNvPr>
          <p:cNvSpPr/>
          <p:nvPr/>
        </p:nvSpPr>
        <p:spPr>
          <a:xfrm>
            <a:off x="3042718" y="3344169"/>
            <a:ext cx="886331" cy="549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FBA4133-33C5-4B89-8040-6ADE5CBAB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1802" y="2972800"/>
            <a:ext cx="5015634" cy="1380755"/>
          </a:xfrm>
          <a:prstGeom prst="rect">
            <a:avLst/>
          </a:prstGeom>
        </p:spPr>
      </p:pic>
      <p:sp>
        <p:nvSpPr>
          <p:cNvPr id="14" name="Google Shape;202;p6">
            <a:extLst>
              <a:ext uri="{FF2B5EF4-FFF2-40B4-BE49-F238E27FC236}">
                <a16:creationId xmlns:a16="http://schemas.microsoft.com/office/drawing/2014/main" id="{FFA93249-8EB9-49C9-B561-B7895FE7FAB8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Propriedades</a:t>
            </a:r>
          </a:p>
        </p:txBody>
      </p:sp>
    </p:spTree>
    <p:extLst>
      <p:ext uri="{BB962C8B-B14F-4D97-AF65-F5344CB8AC3E}">
        <p14:creationId xmlns:p14="http://schemas.microsoft.com/office/powerpoint/2010/main" val="91181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3" name="Google Shape;233;p21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6" name="Google Shape;205;p6">
            <a:extLst>
              <a:ext uri="{FF2B5EF4-FFF2-40B4-BE49-F238E27FC236}">
                <a16:creationId xmlns:a16="http://schemas.microsoft.com/office/drawing/2014/main" id="{6A99E699-8E4C-4638-8E56-1850767B883B}"/>
              </a:ext>
            </a:extLst>
          </p:cNvPr>
          <p:cNvSpPr txBox="1"/>
          <p:nvPr/>
        </p:nvSpPr>
        <p:spPr>
          <a:xfrm>
            <a:off x="401772" y="1419965"/>
            <a:ext cx="8478025" cy="105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Adicionando uma dependência ao nosso projeto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Acompanhando o download na pasta .m2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07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43" name="Google Shape;243;p7"/>
          <p:cNvSpPr txBox="1"/>
          <p:nvPr/>
        </p:nvSpPr>
        <p:spPr>
          <a:xfrm>
            <a:off x="332988" y="1271631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https://docs.oracle.com/javase/specs/jls/se6/html/packages.html#7.7</a:t>
            </a: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5"/>
              </a:rPr>
              <a:t>https://maven.apache.org/guides/mini/guide-naming-conventions.html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6"/>
              </a:rPr>
              <a:t>https://maven.apache.org/guides/introduction/introduction-to-dependency-mechanism.html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7"/>
              </a:rPr>
              <a:t>https://mvnrepository.com/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79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Clr>
                <a:schemeClr val="dk1"/>
              </a:buClr>
              <a:buSzPts val="1100"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2" name="Google Shape;2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60015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67550" y="1131591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189" indent="-387341">
              <a:buClr>
                <a:schemeClr val="dk1"/>
              </a:buClr>
              <a:buSzPts val="1100"/>
            </a:pP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00"/>
          </a:p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8622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Gerenciando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dependências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3034682" y="3185285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Gerenciamento de Dependências e Build com </a:t>
            </a:r>
            <a:r>
              <a:rPr lang="pt-BR" sz="3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Maven</a:t>
            </a:r>
            <a:endParaRPr lang="pt-BR" sz="3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3360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457189" indent="-457189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os tipos de dependência que existem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Compreender transitividade e escopos</a:t>
            </a: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21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Clr>
                <a:schemeClr val="dk1"/>
              </a:buClr>
              <a:buSzPts val="1100"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60015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525555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dependências</a:t>
            </a:r>
            <a:endParaRPr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3075602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lang="pt-BR" sz="3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7495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cenário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3" name="Google Shape;233;p21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7" name="Google Shape;196;p18">
            <a:extLst>
              <a:ext uri="{FF2B5EF4-FFF2-40B4-BE49-F238E27FC236}">
                <a16:creationId xmlns:a16="http://schemas.microsoft.com/office/drawing/2014/main" id="{0D5A6177-9E58-4F40-9AAC-1839C4757BE3}"/>
              </a:ext>
            </a:extLst>
          </p:cNvPr>
          <p:cNvSpPr txBox="1">
            <a:spLocks/>
          </p:cNvSpPr>
          <p:nvPr/>
        </p:nvSpPr>
        <p:spPr>
          <a:xfrm>
            <a:off x="311700" y="1333492"/>
            <a:ext cx="4951863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Quando baixamos uma dependência</a:t>
            </a:r>
          </a:p>
        </p:txBody>
      </p:sp>
    </p:spTree>
    <p:extLst>
      <p:ext uri="{BB962C8B-B14F-4D97-AF65-F5344CB8AC3E}">
        <p14:creationId xmlns:p14="http://schemas.microsoft.com/office/powerpoint/2010/main" val="31723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Clr>
                <a:schemeClr val="dk1"/>
              </a:buClr>
              <a:buSzPts val="1100"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2" name="Google Shape;2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60015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67550" y="1131591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189" indent="-387341">
              <a:buClr>
                <a:schemeClr val="dk1"/>
              </a:buClr>
              <a:buSzPts val="1100"/>
            </a:pP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00"/>
          </a:p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2122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Tipos de Dependências</a:t>
            </a:r>
          </a:p>
        </p:txBody>
      </p:sp>
      <p:sp>
        <p:nvSpPr>
          <p:cNvPr id="6" name="Google Shape;205;p6">
            <a:extLst>
              <a:ext uri="{FF2B5EF4-FFF2-40B4-BE49-F238E27FC236}">
                <a16:creationId xmlns:a16="http://schemas.microsoft.com/office/drawing/2014/main" id="{4E72C7C8-5B11-4199-9BD0-0A12D1AFF131}"/>
              </a:ext>
            </a:extLst>
          </p:cNvPr>
          <p:cNvSpPr txBox="1"/>
          <p:nvPr/>
        </p:nvSpPr>
        <p:spPr>
          <a:xfrm>
            <a:off x="401772" y="1419965"/>
            <a:ext cx="8478025" cy="282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Direta: dependências declaradas no pom.xml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Transitiva: dependências obrigatórias das dependências declaradas no pom.xml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28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Clr>
                <a:schemeClr val="dk1"/>
              </a:buClr>
              <a:buSzPts val="1100"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2" name="Google Shape;2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60015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67550" y="1131591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189" indent="-387341">
              <a:buClr>
                <a:schemeClr val="dk1"/>
              </a:buClr>
              <a:buSzPts val="1100"/>
            </a:pP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00"/>
          </a:p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3337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Clr>
                <a:schemeClr val="dk1"/>
              </a:buClr>
              <a:buSzPts val="1100"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60015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525555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Transitividade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Escopos</a:t>
            </a:r>
            <a:endParaRPr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3075602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lang="pt-BR" sz="3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2388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cenário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3" name="Google Shape;233;p21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7" name="Google Shape;196;p18">
            <a:extLst>
              <a:ext uri="{FF2B5EF4-FFF2-40B4-BE49-F238E27FC236}">
                <a16:creationId xmlns:a16="http://schemas.microsoft.com/office/drawing/2014/main" id="{0D5A6177-9E58-4F40-9AAC-1839C4757BE3}"/>
              </a:ext>
            </a:extLst>
          </p:cNvPr>
          <p:cNvSpPr txBox="1">
            <a:spLocks/>
          </p:cNvSpPr>
          <p:nvPr/>
        </p:nvSpPr>
        <p:spPr>
          <a:xfrm>
            <a:off x="311700" y="1333492"/>
            <a:ext cx="5259224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problema de dependências transitivas</a:t>
            </a:r>
          </a:p>
        </p:txBody>
      </p:sp>
    </p:spTree>
    <p:extLst>
      <p:ext uri="{BB962C8B-B14F-4D97-AF65-F5344CB8AC3E}">
        <p14:creationId xmlns:p14="http://schemas.microsoft.com/office/powerpoint/2010/main" val="106808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Escopos</a:t>
            </a:r>
          </a:p>
        </p:txBody>
      </p:sp>
      <p:sp>
        <p:nvSpPr>
          <p:cNvPr id="6" name="Google Shape;205;p6">
            <a:extLst>
              <a:ext uri="{FF2B5EF4-FFF2-40B4-BE49-F238E27FC236}">
                <a16:creationId xmlns:a16="http://schemas.microsoft.com/office/drawing/2014/main" id="{4E72C7C8-5B11-4199-9BD0-0A12D1AFF131}"/>
              </a:ext>
            </a:extLst>
          </p:cNvPr>
          <p:cNvSpPr txBox="1"/>
          <p:nvPr/>
        </p:nvSpPr>
        <p:spPr>
          <a:xfrm>
            <a:off x="470928" y="2029235"/>
            <a:ext cx="8478025" cy="141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198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 lidar com esse problema, o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Maven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provê escopos para limitar a transitividade das dependências. Existem 6 tipos de escopos que podemos utilizar.</a:t>
            </a:r>
            <a:endParaRPr lang="pt-BR" sz="2400" dirty="0">
              <a:solidFill>
                <a:srgbClr val="073763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76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Classpath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205;p6">
            <a:extLst>
              <a:ext uri="{FF2B5EF4-FFF2-40B4-BE49-F238E27FC236}">
                <a16:creationId xmlns:a16="http://schemas.microsoft.com/office/drawing/2014/main" id="{4E72C7C8-5B11-4199-9BD0-0A12D1AFF131}"/>
              </a:ext>
            </a:extLst>
          </p:cNvPr>
          <p:cNvSpPr txBox="1"/>
          <p:nvPr/>
        </p:nvSpPr>
        <p:spPr>
          <a:xfrm>
            <a:off x="428353" y="1539447"/>
            <a:ext cx="8478025" cy="1692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Runtime</a:t>
            </a: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Compile</a:t>
            </a:r>
            <a:endParaRPr lang="pt-BR" sz="2400" dirty="0">
              <a:solidFill>
                <a:srgbClr val="073763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20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compile</a:t>
            </a:r>
          </a:p>
        </p:txBody>
      </p:sp>
      <p:sp>
        <p:nvSpPr>
          <p:cNvPr id="6" name="Google Shape;205;p6">
            <a:extLst>
              <a:ext uri="{FF2B5EF4-FFF2-40B4-BE49-F238E27FC236}">
                <a16:creationId xmlns:a16="http://schemas.microsoft.com/office/drawing/2014/main" id="{4E72C7C8-5B11-4199-9BD0-0A12D1AFF131}"/>
              </a:ext>
            </a:extLst>
          </p:cNvPr>
          <p:cNvSpPr txBox="1"/>
          <p:nvPr/>
        </p:nvSpPr>
        <p:spPr>
          <a:xfrm>
            <a:off x="401772" y="1419965"/>
            <a:ext cx="8478025" cy="282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Escopo default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Disponível em todos os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classpaths</a:t>
            </a: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transitivo</a:t>
            </a:r>
          </a:p>
        </p:txBody>
      </p:sp>
    </p:spTree>
    <p:extLst>
      <p:ext uri="{BB962C8B-B14F-4D97-AF65-F5344CB8AC3E}">
        <p14:creationId xmlns:p14="http://schemas.microsoft.com/office/powerpoint/2010/main" val="83582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provided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205;p6">
            <a:extLst>
              <a:ext uri="{FF2B5EF4-FFF2-40B4-BE49-F238E27FC236}">
                <a16:creationId xmlns:a16="http://schemas.microsoft.com/office/drawing/2014/main" id="{4E72C7C8-5B11-4199-9BD0-0A12D1AFF131}"/>
              </a:ext>
            </a:extLst>
          </p:cNvPr>
          <p:cNvSpPr txBox="1"/>
          <p:nvPr/>
        </p:nvSpPr>
        <p:spPr>
          <a:xfrm>
            <a:off x="401772" y="1419965"/>
            <a:ext cx="8478025" cy="282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Indica que a dependência será fornecida em tempo de execução por uma implementação na JDK ou via container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Exemplos: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Servlet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API, Java EE APIs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dependência com esse escopo é adicionado no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classpath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usado para compilação(compile) e teste(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) mas não em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runtime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Não é transitiva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708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provided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5F00A2-FC9B-4B54-B9C3-283CF8441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475" y="1543050"/>
            <a:ext cx="53530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2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runtime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205;p6">
            <a:extLst>
              <a:ext uri="{FF2B5EF4-FFF2-40B4-BE49-F238E27FC236}">
                <a16:creationId xmlns:a16="http://schemas.microsoft.com/office/drawing/2014/main" id="{4E72C7C8-5B11-4199-9BD0-0A12D1AFF131}"/>
              </a:ext>
            </a:extLst>
          </p:cNvPr>
          <p:cNvSpPr txBox="1"/>
          <p:nvPr/>
        </p:nvSpPr>
        <p:spPr>
          <a:xfrm>
            <a:off x="401772" y="1419965"/>
            <a:ext cx="8478025" cy="282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Indica que a dependência é necessária para execução e não para compilação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Maven</a:t>
            </a: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inclui no </a:t>
            </a: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classpath</a:t>
            </a: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dos escopos de </a:t>
            </a: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runtime</a:t>
            </a: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e </a:t>
            </a: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test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24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Clr>
                <a:schemeClr val="dk1"/>
              </a:buClr>
              <a:buSzPts val="1100"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84" name="Google Shape;184;p5"/>
          <p:cNvSpPr/>
          <p:nvPr/>
        </p:nvSpPr>
        <p:spPr>
          <a:xfrm>
            <a:off x="0" y="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60015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67550" y="1484010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</a:t>
            </a:r>
            <a:endParaRPr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3034683" y="3185286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28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Gerenciamento de Dependências e Build com </a:t>
            </a:r>
            <a:r>
              <a:rPr lang="pt-BR" sz="28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Maven</a:t>
            </a:r>
            <a:endParaRPr lang="pt-BR" sz="28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runtime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B786AC-162D-4F42-9DEE-C641632A7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337" y="1557337"/>
            <a:ext cx="60293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1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205;p6">
            <a:extLst>
              <a:ext uri="{FF2B5EF4-FFF2-40B4-BE49-F238E27FC236}">
                <a16:creationId xmlns:a16="http://schemas.microsoft.com/office/drawing/2014/main" id="{4E72C7C8-5B11-4199-9BD0-0A12D1AFF131}"/>
              </a:ext>
            </a:extLst>
          </p:cNvPr>
          <p:cNvSpPr txBox="1"/>
          <p:nvPr/>
        </p:nvSpPr>
        <p:spPr>
          <a:xfrm>
            <a:off x="401772" y="1419965"/>
            <a:ext cx="8478025" cy="282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Disponível somente para compilação e execução de testes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Não é transitivo</a:t>
            </a:r>
          </a:p>
        </p:txBody>
      </p:sp>
    </p:spTree>
    <p:extLst>
      <p:ext uri="{BB962C8B-B14F-4D97-AF65-F5344CB8AC3E}">
        <p14:creationId xmlns:p14="http://schemas.microsoft.com/office/powerpoint/2010/main" val="204171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08362F3-4212-4205-8BE4-C8BD19BB1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25" y="1576387"/>
            <a:ext cx="60007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8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system</a:t>
            </a:r>
          </a:p>
        </p:txBody>
      </p:sp>
      <p:sp>
        <p:nvSpPr>
          <p:cNvPr id="6" name="Google Shape;205;p6">
            <a:extLst>
              <a:ext uri="{FF2B5EF4-FFF2-40B4-BE49-F238E27FC236}">
                <a16:creationId xmlns:a16="http://schemas.microsoft.com/office/drawing/2014/main" id="{4E72C7C8-5B11-4199-9BD0-0A12D1AFF131}"/>
              </a:ext>
            </a:extLst>
          </p:cNvPr>
          <p:cNvSpPr txBox="1"/>
          <p:nvPr/>
        </p:nvSpPr>
        <p:spPr>
          <a:xfrm>
            <a:off x="401772" y="1419965"/>
            <a:ext cx="8478025" cy="282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Similar ao escopo </a:t>
            </a: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provided</a:t>
            </a: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exceto por ser necessário prover o JAR explicitamente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dependência com esse escopo é adicionado no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classpath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usado para compilação(compile) e teste(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) mas não em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runtime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Não é transitiva</a:t>
            </a:r>
          </a:p>
        </p:txBody>
      </p:sp>
    </p:spTree>
    <p:extLst>
      <p:ext uri="{BB962C8B-B14F-4D97-AF65-F5344CB8AC3E}">
        <p14:creationId xmlns:p14="http://schemas.microsoft.com/office/powerpoint/2010/main" val="287133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system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120830D-C9A1-461B-A2FE-CC75C18E8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00146"/>
            <a:ext cx="9144000" cy="234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0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205;p6">
            <a:extLst>
              <a:ext uri="{FF2B5EF4-FFF2-40B4-BE49-F238E27FC236}">
                <a16:creationId xmlns:a16="http://schemas.microsoft.com/office/drawing/2014/main" id="{4E72C7C8-5B11-4199-9BD0-0A12D1AFF131}"/>
              </a:ext>
            </a:extLst>
          </p:cNvPr>
          <p:cNvSpPr txBox="1"/>
          <p:nvPr/>
        </p:nvSpPr>
        <p:spPr>
          <a:xfrm>
            <a:off x="444347" y="969512"/>
            <a:ext cx="8478025" cy="128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Este escopo é disponível apenas com uma dependência do tipo </a:t>
            </a: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pom</a:t>
            </a: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e com </a:t>
            </a: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tag</a:t>
            </a: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&lt;</a:t>
            </a: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dependencyManagement</a:t>
            </a: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&gt;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Indica um processo de reutilizar dependências de um projeto</a:t>
            </a:r>
          </a:p>
        </p:txBody>
      </p:sp>
    </p:spTree>
    <p:extLst>
      <p:ext uri="{BB962C8B-B14F-4D97-AF65-F5344CB8AC3E}">
        <p14:creationId xmlns:p14="http://schemas.microsoft.com/office/powerpoint/2010/main" val="113303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502800E-D132-43FD-BD80-E7C37EA18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494" y="1145901"/>
            <a:ext cx="6347012" cy="35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8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43" name="Google Shape;243;p7"/>
          <p:cNvSpPr txBox="1"/>
          <p:nvPr/>
        </p:nvSpPr>
        <p:spPr>
          <a:xfrm>
            <a:off x="332988" y="1271631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4"/>
              </a:rPr>
              <a:t>https://www.baeldung.com/maven-dependency-scopes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5"/>
              </a:rPr>
              <a:t>https://maven.apache.org/guides/introduction/introduction-to-dependency-mechanism.html#Dependency_Scope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6"/>
              </a:rPr>
              <a:t>https://www.baeldung.com/maven-optional-dependency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6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Clr>
                <a:schemeClr val="dk1"/>
              </a:buClr>
              <a:buSzPts val="1100"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2" name="Google Shape;2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60015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67550" y="1131591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189" indent="-387341">
              <a:buClr>
                <a:schemeClr val="dk1"/>
              </a:buClr>
              <a:buSzPts val="1100"/>
            </a:pP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00"/>
          </a:p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6202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Clr>
                <a:schemeClr val="dk1"/>
              </a:buClr>
              <a:buSzPts val="1100"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60015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525555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3: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dependências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opcionais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exclusões</a:t>
            </a:r>
            <a:endParaRPr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3075602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lang="pt-BR" sz="3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0375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457189" indent="-457189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o Apache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Maven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sua utilidade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se executa a instalação do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Maven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 algn="l">
              <a:buClr>
                <a:schemeClr val="dk1"/>
              </a:buClr>
              <a:buSzPts val="1100"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 o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classpath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205;p6">
            <a:extLst>
              <a:ext uri="{FF2B5EF4-FFF2-40B4-BE49-F238E27FC236}">
                <a16:creationId xmlns:a16="http://schemas.microsoft.com/office/drawing/2014/main" id="{DB61750C-4E24-45F9-AD4A-254F53478FFB}"/>
              </a:ext>
            </a:extLst>
          </p:cNvPr>
          <p:cNvSpPr txBox="1"/>
          <p:nvPr/>
        </p:nvSpPr>
        <p:spPr>
          <a:xfrm>
            <a:off x="69156" y="2278912"/>
            <a:ext cx="8944215" cy="1317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198">
              <a:buClr>
                <a:srgbClr val="073763"/>
              </a:buClr>
              <a:buSzPts val="2400"/>
            </a:pPr>
            <a:r>
              <a:rPr lang="pt-BR" sz="2000" b="1" dirty="0" err="1">
                <a:solidFill>
                  <a:srgbClr val="07376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mvn</a:t>
            </a:r>
            <a:r>
              <a:rPr lang="pt-BR" sz="2000" b="1" dirty="0">
                <a:solidFill>
                  <a:srgbClr val="07376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pt-BR" sz="2000" b="1" dirty="0" err="1">
                <a:solidFill>
                  <a:srgbClr val="07376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dependency:build-classpath</a:t>
            </a:r>
            <a:r>
              <a:rPr lang="pt-BR" sz="2000" b="1" dirty="0">
                <a:solidFill>
                  <a:srgbClr val="07376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–</a:t>
            </a:r>
            <a:r>
              <a:rPr lang="pt-BR" sz="2000" b="1" dirty="0" err="1">
                <a:solidFill>
                  <a:srgbClr val="07376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DincludeScope</a:t>
            </a:r>
            <a:r>
              <a:rPr lang="pt-BR" sz="2000" b="1" dirty="0">
                <a:solidFill>
                  <a:srgbClr val="07376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=compile</a:t>
            </a:r>
          </a:p>
          <a:p>
            <a:pPr marL="76198">
              <a:buClr>
                <a:srgbClr val="073763"/>
              </a:buClr>
              <a:buSzPts val="2400"/>
            </a:pPr>
            <a:r>
              <a:rPr lang="pt-BR" sz="2000" b="1" dirty="0" err="1">
                <a:solidFill>
                  <a:srgbClr val="07376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mvn</a:t>
            </a:r>
            <a:r>
              <a:rPr lang="pt-BR" sz="2000" b="1" dirty="0">
                <a:solidFill>
                  <a:srgbClr val="07376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pt-BR" sz="2000" b="1" dirty="0" err="1">
                <a:solidFill>
                  <a:srgbClr val="07376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dependency:build-classpath</a:t>
            </a:r>
            <a:r>
              <a:rPr lang="pt-BR" sz="2000" b="1" dirty="0">
                <a:solidFill>
                  <a:srgbClr val="07376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–</a:t>
            </a:r>
            <a:r>
              <a:rPr lang="pt-BR" sz="2000" b="1" dirty="0" err="1">
                <a:solidFill>
                  <a:srgbClr val="07376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DincludeScope</a:t>
            </a:r>
            <a:r>
              <a:rPr lang="pt-BR" sz="2000" b="1" dirty="0">
                <a:solidFill>
                  <a:srgbClr val="07376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=</a:t>
            </a:r>
            <a:r>
              <a:rPr lang="pt-BR" sz="2000" b="1" dirty="0" err="1">
                <a:solidFill>
                  <a:srgbClr val="07376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test</a:t>
            </a:r>
            <a:endParaRPr lang="pt-BR" sz="2000" b="1" dirty="0">
              <a:solidFill>
                <a:srgbClr val="073763"/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76198">
              <a:buClr>
                <a:srgbClr val="073763"/>
              </a:buClr>
              <a:buSzPts val="2400"/>
            </a:pPr>
            <a:r>
              <a:rPr lang="pt-BR" sz="2000" b="1" dirty="0" err="1">
                <a:solidFill>
                  <a:srgbClr val="07376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mvn</a:t>
            </a:r>
            <a:r>
              <a:rPr lang="pt-BR" sz="2000" b="1" dirty="0">
                <a:solidFill>
                  <a:srgbClr val="07376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pt-BR" sz="2000" b="1" dirty="0" err="1">
                <a:solidFill>
                  <a:srgbClr val="07376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dependency:build-classpath</a:t>
            </a:r>
            <a:r>
              <a:rPr lang="pt-BR" sz="2000" b="1" dirty="0">
                <a:solidFill>
                  <a:srgbClr val="07376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–</a:t>
            </a:r>
            <a:r>
              <a:rPr lang="pt-BR" sz="2000" b="1" dirty="0" err="1">
                <a:solidFill>
                  <a:srgbClr val="07376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DincludeScope</a:t>
            </a:r>
            <a:r>
              <a:rPr lang="pt-BR" sz="2000" b="1" dirty="0">
                <a:solidFill>
                  <a:srgbClr val="07376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=</a:t>
            </a:r>
            <a:r>
              <a:rPr lang="pt-BR" sz="2000" b="1" dirty="0" err="1">
                <a:solidFill>
                  <a:srgbClr val="07376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runtime</a:t>
            </a:r>
            <a:endParaRPr lang="pt-BR" sz="2000" b="1" dirty="0">
              <a:solidFill>
                <a:srgbClr val="073763"/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76198">
              <a:buClr>
                <a:srgbClr val="073763"/>
              </a:buClr>
              <a:buSzPts val="2400"/>
            </a:pPr>
            <a:endParaRPr lang="pt-BR" sz="2000" b="1" dirty="0">
              <a:solidFill>
                <a:srgbClr val="073763"/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671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Dependências Opcionais</a:t>
            </a:r>
          </a:p>
        </p:txBody>
      </p:sp>
      <p:sp>
        <p:nvSpPr>
          <p:cNvPr id="6" name="Google Shape;205;p6">
            <a:extLst>
              <a:ext uri="{FF2B5EF4-FFF2-40B4-BE49-F238E27FC236}">
                <a16:creationId xmlns:a16="http://schemas.microsoft.com/office/drawing/2014/main" id="{4E72C7C8-5B11-4199-9BD0-0A12D1AFF131}"/>
              </a:ext>
            </a:extLst>
          </p:cNvPr>
          <p:cNvSpPr txBox="1"/>
          <p:nvPr/>
        </p:nvSpPr>
        <p:spPr>
          <a:xfrm>
            <a:off x="428978" y="1346031"/>
            <a:ext cx="8478025" cy="1036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Utilizado quando uma dependência não é necessária para os projetos que irão reutilizar seu componente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2B530AC-48E2-4072-A447-E60ECEEFD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037" y="2320099"/>
            <a:ext cx="54959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2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Exclusions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205;p6">
            <a:extLst>
              <a:ext uri="{FF2B5EF4-FFF2-40B4-BE49-F238E27FC236}">
                <a16:creationId xmlns:a16="http://schemas.microsoft.com/office/drawing/2014/main" id="{4E72C7C8-5B11-4199-9BD0-0A12D1AFF131}"/>
              </a:ext>
            </a:extLst>
          </p:cNvPr>
          <p:cNvSpPr txBox="1"/>
          <p:nvPr/>
        </p:nvSpPr>
        <p:spPr>
          <a:xfrm>
            <a:off x="428978" y="1346031"/>
            <a:ext cx="8478025" cy="1036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Utilizado quando o componente que você usa compartilha uma biblioteca que você já tem ou não quer ter disponível</a:t>
            </a:r>
          </a:p>
        </p:txBody>
      </p:sp>
    </p:spTree>
    <p:extLst>
      <p:ext uri="{BB962C8B-B14F-4D97-AF65-F5344CB8AC3E}">
        <p14:creationId xmlns:p14="http://schemas.microsoft.com/office/powerpoint/2010/main" val="366547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Exclusions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9C7506-5D73-4BB6-8F88-BDC028F60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674" y="1083942"/>
            <a:ext cx="63150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43" name="Google Shape;243;p7"/>
          <p:cNvSpPr txBox="1"/>
          <p:nvPr/>
        </p:nvSpPr>
        <p:spPr>
          <a:xfrm>
            <a:off x="332988" y="1271631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4"/>
              </a:rPr>
              <a:t>https://maven.apache.org/guides/introduction/introduction-to-optional-and-excludes-dependencies.html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0" indent="-342892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713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7200"/>
              </a:spcBef>
              <a:buClr>
                <a:schemeClr val="dk1"/>
              </a:buClr>
              <a:buSzPts val="1100"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2" name="Google Shape;2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60015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67550" y="1131591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189" indent="-387341">
              <a:buClr>
                <a:schemeClr val="dk1"/>
              </a:buClr>
              <a:buSzPts val="1100"/>
            </a:pP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00"/>
          </a:p>
          <a:p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5860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5: Maven Build Lifecycle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3034682" y="3185285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Gerenciamento de Dependências e Build com </a:t>
            </a:r>
            <a:r>
              <a:rPr lang="pt-BR" sz="3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Maven</a:t>
            </a:r>
            <a:endParaRPr lang="pt-BR" sz="3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2272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</a:t>
            </a:r>
          </a:p>
        </p:txBody>
      </p:sp>
      <p:sp>
        <p:nvSpPr>
          <p:cNvPr id="6" name="Google Shape;205;p6">
            <a:extLst>
              <a:ext uri="{FF2B5EF4-FFF2-40B4-BE49-F238E27FC236}">
                <a16:creationId xmlns:a16="http://schemas.microsoft.com/office/drawing/2014/main" id="{4E72C7C8-5B11-4199-9BD0-0A12D1AFF131}"/>
              </a:ext>
            </a:extLst>
          </p:cNvPr>
          <p:cNvSpPr txBox="1"/>
          <p:nvPr/>
        </p:nvSpPr>
        <p:spPr>
          <a:xfrm>
            <a:off x="471553" y="1587785"/>
            <a:ext cx="8478025" cy="1666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Conceito de ciclo de vida de construção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Conceito e os comandos </a:t>
            </a:r>
            <a:r>
              <a:rPr lang="pt-BR" sz="240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da ferramenta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Composto por 3 ciclos de vida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Cada ciclo possui fases (</a:t>
            </a: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Maven</a:t>
            </a: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Phases</a:t>
            </a: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)</a:t>
            </a:r>
          </a:p>
          <a:p>
            <a:pPr marL="419098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Cada fase possui objetivos (</a:t>
            </a: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Maven</a:t>
            </a: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Goals</a:t>
            </a: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665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é</a:t>
            </a:r>
          </a:p>
        </p:txBody>
      </p:sp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7389D1EF-8EFB-41D5-9525-2D9FFB07763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5778" y="2085705"/>
            <a:ext cx="4812443" cy="97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10" name="Google Shape;202;p6">
            <a:extLst>
              <a:ext uri="{FF2B5EF4-FFF2-40B4-BE49-F238E27FC236}">
                <a16:creationId xmlns:a16="http://schemas.microsoft.com/office/drawing/2014/main" id="{D9C1E2B7-23ED-4A60-A9ED-4BD5C1E563E0}"/>
              </a:ext>
            </a:extLst>
          </p:cNvPr>
          <p:cNvSpPr txBox="1">
            <a:spLocks/>
          </p:cNvSpPr>
          <p:nvPr/>
        </p:nvSpPr>
        <p:spPr>
          <a:xfrm>
            <a:off x="311700" y="310613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Default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Lifecycle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05701EA-6E28-46AD-B4D6-0427E84DD66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4587" y="1634699"/>
            <a:ext cx="4394825" cy="187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8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</TotalTime>
  <Words>2770</Words>
  <Application>Microsoft Office PowerPoint</Application>
  <PresentationFormat>On-screen Show (16:9)</PresentationFormat>
  <Paragraphs>472</Paragraphs>
  <Slides>126</Slides>
  <Notes>126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126</vt:i4>
      </vt:variant>
    </vt:vector>
  </HeadingPairs>
  <TitlesOfParts>
    <vt:vector size="134" baseType="lpstr">
      <vt:lpstr>Century Gothic</vt:lpstr>
      <vt:lpstr>Arial</vt:lpstr>
      <vt:lpstr>Proxima Nova</vt:lpstr>
      <vt:lpstr>Calibri</vt:lpstr>
      <vt:lpstr>Courier New</vt:lpstr>
      <vt:lpstr>Consolas</vt:lpstr>
      <vt:lpstr>Simple Light</vt:lpstr>
      <vt:lpstr>Office Theme</vt:lpstr>
      <vt:lpstr>Willyan Guimarães Caetano Desenvolvedor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[Nome do palestrante] [Posição]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[Nome do palestrante] [Posição]</vt:lpstr>
      <vt:lpstr>PowerPoint Presentation</vt:lpstr>
      <vt:lpstr>PowerPoint Presentation</vt:lpstr>
      <vt:lpstr>PowerPoint Presentation</vt:lpstr>
      <vt:lpstr>[Nome do palestrante] [Posição]</vt:lpstr>
      <vt:lpstr>[Nome do palestrante] [Posição]</vt:lpstr>
      <vt:lpstr>PowerPoint Presentation</vt:lpstr>
      <vt:lpstr>[Nome do palestrante] [Posição]</vt:lpstr>
      <vt:lpstr>[Nome do palestrante] [Posição]</vt:lpstr>
      <vt:lpstr>[Nome do palestrante] [Posição]</vt:lpstr>
      <vt:lpstr>[Nome do palestrante] [Posição]</vt:lpstr>
      <vt:lpstr>PowerPoint Presentation</vt:lpstr>
      <vt:lpstr>PowerPoint Presentation</vt:lpstr>
      <vt:lpstr>[Nome do palestrante] [Posição]</vt:lpstr>
      <vt:lpstr>[Nome do palestrante] [Posição]</vt:lpstr>
      <vt:lpstr>PowerPoint Presentation</vt:lpstr>
      <vt:lpstr>PowerPoint Presentation</vt:lpstr>
      <vt:lpstr>[Nome do palestrante] [Posição]</vt:lpstr>
      <vt:lpstr>[Nome do palestrante] [Posição]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[Nome do palestrante] [Posição]</vt:lpstr>
      <vt:lpstr>PowerPoint Presentation</vt:lpstr>
      <vt:lpstr>[Nome do palestrante] [Posição]</vt:lpstr>
      <vt:lpstr>PowerPoint Presentation</vt:lpstr>
      <vt:lpstr>PowerPoint Presentation</vt:lpstr>
      <vt:lpstr>[Nome do palestrante] [Posição]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[Nome do palestrante] [Posição]</vt:lpstr>
      <vt:lpstr>PowerPoint Presentation</vt:lpstr>
      <vt:lpstr>PowerPoint Presentation</vt:lpstr>
      <vt:lpstr>PowerPoint Presentation</vt:lpstr>
      <vt:lpstr>[Nome do palestrante] [Posição]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Willyan Guimarães Caetano Desenvolvedor</vt:lpstr>
      <vt:lpstr>PowerPoint Presentation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Mauricio Piccolo</cp:lastModifiedBy>
  <cp:revision>224</cp:revision>
  <dcterms:modified xsi:type="dcterms:W3CDTF">2024-11-15T20:39:13Z</dcterms:modified>
</cp:coreProperties>
</file>