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71"/>
      <p:bold r:id="rId72"/>
      <p:italic r:id="rId73"/>
      <p:boldItalic r:id="rId74"/>
    </p:embeddedFont>
    <p:embeddedFont>
      <p:font typeface="Proxima Nova"/>
      <p:regular r:id="rId75"/>
      <p:bold r:id="rId76"/>
      <p:italic r:id="rId77"/>
      <p:boldItalic r:id="rId78"/>
    </p:embeddedFont>
    <p:embeddedFont>
      <p:font typeface="Roboto" panose="02000000000000000000" pitchFamily="2" charset="0"/>
      <p:regular r:id="rId79"/>
      <p:bold r:id="rId80"/>
      <p:italic r:id="rId81"/>
      <p:boldItalic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hHjYe1VhR7zIL2ndKV08I5Slzq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7D00F-6A50-4B12-B1B0-AE8DC00BD644}" v="1" dt="2024-11-15T20:39:38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9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3.xml"/><Relationship Id="rId90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font" Target="fonts/font7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font" Target="fonts/font11.fntdata"/><Relationship Id="rId86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6.fntdata"/><Relationship Id="rId7" Type="http://schemas.openxmlformats.org/officeDocument/2006/relationships/slide" Target="slides/slide5.xml"/><Relationship Id="rId71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2" name="Google Shape;562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4" name="Google Shape;634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6" name="Google Shape;656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4" name="Google Shape;664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2" name="Google Shape;672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2" name="Google Shape;682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1" name="Google Shape;691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0" name="Google Shape;7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8" name="Google Shape;70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3" name="Google Shape;723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7" name="Google Shape;737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5" name="Google Shape;745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9" name="Google Shape;759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7" name="Google Shape;767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5" name="Google Shape;775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3" name="Google Shape;783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1" name="Google Shape;791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6" name="Google Shape;806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4" name="Google Shape;824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2" name="Google Shape;832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agora.folha.uol.com.br/grana/2021/06/caixa-tem-e-aplicativo-da-caixa-economica-apresentam-falhas.shtml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istoedinheiro.com.br/e-commerce-perdem-pelo-menos-r-239-milhoes-durante-a-black-friday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apitalcode.com.br/blog-post/11/O-BUG-de--300-milh%C3%B5es-de-d%C3%B3lares" TargetMode="External"/><Relationship Id="rId5" Type="http://schemas.openxmlformats.org/officeDocument/2006/relationships/hyperlink" Target="https://www.comunicacaoecrise.com/site/index.php/artigos/1002-falha-na-tecnologia-da-ba-transforma-aeroportos-britanicos-num-caos" TargetMode="External"/><Relationship Id="rId4" Type="http://schemas.openxmlformats.org/officeDocument/2006/relationships/hyperlink" Target="http://www.garcia.pro.br/EngenhariadeSW/artigos%20engsw/teste/teste%20de%20software%20-%20artigo%201%20-%20rev1%20-%20introducao%20a%20teste%20de%20sw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contexto-delimitado/o-modelo-em-cascata-f2418addaf36" TargetMode="External"/><Relationship Id="rId4" Type="http://schemas.openxmlformats.org/officeDocument/2006/relationships/hyperlink" Target="https://medium.com/@miguelf_39043/optimizing-projects-with-agile-software-development-ef8f400d0f8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www.linkedin.com/in/willyancaetanodev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t.stackoverflow.com/questions/204769/qual-diferen%C3%A7a-entre-falha-defeito-e-erro" TargetMode="External"/><Relationship Id="rId5" Type="http://schemas.openxmlformats.org/officeDocument/2006/relationships/hyperlink" Target="https://sttp.site/chapters/getting-started/testing-principles.html" TargetMode="External"/><Relationship Id="rId4" Type="http://schemas.openxmlformats.org/officeDocument/2006/relationships/hyperlink" Target="https://ferhenriquef.com/2012/10/24/as-diferenas-entre-defeito-erro-e-falha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moiselle.sourceforge.net/process/ds/1.2.3-BETA1/ProcessoDemoisellePlugin/guidances/supportingmaterials/tecnicasTestes_8AB32ED1.html" TargetMode="External"/><Relationship Id="rId5" Type="http://schemas.openxmlformats.org/officeDocument/2006/relationships/hyperlink" Target="https://edisciplinas.usp.br/pluginfile.php/384739/mod_resource/content/1/Aula%205_2014_Tipos-de-teste-software-v2.pdf" TargetMode="External"/><Relationship Id="rId4" Type="http://schemas.openxmlformats.org/officeDocument/2006/relationships/hyperlink" Target="https://www.cin.ufpe.br/~gta/rup-vc/core.base_rup/guidances/concepts/levels_of_test_8A878577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about:blank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media.com.br/testes-de-desempenho-carga-e-stress/26546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pt.stackoverflow.com/questions/216571/o-que-%C3%A9-um-teste-de-stress/216574#216574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t.stackoverflow.com/questions/248318/qual-%C3%A9-a-diferen%C3%A7a-entre-um-teste-de-carga-e-um-teste-de-stress" TargetMode="External"/><Relationship Id="rId5" Type="http://schemas.openxmlformats.org/officeDocument/2006/relationships/hyperlink" Target="http://www.facom.ufu.br/~abdala/DAS5312/Testes.pdf" TargetMode="External"/><Relationship Id="rId4" Type="http://schemas.openxmlformats.org/officeDocument/2006/relationships/hyperlink" Target="https://blog.betrybe.com/tecnologia/requisitos-nao-funcionais/" TargetMode="External"/><Relationship Id="rId9" Type="http://schemas.openxmlformats.org/officeDocument/2006/relationships/hyperlink" Target="https://hackr.io/blog/top-10-open-source-security-testing-tools-for-web-applications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artinfowler.com/articles/practical-test-pyramid.html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ttp.site/" TargetMode="External"/><Relationship Id="rId4" Type="http://schemas.openxmlformats.org/officeDocument/2006/relationships/hyperlink" Target="https://engsoftmoderna.info/cap8.html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Willyan Guimarães Caetano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Programador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sz="6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>
            <a:spLocks noGrp="1"/>
          </p:cNvSpPr>
          <p:nvPr>
            <p:ph type="subTitle" idx="1"/>
          </p:nvPr>
        </p:nvSpPr>
        <p:spPr>
          <a:xfrm>
            <a:off x="623400" y="3293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Podemos testar ?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2" name="Google Shape;212;p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8" descr="Interface gráfica do usuário&#10;&#10;Descrição gerada automaticamente com confiança média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4706" y="2165110"/>
            <a:ext cx="2569469" cy="1014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Bugs e prejuízos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0" name="Google Shape;220;p1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713" y="1164010"/>
            <a:ext cx="48101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0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713" y="1879377"/>
            <a:ext cx="3516007" cy="2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0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959686"/>
            <a:ext cx="3814762" cy="1265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0"/>
          <p:cNvPicPr preferRelativeResize="0"/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0671" y="2399047"/>
            <a:ext cx="5051331" cy="626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1" name="Google Shape;231;p1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396850" y="1920009"/>
            <a:ext cx="8478025" cy="130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“Testes de software é o processo de execução de um produto para determinar se ele atingiu suas especificações e funcionou corretamente no ambiente para o qual foi projetado” (Dias Neto)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4054288" y="1867680"/>
            <a:ext cx="4724224" cy="140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“Testes podem ser usados para mostrar a presença de bugs, mas nunca para mostrar sua ausência”</a:t>
            </a:r>
            <a:endParaRPr/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( Edsger W. Dijkstra)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12" descr="Homem com óculos de grau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7643" y="1501208"/>
            <a:ext cx="1605812" cy="2141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8" name="Google Shape;248;p1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6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http://www.garcia.pro.br/EngenhariadeSW/artigos%20engsw/teste/teste%20de%20software%20-%20artigo%201%20-%20rev1%20-%20introducao%20a%20teste%20de%20sw.pdf</a:t>
            </a:r>
            <a:endParaRPr sz="16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6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https://www.comunicacaoecrise.com/site/index.php/artigos/1002-falha-na-tecnologia-da-ba-transforma-aeroportos-britanicos-num-caos</a:t>
            </a:r>
            <a:endParaRPr sz="16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6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https://capitalcode.com.br/blog-post/11/O-BUG-de--300-milh%C3%B5es-de-d%C3%B3lares</a:t>
            </a:r>
            <a:endParaRPr sz="16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6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https://www.istoedinheiro.com.br/e-commerce-perdem-pelo-menos-r-239-milhoes-durante-a-black-friday/</a:t>
            </a:r>
            <a:endParaRPr sz="16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6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https://agora.folha.uol.com.br/grana/2021/06/caixa-tem-e-aplicativo-da-caixa-economica-apresentam-falhas.shtml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26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p27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0" y="28725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2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2: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Evolução de Testes na Engenharia de Software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465750" y="3132933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modelo cascata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5" name="Google Shape;285;p4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47" descr="Diagram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9737" y="1110211"/>
            <a:ext cx="57245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ágil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3" name="Google Shape;293;p4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48" descr="Tela de celular com texto preto sobre fundo branco&#10;&#10;Descrição gerada automaticamente com confiança mé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250" y="852361"/>
            <a:ext cx="66675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1" name="Google Shape;301;p4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6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https://medium.com/@miguelf_39043/optimizing-projects-with-agile-software-development-ef8f400d0f8c</a:t>
            </a:r>
            <a:endParaRPr sz="16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https://medium.com/contexto-delimitado/o-modelo-em-cascata-f2418addaf36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subTitle" idx="1"/>
          </p:nvPr>
        </p:nvSpPr>
        <p:spPr>
          <a:xfrm>
            <a:off x="1109703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1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>
            <a:spLocks noGrp="1"/>
          </p:cNvSpPr>
          <p:nvPr>
            <p:ph type="subTitle" idx="1"/>
          </p:nvPr>
        </p:nvSpPr>
        <p:spPr>
          <a:xfrm>
            <a:off x="311701" y="1629015"/>
            <a:ext cx="7664327" cy="277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189" lvl="0" indent="-380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Atuação na área desde 2012</a:t>
            </a:r>
            <a:endParaRPr/>
          </a:p>
          <a:p>
            <a:pPr marL="457189" lvl="0" indent="-380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Backend (Java, aprendendo Go)</a:t>
            </a:r>
            <a:endParaRPr/>
          </a:p>
          <a:p>
            <a:pPr marL="457189" lvl="0" indent="-380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Gosta muito de code review e design de código</a:t>
            </a:r>
            <a:endParaRPr/>
          </a:p>
          <a:p>
            <a:pPr marL="457200" lvl="0" indent="-380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https://www.linkedin.com/in/willyancaetanodev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0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Gosta de fotografia e viagens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4" descr="Homem de camisa azul&#10;&#10;Descrição gerada automaticamente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1784" y="305700"/>
            <a:ext cx="2083568" cy="2778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50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50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5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p5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5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p51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5" name="Google Shape;325;p51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p5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1"/>
          <p:cNvSpPr/>
          <p:nvPr/>
        </p:nvSpPr>
        <p:spPr>
          <a:xfrm>
            <a:off x="0" y="28725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5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1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3: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básicos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51"/>
          <p:cNvSpPr txBox="1"/>
          <p:nvPr/>
        </p:nvSpPr>
        <p:spPr>
          <a:xfrm>
            <a:off x="465750" y="2883185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Defeito, Erro, Falha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8" name="Google Shape;338;p5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5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0549" y="1091606"/>
            <a:ext cx="5078506" cy="380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>
            <a:spLocks noGrp="1"/>
          </p:cNvSpPr>
          <p:nvPr>
            <p:ph type="subTitle" idx="1"/>
          </p:nvPr>
        </p:nvSpPr>
        <p:spPr>
          <a:xfrm>
            <a:off x="623400" y="24306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Verificação Validação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6" name="Google Shape;346;p5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53"/>
          <p:cNvSpPr txBox="1"/>
          <p:nvPr/>
        </p:nvSpPr>
        <p:spPr>
          <a:xfrm>
            <a:off x="311700" y="1305047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Verificação: Estamos construindo o sistema certo ?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Validação: Estamos construindo o software certo ?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4" name="Google Shape;354;p5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Delamaro, M.; Maldonado, J; Jino, M.; Introdução ao Teste de Software. Editora Campus, 2007.</a:t>
            </a:r>
            <a:endParaRPr/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https://ferhenriquef.com/2012/10/24/as-diferenas-entre-defeito-erro-e-falha/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https://sttp.site/chapters/getting-started/testing-principles.html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https://pt.stackoverflow.com/questions/204769/qual-diferen%C3%A7a-entre-falha-defeito-e-erro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2" name="Google Shape;362;p5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3" name="Google Shape;363;p5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4" name="Google Shape;364;p5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5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Níveis e Técnicas de Teste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p55"/>
          <p:cNvSpPr txBox="1"/>
          <p:nvPr/>
        </p:nvSpPr>
        <p:spPr>
          <a:xfrm>
            <a:off x="3034682" y="283725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6" name="Google Shape;376;p5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os Níveis de Teste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as Técnicas de Teste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7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p57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Google Shape;385;p57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p5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7"/>
          <p:cNvSpPr/>
          <p:nvPr/>
        </p:nvSpPr>
        <p:spPr>
          <a:xfrm>
            <a:off x="0" y="28725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5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7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1: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de Teste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57"/>
          <p:cNvSpPr txBox="1"/>
          <p:nvPr/>
        </p:nvSpPr>
        <p:spPr>
          <a:xfrm>
            <a:off x="465750" y="307560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>
            <a:spLocks noGrp="1"/>
          </p:cNvSpPr>
          <p:nvPr>
            <p:ph type="subTitle" idx="1"/>
          </p:nvPr>
        </p:nvSpPr>
        <p:spPr>
          <a:xfrm>
            <a:off x="623400" y="24306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de Teste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8" name="Google Shape;398;p5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8"/>
          <p:cNvSpPr/>
          <p:nvPr/>
        </p:nvSpPr>
        <p:spPr>
          <a:xfrm rot="-5400000">
            <a:off x="1139589" y="2285850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8"/>
          <p:cNvSpPr txBox="1"/>
          <p:nvPr/>
        </p:nvSpPr>
        <p:spPr>
          <a:xfrm>
            <a:off x="211540" y="2354239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Unidade</a:t>
            </a:r>
            <a:endParaRPr/>
          </a:p>
        </p:txBody>
      </p:sp>
      <p:sp>
        <p:nvSpPr>
          <p:cNvPr id="402" name="Google Shape;402;p58"/>
          <p:cNvSpPr/>
          <p:nvPr/>
        </p:nvSpPr>
        <p:spPr>
          <a:xfrm rot="-5400000">
            <a:off x="2538489" y="2285850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8"/>
          <p:cNvSpPr txBox="1"/>
          <p:nvPr/>
        </p:nvSpPr>
        <p:spPr>
          <a:xfrm>
            <a:off x="1610439" y="2354239"/>
            <a:ext cx="11054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/>
          </a:p>
        </p:txBody>
      </p:sp>
      <p:sp>
        <p:nvSpPr>
          <p:cNvPr id="404" name="Google Shape;404;p58"/>
          <p:cNvSpPr/>
          <p:nvPr/>
        </p:nvSpPr>
        <p:spPr>
          <a:xfrm rot="-5400000">
            <a:off x="4053385" y="2285849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8"/>
          <p:cNvSpPr txBox="1"/>
          <p:nvPr/>
        </p:nvSpPr>
        <p:spPr>
          <a:xfrm>
            <a:off x="3125336" y="2354238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endParaRPr/>
          </a:p>
        </p:txBody>
      </p:sp>
      <p:sp>
        <p:nvSpPr>
          <p:cNvPr id="406" name="Google Shape;406;p58"/>
          <p:cNvSpPr/>
          <p:nvPr/>
        </p:nvSpPr>
        <p:spPr>
          <a:xfrm rot="-5400000">
            <a:off x="5568281" y="2272902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8"/>
          <p:cNvSpPr txBox="1"/>
          <p:nvPr/>
        </p:nvSpPr>
        <p:spPr>
          <a:xfrm>
            <a:off x="4640232" y="2341291"/>
            <a:ext cx="10850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Regressão</a:t>
            </a:r>
            <a:endParaRPr/>
          </a:p>
        </p:txBody>
      </p:sp>
      <p:sp>
        <p:nvSpPr>
          <p:cNvPr id="408" name="Google Shape;408;p58"/>
          <p:cNvSpPr/>
          <p:nvPr/>
        </p:nvSpPr>
        <p:spPr>
          <a:xfrm rot="-5400000">
            <a:off x="7014946" y="2272901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8"/>
          <p:cNvSpPr txBox="1"/>
          <p:nvPr/>
        </p:nvSpPr>
        <p:spPr>
          <a:xfrm>
            <a:off x="6086897" y="2341290"/>
            <a:ext cx="10850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Aceitação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9"/>
          <p:cNvSpPr txBox="1">
            <a:spLocks noGrp="1"/>
          </p:cNvSpPr>
          <p:nvPr>
            <p:ph type="subTitle" idx="1"/>
          </p:nvPr>
        </p:nvSpPr>
        <p:spPr>
          <a:xfrm>
            <a:off x="623400" y="24306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de unidade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5" name="Google Shape;415;p5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9"/>
          <p:cNvSpPr/>
          <p:nvPr/>
        </p:nvSpPr>
        <p:spPr>
          <a:xfrm rot="-5400000">
            <a:off x="1139589" y="2285850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9"/>
          <p:cNvSpPr txBox="1"/>
          <p:nvPr/>
        </p:nvSpPr>
        <p:spPr>
          <a:xfrm>
            <a:off x="211540" y="2354239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Unidade</a:t>
            </a:r>
            <a:endParaRPr/>
          </a:p>
        </p:txBody>
      </p:sp>
      <p:pic>
        <p:nvPicPr>
          <p:cNvPr id="419" name="Google Shape;419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943" y="2822555"/>
            <a:ext cx="48958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9" descr="JUnit – About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4998" y="3590088"/>
            <a:ext cx="2763670" cy="844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9" descr="PHPUnit - Wikiped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27725" y="3394055"/>
            <a:ext cx="338137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9" descr="Introdução aos testes de unidade com Jes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85746" y="2518637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 txBox="1">
            <a:spLocks noGrp="1"/>
          </p:cNvSpPr>
          <p:nvPr>
            <p:ph type="subTitle" idx="1"/>
          </p:nvPr>
        </p:nvSpPr>
        <p:spPr>
          <a:xfrm>
            <a:off x="311700" y="1900177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Ao final deste curso, você será capaz de:</a:t>
            </a:r>
            <a:endParaRPr/>
          </a:p>
          <a:p>
            <a:pPr marL="4572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Testes de Software e seus principais conceitos</a:t>
            </a:r>
            <a:endParaRPr/>
          </a:p>
          <a:p>
            <a:pPr marL="4572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Compreender como essa disciplina permeia o desenvolvimento de software</a:t>
            </a:r>
            <a:endParaRPr/>
          </a:p>
          <a:p>
            <a:pPr marL="4572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as diversos tipos de teste e suas finalidades</a:t>
            </a:r>
            <a:endParaRPr/>
          </a:p>
          <a:p>
            <a:pPr marL="4572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Falar um pouco sobre qualidade de software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>
            <a:spLocks noGrp="1"/>
          </p:cNvSpPr>
          <p:nvPr>
            <p:ph type="subTitle" idx="1"/>
          </p:nvPr>
        </p:nvSpPr>
        <p:spPr>
          <a:xfrm>
            <a:off x="623400" y="24306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de integração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8" name="Google Shape;428;p6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0"/>
          <p:cNvSpPr/>
          <p:nvPr/>
        </p:nvSpPr>
        <p:spPr>
          <a:xfrm rot="-5400000">
            <a:off x="1139589" y="2285850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0"/>
          <p:cNvSpPr txBox="1"/>
          <p:nvPr/>
        </p:nvSpPr>
        <p:spPr>
          <a:xfrm>
            <a:off x="211540" y="2354239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Unidade</a:t>
            </a:r>
            <a:endParaRPr/>
          </a:p>
        </p:txBody>
      </p:sp>
      <p:sp>
        <p:nvSpPr>
          <p:cNvPr id="432" name="Google Shape;432;p60"/>
          <p:cNvSpPr/>
          <p:nvPr/>
        </p:nvSpPr>
        <p:spPr>
          <a:xfrm rot="-5400000">
            <a:off x="2538489" y="2285850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0"/>
          <p:cNvSpPr txBox="1"/>
          <p:nvPr/>
        </p:nvSpPr>
        <p:spPr>
          <a:xfrm>
            <a:off x="1610439" y="2354239"/>
            <a:ext cx="11054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/>
          </a:p>
        </p:txBody>
      </p:sp>
      <p:pic>
        <p:nvPicPr>
          <p:cNvPr id="434" name="Google Shape;434;p60" descr="Declarative integration tests in a microservice environment - OVHcloud Blo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7599" y="1198231"/>
            <a:ext cx="4424221" cy="244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1"/>
          <p:cNvSpPr txBox="1">
            <a:spLocks noGrp="1"/>
          </p:cNvSpPr>
          <p:nvPr>
            <p:ph type="subTitle" idx="1"/>
          </p:nvPr>
        </p:nvSpPr>
        <p:spPr>
          <a:xfrm>
            <a:off x="623400" y="24306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de sistema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0" name="Google Shape;440;p6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61"/>
          <p:cNvSpPr/>
          <p:nvPr/>
        </p:nvSpPr>
        <p:spPr>
          <a:xfrm rot="-5400000">
            <a:off x="1139589" y="2285850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1"/>
          <p:cNvSpPr txBox="1"/>
          <p:nvPr/>
        </p:nvSpPr>
        <p:spPr>
          <a:xfrm>
            <a:off x="211540" y="2354239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Unidade</a:t>
            </a:r>
            <a:endParaRPr/>
          </a:p>
        </p:txBody>
      </p:sp>
      <p:sp>
        <p:nvSpPr>
          <p:cNvPr id="444" name="Google Shape;444;p61"/>
          <p:cNvSpPr/>
          <p:nvPr/>
        </p:nvSpPr>
        <p:spPr>
          <a:xfrm rot="-5400000">
            <a:off x="2538489" y="2285850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61"/>
          <p:cNvSpPr txBox="1"/>
          <p:nvPr/>
        </p:nvSpPr>
        <p:spPr>
          <a:xfrm>
            <a:off x="1610439" y="2354239"/>
            <a:ext cx="11054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/>
          </a:p>
        </p:txBody>
      </p:sp>
      <p:sp>
        <p:nvSpPr>
          <p:cNvPr id="446" name="Google Shape;446;p61"/>
          <p:cNvSpPr/>
          <p:nvPr/>
        </p:nvSpPr>
        <p:spPr>
          <a:xfrm rot="-5400000">
            <a:off x="4053385" y="2285849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61"/>
          <p:cNvSpPr txBox="1"/>
          <p:nvPr/>
        </p:nvSpPr>
        <p:spPr>
          <a:xfrm>
            <a:off x="3125336" y="2354238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endParaRPr/>
          </a:p>
        </p:txBody>
      </p:sp>
      <p:pic>
        <p:nvPicPr>
          <p:cNvPr id="448" name="Google Shape;448;p61" descr="Apagar apps no iPhone, iPad e iPod touch - Suporte da Apple (BR)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8006" y="1353108"/>
            <a:ext cx="4400067" cy="2310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2"/>
          <p:cNvSpPr txBox="1">
            <a:spLocks noGrp="1"/>
          </p:cNvSpPr>
          <p:nvPr>
            <p:ph type="subTitle" idx="1"/>
          </p:nvPr>
        </p:nvSpPr>
        <p:spPr>
          <a:xfrm>
            <a:off x="623400" y="24306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de Regressão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4" name="Google Shape;454;p6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62"/>
          <p:cNvSpPr/>
          <p:nvPr/>
        </p:nvSpPr>
        <p:spPr>
          <a:xfrm rot="-5400000">
            <a:off x="1139589" y="2285850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62"/>
          <p:cNvSpPr txBox="1"/>
          <p:nvPr/>
        </p:nvSpPr>
        <p:spPr>
          <a:xfrm>
            <a:off x="211540" y="2354239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Unidade</a:t>
            </a:r>
            <a:endParaRPr/>
          </a:p>
        </p:txBody>
      </p:sp>
      <p:sp>
        <p:nvSpPr>
          <p:cNvPr id="458" name="Google Shape;458;p62"/>
          <p:cNvSpPr/>
          <p:nvPr/>
        </p:nvSpPr>
        <p:spPr>
          <a:xfrm rot="-5400000">
            <a:off x="2538489" y="2285850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2"/>
          <p:cNvSpPr txBox="1"/>
          <p:nvPr/>
        </p:nvSpPr>
        <p:spPr>
          <a:xfrm>
            <a:off x="1610439" y="2354239"/>
            <a:ext cx="11054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/>
          </a:p>
        </p:txBody>
      </p:sp>
      <p:sp>
        <p:nvSpPr>
          <p:cNvPr id="460" name="Google Shape;460;p62"/>
          <p:cNvSpPr/>
          <p:nvPr/>
        </p:nvSpPr>
        <p:spPr>
          <a:xfrm rot="-5400000">
            <a:off x="4053385" y="2285849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62"/>
          <p:cNvSpPr txBox="1"/>
          <p:nvPr/>
        </p:nvSpPr>
        <p:spPr>
          <a:xfrm>
            <a:off x="3125336" y="2354238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endParaRPr/>
          </a:p>
        </p:txBody>
      </p:sp>
      <p:sp>
        <p:nvSpPr>
          <p:cNvPr id="462" name="Google Shape;462;p62"/>
          <p:cNvSpPr/>
          <p:nvPr/>
        </p:nvSpPr>
        <p:spPr>
          <a:xfrm rot="-5400000">
            <a:off x="5568281" y="2272902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62"/>
          <p:cNvSpPr txBox="1"/>
          <p:nvPr/>
        </p:nvSpPr>
        <p:spPr>
          <a:xfrm>
            <a:off x="4640232" y="2341291"/>
            <a:ext cx="10850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Regressão</a:t>
            </a:r>
            <a:endParaRPr/>
          </a:p>
        </p:txBody>
      </p:sp>
      <p:pic>
        <p:nvPicPr>
          <p:cNvPr id="464" name="Google Shape;464;p62" descr="Selenium Essential | East Asia Network | IT Courses &amp;amp; Worksho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0126" y="1158277"/>
            <a:ext cx="1551368" cy="1503738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2"/>
          <p:cNvSpPr/>
          <p:nvPr/>
        </p:nvSpPr>
        <p:spPr>
          <a:xfrm>
            <a:off x="6772055" y="2671840"/>
            <a:ext cx="1847510" cy="181470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367" y="60000"/>
                </a:moveTo>
                <a:lnTo>
                  <a:pt x="7367" y="60000"/>
                </a:lnTo>
                <a:cubicBezTo>
                  <a:pt x="7367" y="33932"/>
                  <a:pt x="26543" y="11812"/>
                  <a:pt x="52404" y="8050"/>
                </a:cubicBezTo>
                <a:cubicBezTo>
                  <a:pt x="78265" y="4288"/>
                  <a:pt x="102977" y="20023"/>
                  <a:pt x="110441" y="45006"/>
                </a:cubicBezTo>
                <a:lnTo>
                  <a:pt x="117413" y="45006"/>
                </a:lnTo>
                <a:lnTo>
                  <a:pt x="105266" y="60000"/>
                </a:lnTo>
                <a:lnTo>
                  <a:pt x="87946" y="45006"/>
                </a:lnTo>
                <a:lnTo>
                  <a:pt x="94738" y="45006"/>
                </a:lnTo>
                <a:lnTo>
                  <a:pt x="94738" y="45006"/>
                </a:lnTo>
                <a:cubicBezTo>
                  <a:pt x="87562" y="28728"/>
                  <a:pt x="69830" y="19664"/>
                  <a:pt x="52260" y="23290"/>
                </a:cubicBezTo>
                <a:cubicBezTo>
                  <a:pt x="34690" y="26917"/>
                  <a:pt x="22100" y="42241"/>
                  <a:pt x="22100" y="60000"/>
                </a:cubicBez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62"/>
          <p:cNvSpPr/>
          <p:nvPr/>
        </p:nvSpPr>
        <p:spPr>
          <a:xfrm rot="10800000">
            <a:off x="6772055" y="2791517"/>
            <a:ext cx="1861688" cy="181470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311" y="60000"/>
                </a:moveTo>
                <a:lnTo>
                  <a:pt x="7311" y="60000"/>
                </a:lnTo>
                <a:cubicBezTo>
                  <a:pt x="7311" y="33958"/>
                  <a:pt x="26469" y="11853"/>
                  <a:pt x="52326" y="8060"/>
                </a:cubicBezTo>
                <a:cubicBezTo>
                  <a:pt x="78183" y="4267"/>
                  <a:pt x="102922" y="19934"/>
                  <a:pt x="110454" y="44870"/>
                </a:cubicBezTo>
                <a:lnTo>
                  <a:pt x="117358" y="44870"/>
                </a:lnTo>
                <a:lnTo>
                  <a:pt x="105379" y="60000"/>
                </a:lnTo>
                <a:lnTo>
                  <a:pt x="88115" y="44870"/>
                </a:lnTo>
                <a:lnTo>
                  <a:pt x="94832" y="44870"/>
                </a:lnTo>
                <a:lnTo>
                  <a:pt x="94832" y="44870"/>
                </a:lnTo>
                <a:cubicBezTo>
                  <a:pt x="87570" y="28646"/>
                  <a:pt x="69765" y="19650"/>
                  <a:pt x="52152" y="23306"/>
                </a:cubicBezTo>
                <a:cubicBezTo>
                  <a:pt x="34539" y="26961"/>
                  <a:pt x="21932" y="42269"/>
                  <a:pt x="21932" y="60000"/>
                </a:cubicBez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3"/>
          <p:cNvSpPr txBox="1">
            <a:spLocks noGrp="1"/>
          </p:cNvSpPr>
          <p:nvPr>
            <p:ph type="subTitle" idx="1"/>
          </p:nvPr>
        </p:nvSpPr>
        <p:spPr>
          <a:xfrm>
            <a:off x="623400" y="24306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Alpha, Beta e Cannary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2" name="Google Shape;472;p6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4" name="Google Shape;474;p63" descr="Alpha Testing - javatpoi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388" y="1013798"/>
            <a:ext cx="17430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63" descr="Vetores de Sinal De Teste Beta Beta Testando Adesivo De Fita Redonda  Pretolaranja e mais imagens de Experimento - iStock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4339" y="2704294"/>
            <a:ext cx="25431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63" descr="What Is Canary Deployment? - Semaphor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86005" y="1309266"/>
            <a:ext cx="4511148" cy="2895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>
            <a:spLocks noGrp="1"/>
          </p:cNvSpPr>
          <p:nvPr>
            <p:ph type="subTitle" idx="1"/>
          </p:nvPr>
        </p:nvSpPr>
        <p:spPr>
          <a:xfrm>
            <a:off x="623400" y="24306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de Teste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2" name="Google Shape;482;p6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64"/>
          <p:cNvSpPr/>
          <p:nvPr/>
        </p:nvSpPr>
        <p:spPr>
          <a:xfrm rot="-5400000">
            <a:off x="1139589" y="2285850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64"/>
          <p:cNvSpPr txBox="1"/>
          <p:nvPr/>
        </p:nvSpPr>
        <p:spPr>
          <a:xfrm>
            <a:off x="211540" y="2354239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Unidade</a:t>
            </a:r>
            <a:endParaRPr/>
          </a:p>
        </p:txBody>
      </p:sp>
      <p:sp>
        <p:nvSpPr>
          <p:cNvPr id="486" name="Google Shape;486;p64"/>
          <p:cNvSpPr/>
          <p:nvPr/>
        </p:nvSpPr>
        <p:spPr>
          <a:xfrm rot="-5400000">
            <a:off x="2538489" y="2285850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64"/>
          <p:cNvSpPr txBox="1"/>
          <p:nvPr/>
        </p:nvSpPr>
        <p:spPr>
          <a:xfrm>
            <a:off x="1610439" y="2354239"/>
            <a:ext cx="11054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/>
          </a:p>
        </p:txBody>
      </p:sp>
      <p:sp>
        <p:nvSpPr>
          <p:cNvPr id="488" name="Google Shape;488;p64"/>
          <p:cNvSpPr/>
          <p:nvPr/>
        </p:nvSpPr>
        <p:spPr>
          <a:xfrm rot="-5400000">
            <a:off x="4053385" y="2285849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64"/>
          <p:cNvSpPr txBox="1"/>
          <p:nvPr/>
        </p:nvSpPr>
        <p:spPr>
          <a:xfrm>
            <a:off x="3125336" y="2354238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endParaRPr/>
          </a:p>
        </p:txBody>
      </p:sp>
      <p:sp>
        <p:nvSpPr>
          <p:cNvPr id="490" name="Google Shape;490;p64"/>
          <p:cNvSpPr/>
          <p:nvPr/>
        </p:nvSpPr>
        <p:spPr>
          <a:xfrm rot="-5400000">
            <a:off x="5568281" y="2272902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64"/>
          <p:cNvSpPr txBox="1"/>
          <p:nvPr/>
        </p:nvSpPr>
        <p:spPr>
          <a:xfrm>
            <a:off x="4640232" y="2341291"/>
            <a:ext cx="10850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Regressão</a:t>
            </a:r>
            <a:endParaRPr/>
          </a:p>
        </p:txBody>
      </p:sp>
      <p:sp>
        <p:nvSpPr>
          <p:cNvPr id="492" name="Google Shape;492;p64"/>
          <p:cNvSpPr/>
          <p:nvPr/>
        </p:nvSpPr>
        <p:spPr>
          <a:xfrm rot="-5400000">
            <a:off x="7014946" y="2272901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64"/>
          <p:cNvSpPr txBox="1"/>
          <p:nvPr/>
        </p:nvSpPr>
        <p:spPr>
          <a:xfrm>
            <a:off x="6086897" y="2341290"/>
            <a:ext cx="10850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Aceitação</a:t>
            </a:r>
            <a:endParaRPr/>
          </a:p>
        </p:txBody>
      </p:sp>
      <p:pic>
        <p:nvPicPr>
          <p:cNvPr id="494" name="Google Shape;494;p64" descr="What is User Acceptance Testing (UAT) | Complete Guide - Software Testing  Material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507" t="27684" r="17348" b="12786"/>
          <a:stretch/>
        </p:blipFill>
        <p:spPr>
          <a:xfrm>
            <a:off x="2219469" y="2865874"/>
            <a:ext cx="4247861" cy="215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0" name="Google Shape;500;p6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https://www.cin.ufpe.br/~gta/rup-vc/core.base_rup/guidances/concepts/levels_of_test_8A878577.html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https://edisciplinas.usp.br/pluginfile.php/384739/mod_resource/content/1/Aula%205_2014_Tipos-de-teste-software-v2.pdf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http://demoiselle.sourceforge.net/process/ds/1.2.3-BETA1/ProcessoDemoisellePlugin/guidances/supportingmaterials/tecnicasTestes_8AB32ED1.html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PRESSMAN, R. S.; Software Engineering: A Practitioner's Approach, 7 ed., McGraw Hill, 2010</a:t>
            </a:r>
            <a:endParaRPr/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SOMMERVILLE, I.; Software Engineering, 8. ed., Addison-Wesley, 2007</a:t>
            </a:r>
            <a:endParaRPr sz="1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6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8" name="Google Shape;508;p66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9" name="Google Shape;509;p66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0" name="Google Shape;510;p6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6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6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6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6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66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6" name="Google Shape;516;p66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7" name="Google Shape;517;p66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7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3" name="Google Shape;523;p67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4" name="Google Shape;524;p67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5" name="Google Shape;525;p6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67"/>
          <p:cNvSpPr/>
          <p:nvPr/>
        </p:nvSpPr>
        <p:spPr>
          <a:xfrm>
            <a:off x="0" y="28725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6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6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7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2: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 de Teste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1" name="Google Shape;531;p67"/>
          <p:cNvSpPr txBox="1"/>
          <p:nvPr/>
        </p:nvSpPr>
        <p:spPr>
          <a:xfrm>
            <a:off x="465750" y="307560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8"/>
          <p:cNvSpPr txBox="1">
            <a:spLocks noGrp="1"/>
          </p:cNvSpPr>
          <p:nvPr>
            <p:ph type="subTitle" idx="1"/>
          </p:nvPr>
        </p:nvSpPr>
        <p:spPr>
          <a:xfrm>
            <a:off x="623400" y="24306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de Teste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7" name="Google Shape;537;p6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68"/>
          <p:cNvSpPr/>
          <p:nvPr/>
        </p:nvSpPr>
        <p:spPr>
          <a:xfrm rot="-5400000">
            <a:off x="1139589" y="2285850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68"/>
          <p:cNvSpPr txBox="1"/>
          <p:nvPr/>
        </p:nvSpPr>
        <p:spPr>
          <a:xfrm>
            <a:off x="211540" y="2354239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Unidade</a:t>
            </a:r>
            <a:endParaRPr/>
          </a:p>
        </p:txBody>
      </p:sp>
      <p:sp>
        <p:nvSpPr>
          <p:cNvPr id="541" name="Google Shape;541;p68"/>
          <p:cNvSpPr/>
          <p:nvPr/>
        </p:nvSpPr>
        <p:spPr>
          <a:xfrm rot="-5400000">
            <a:off x="2538489" y="2285850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8"/>
          <p:cNvSpPr txBox="1"/>
          <p:nvPr/>
        </p:nvSpPr>
        <p:spPr>
          <a:xfrm>
            <a:off x="1610439" y="2354239"/>
            <a:ext cx="11054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/>
          </a:p>
        </p:txBody>
      </p:sp>
      <p:sp>
        <p:nvSpPr>
          <p:cNvPr id="543" name="Google Shape;543;p68"/>
          <p:cNvSpPr/>
          <p:nvPr/>
        </p:nvSpPr>
        <p:spPr>
          <a:xfrm rot="-5400000">
            <a:off x="4053385" y="2285849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68"/>
          <p:cNvSpPr txBox="1"/>
          <p:nvPr/>
        </p:nvSpPr>
        <p:spPr>
          <a:xfrm>
            <a:off x="3125336" y="2354238"/>
            <a:ext cx="8734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endParaRPr/>
          </a:p>
        </p:txBody>
      </p:sp>
      <p:sp>
        <p:nvSpPr>
          <p:cNvPr id="545" name="Google Shape;545;p68"/>
          <p:cNvSpPr/>
          <p:nvPr/>
        </p:nvSpPr>
        <p:spPr>
          <a:xfrm rot="-5400000">
            <a:off x="5568281" y="2272902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68"/>
          <p:cNvSpPr txBox="1"/>
          <p:nvPr/>
        </p:nvSpPr>
        <p:spPr>
          <a:xfrm>
            <a:off x="4640232" y="2341291"/>
            <a:ext cx="10850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Regressão</a:t>
            </a:r>
            <a:endParaRPr/>
          </a:p>
        </p:txBody>
      </p:sp>
      <p:sp>
        <p:nvSpPr>
          <p:cNvPr id="547" name="Google Shape;547;p68"/>
          <p:cNvSpPr/>
          <p:nvPr/>
        </p:nvSpPr>
        <p:spPr>
          <a:xfrm rot="-5400000">
            <a:off x="7014946" y="2272901"/>
            <a:ext cx="58003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68"/>
          <p:cNvSpPr txBox="1"/>
          <p:nvPr/>
        </p:nvSpPr>
        <p:spPr>
          <a:xfrm>
            <a:off x="6086897" y="2341290"/>
            <a:ext cx="10850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Aceitação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 de Teste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4" name="Google Shape;554;p2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0"/>
          <p:cNvSpPr txBox="1"/>
          <p:nvPr/>
        </p:nvSpPr>
        <p:spPr>
          <a:xfrm>
            <a:off x="354275" y="1318695"/>
            <a:ext cx="6476429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Cada Nível de Teste possui técnicas diferentes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7" name="Google Shape;557;p20" descr="100+ Box Pictures | Download Free Images &amp;amp; Stock Photos on Unsplash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275" y="2067970"/>
            <a:ext cx="3273201" cy="218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20" descr="Why deep neural networks are not black boxes | by Renaud ALLIOUX |  Preligens Stories | Medium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2489" y="1723715"/>
            <a:ext cx="2850351" cy="285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20" descr="White-Box Testing: Pros and Cons | Segue Technologies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7681" y="2067970"/>
            <a:ext cx="2773490" cy="2183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2267743" y="1548830"/>
            <a:ext cx="380360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Definição e conceitos básicos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2267743" y="2340918"/>
            <a:ext cx="346742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Níveis e Técnicas de Teste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2267744" y="3133006"/>
            <a:ext cx="290937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Testes não funcionais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683568" y="3867894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2267744" y="3886638"/>
            <a:ext cx="290937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pirâmide de Testes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Caixa branca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5" name="Google Shape;565;p6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69"/>
          <p:cNvSpPr txBox="1"/>
          <p:nvPr/>
        </p:nvSpPr>
        <p:spPr>
          <a:xfrm>
            <a:off x="3759957" y="1318694"/>
            <a:ext cx="5072343" cy="345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Também conhecido como Teste Estrutural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Validar dados, controles, fluxos, chamadas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Garantir a qualidade da implementação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Níveis: Unidade, Integração, Regressão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8" name="Google Shape;568;p69" descr="100+ Box Pictures | Download Free Images &amp;amp; Stock Photos on Unsplash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3948" y="1909995"/>
            <a:ext cx="3273201" cy="2183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Caixa preta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4" name="Google Shape;574;p7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6" name="Google Shape;576;p70" descr="Why deep neural networks are not black boxes | by Renaud ALLIOUX |  Preligens Stories | Medium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1198001"/>
            <a:ext cx="3393667" cy="3393667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70"/>
          <p:cNvSpPr txBox="1"/>
          <p:nvPr/>
        </p:nvSpPr>
        <p:spPr>
          <a:xfrm>
            <a:off x="3759957" y="1318694"/>
            <a:ext cx="5072343" cy="345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Teste funcional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Verificar saídas usando vários tipos de entrada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Teste sem conhecer a estrutura interna do software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Níveis: Integração, Sistema, Aceitação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Caixa cinza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3" name="Google Shape;583;p7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p71" descr="White-Box Testing: Pros and Cons | Segue Technologies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884" y="1616816"/>
            <a:ext cx="3323330" cy="2615814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71"/>
          <p:cNvSpPr txBox="1"/>
          <p:nvPr/>
        </p:nvSpPr>
        <p:spPr>
          <a:xfrm>
            <a:off x="3759957" y="1318694"/>
            <a:ext cx="5072343" cy="345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Mescla técnicas de Caixa branca e Caixa Preta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Analisa parte lógica e também funcionalidade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Exemplo: Ter acesso a documentação do funcionamento do código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Engenharia Reversa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2" name="Google Shape;592;p7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7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72"/>
          <p:cNvSpPr txBox="1"/>
          <p:nvPr/>
        </p:nvSpPr>
        <p:spPr>
          <a:xfrm>
            <a:off x="332987" y="1311972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PRESSMAN, R. S.; Software Engineering: A Practitioner's Approach, 7 ed., McGraw Hill, 2010</a:t>
            </a:r>
            <a:endParaRPr/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SOMMERVILLE, I.; Software Engineering, 8. ed., Addison-Wesley, 2007</a:t>
            </a:r>
            <a:endParaRPr sz="1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Lewis, W.E.; Software Testing and Continuous Quality Improvement; Boca Raton: Auerbach; 2000</a:t>
            </a:r>
            <a:endParaRPr sz="1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0" name="Google Shape;600;p7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1" name="Google Shape;601;p7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2" name="Google Shape;602;p7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7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7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5" name="Google Shape;605;p7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7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8" name="Google Shape;608;p7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9" name="Google Shape;609;p7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5" name="Google Shape;615;p7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6" name="Google Shape;616;p7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7" name="Google Shape;617;p7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7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7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0" name="Google Shape;620;p7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7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7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Testes não funcionais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3" name="Google Shape;623;p74"/>
          <p:cNvSpPr txBox="1"/>
          <p:nvPr/>
        </p:nvSpPr>
        <p:spPr>
          <a:xfrm>
            <a:off x="3034682" y="283725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9" name="Google Shape;629;p7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75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são Testes não funcionais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6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7" name="Google Shape;637;p76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8" name="Google Shape;638;p76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9" name="Google Shape;639;p7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76"/>
          <p:cNvSpPr/>
          <p:nvPr/>
        </p:nvSpPr>
        <p:spPr>
          <a:xfrm>
            <a:off x="11382" y="28725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7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2" name="Google Shape;642;p7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7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76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Testes não funcionais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5" name="Google Shape;645;p76"/>
          <p:cNvSpPr txBox="1"/>
          <p:nvPr/>
        </p:nvSpPr>
        <p:spPr>
          <a:xfrm>
            <a:off x="465750" y="307560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Testes não funcionais ?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1" name="Google Shape;651;p2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1"/>
          <p:cNvSpPr txBox="1"/>
          <p:nvPr/>
        </p:nvSpPr>
        <p:spPr>
          <a:xfrm>
            <a:off x="354275" y="1318694"/>
            <a:ext cx="8478025" cy="351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Testes não funcionais estão ligados a requisitos não funcionais:</a:t>
            </a:r>
            <a:endParaRPr/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Comportamento do Sistema</a:t>
            </a:r>
            <a:endParaRPr/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Escalabilidade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Infraestrutura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Exemplo: “Qual Plataforma o Sistema deverá rodar ?”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Sendo assim...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9" name="Google Shape;659;p7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77"/>
          <p:cNvSpPr txBox="1"/>
          <p:nvPr/>
        </p:nvSpPr>
        <p:spPr>
          <a:xfrm>
            <a:off x="332987" y="2024666"/>
            <a:ext cx="8478025" cy="125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Testes não funcionais tem como objetivo testar aspectos do software que não são associados as regras de negócio mas sim a requisitos não funcionais.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?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7" name="Google Shape;667;p7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7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78"/>
          <p:cNvSpPr txBox="1"/>
          <p:nvPr/>
        </p:nvSpPr>
        <p:spPr>
          <a:xfrm>
            <a:off x="332987" y="2100953"/>
            <a:ext cx="8478025" cy="93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Ferramentas que usam técnicas para apurar o comportamento do sistema em determinadas circunstâncias.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Teste de carga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5" name="Google Shape;675;p7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7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79"/>
          <p:cNvSpPr txBox="1"/>
          <p:nvPr/>
        </p:nvSpPr>
        <p:spPr>
          <a:xfrm>
            <a:off x="375562" y="1224565"/>
            <a:ext cx="8478025" cy="348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“O teste de carga é realizado para verificar qual o volume de transações, acessos simultâneos ou usuários que um servidor/software/sistema suporta.” Alguns pontos de atenção: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Objetivos para clareza de resultados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Cenários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Execução de testes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Análise de resultado</a:t>
            </a:r>
            <a:endParaRPr/>
          </a:p>
          <a:p>
            <a:pPr marL="419100" marR="0" lvl="2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8" name="Google Shape;678;p79" descr="The Importance of Testing and Apache JMeter - Kartaca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0288" y="3304614"/>
            <a:ext cx="2803712" cy="140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79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1347" y="3550402"/>
            <a:ext cx="2862513" cy="91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Testes de stress</a:t>
            </a:r>
            <a:endParaRPr/>
          </a:p>
        </p:txBody>
      </p:sp>
      <p:pic>
        <p:nvPicPr>
          <p:cNvPr id="685" name="Google Shape;685;p8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80"/>
          <p:cNvSpPr txBox="1"/>
          <p:nvPr/>
        </p:nvSpPr>
        <p:spPr>
          <a:xfrm>
            <a:off x="375562" y="1224565"/>
            <a:ext cx="8478025" cy="199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“Teste de stress é realizado para submeter o software a situações extremas. Basicamente, o teste de stress baseia-se em testar os limites do software e avaliar seu comportamento. Assim, avalia-se até quando o software pode ser exigido e quais as falhas (se existirem) decorrentes do teste.”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8" name="Google Shape;688;p80" descr="The Importance of Testing and Apache JMeter - Kartaca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0288" y="3304614"/>
            <a:ext cx="2803712" cy="140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Testes de segurança</a:t>
            </a:r>
            <a:endParaRPr/>
          </a:p>
        </p:txBody>
      </p:sp>
      <p:pic>
        <p:nvPicPr>
          <p:cNvPr id="694" name="Google Shape;694;p8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8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81"/>
          <p:cNvSpPr txBox="1"/>
          <p:nvPr/>
        </p:nvSpPr>
        <p:spPr>
          <a:xfrm>
            <a:off x="375562" y="1224565"/>
            <a:ext cx="8478025" cy="134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“O teste de segurança é um processo crítico de segurança cibernética que visa detectar vulnerabilidades em sistemas, software, redes e aplicativo”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7" name="Google Shape;697;p81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6190" y="3245342"/>
            <a:ext cx="1639779" cy="1484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03" name="Google Shape;703;p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https://blog.betrybe.com/tecnologia/requisitos-nao-funcionais/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http://www.facom.ufu.br/~abdala/DAS5312/Testes.pdf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https://pt.stackoverflow.com/questions/248318/qual-%C3%A9-a-diferen%C3%A7a-entre-um-teste-de-carga-e-um-teste-de-stress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https://pt.stackoverflow.com/questions/216571/o-que-%C3%A9-um-teste-de-stress/216574#216574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https://www.devmedia.com.br/testes-de-desempenho-carga-e-stress/26546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https://hackr.io/blog/top-10-open-source-security-testing-tools-for-web-applications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PRESSMAN, R. S.; Software Engineering: A Practitioner's Approach, 7 ed., McGraw Hill, 2010</a:t>
            </a:r>
            <a:endParaRPr/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1" name="Google Shape;711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2" name="Google Shape;712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3" name="Google Shape;713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6" name="Google Shape;716;p4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9" name="Google Shape;719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0" name="Google Shape;720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2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6" name="Google Shape;726;p82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7" name="Google Shape;727;p8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8" name="Google Shape;728;p8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8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8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1" name="Google Shape;731;p8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8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82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4: A pirâmide de Testes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4" name="Google Shape;734;p82"/>
          <p:cNvSpPr txBox="1"/>
          <p:nvPr/>
        </p:nvSpPr>
        <p:spPr>
          <a:xfrm>
            <a:off x="3034682" y="283725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8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40" name="Google Shape;740;p8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8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conceito por trás de Pirâmide de Testes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8" name="Google Shape;748;p8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9" name="Google Shape;749;p8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0" name="Google Shape;750;p8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84"/>
          <p:cNvSpPr/>
          <p:nvPr/>
        </p:nvSpPr>
        <p:spPr>
          <a:xfrm>
            <a:off x="11382" y="28725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8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3" name="Google Shape;753;p8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8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84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a Pirâmide de Testes</a:t>
            </a:r>
            <a:endParaRPr/>
          </a:p>
        </p:txBody>
      </p:sp>
      <p:sp>
        <p:nvSpPr>
          <p:cNvPr id="756" name="Google Shape;756;p84"/>
          <p:cNvSpPr txBox="1"/>
          <p:nvPr/>
        </p:nvSpPr>
        <p:spPr>
          <a:xfrm>
            <a:off x="465750" y="307560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Pirâmide de Testes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62" name="Google Shape;762;p8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4" name="Google Shape;764;p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1310" y="1400175"/>
            <a:ext cx="44386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Definição e conceitos básicos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3034682" y="283725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Antipattern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0" name="Google Shape;770;p8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2" name="Google Shape;772;p86" descr="iOS Tests 101 – Yasminiss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0750" y="959686"/>
            <a:ext cx="4762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Comparando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8" name="Google Shape;778;p8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8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0" name="Google Shape;780;p87" descr="CI and Testing, Part 2: Fieldin CI and Development Cycle | Fieldin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1348" y="824410"/>
            <a:ext cx="5201304" cy="4013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86" name="Google Shape;786;p8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8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PRESSMAN, R. S.; Software Engineering: A Practitioner's Approach, 7 ed., McGraw Hill, 2010</a:t>
            </a:r>
            <a:endParaRPr/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https://martinfowler.com/articles/practical-test-pyramid.html</a:t>
            </a:r>
            <a:endParaRPr sz="1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8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4" name="Google Shape;794;p8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5" name="Google Shape;795;p8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6" name="Google Shape;796;p8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8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8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9" name="Google Shape;799;p8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8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89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2" name="Google Shape;802;p89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3" name="Google Shape;803;p89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90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Willyan Guimarães Caetano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Programador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9" name="Google Shape;809;p90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sz="6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0" name="Google Shape;810;p9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9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9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3" name="Google Shape;813;p9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9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que aprendemos ?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9" name="Google Shape;819;p9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91"/>
          <p:cNvSpPr txBox="1"/>
          <p:nvPr/>
        </p:nvSpPr>
        <p:spPr>
          <a:xfrm>
            <a:off x="375562" y="1224565"/>
            <a:ext cx="8478025" cy="2049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Conceitos básicos e a evolução da disciplina de Testes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Terminologia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Níveis e técnicas de Teste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Testes não funcionais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Pirâmide de Testes</a:t>
            </a:r>
            <a:endParaRPr/>
          </a:p>
          <a:p>
            <a:pPr marL="419100" marR="0" lvl="2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9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7" name="Google Shape;827;p9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9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https://engsoftmoderna.info/cap8.html</a:t>
            </a:r>
            <a:endParaRPr sz="1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https://sttp.site/</a:t>
            </a:r>
            <a:endParaRPr sz="1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DELAMARO, Márcio Eduardo; MALDONADO, José Carlos; JINO, Mário. Introdução ao teste de software, 2016.</a:t>
            </a:r>
            <a:endParaRPr sz="1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5" name="Google Shape;835;p9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6" name="Google Shape;836;p9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7" name="Google Shape;837;p9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9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9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0" name="Google Shape;840;p9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9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9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3" name="Google Shape;843;p9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4" name="Google Shape;844;p9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2" name="Google Shape;182;p1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Definição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Evolução da disciplina de Testes na Engenharia de Software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Conceitos básicos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1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1: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525498" y="267018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Testes de Software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cenário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" name="Google Shape;204;p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6" descr="Interface gráfica do usuário, Aplicativo&#10;&#10;Descrição gerada automaticamente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6645" y="1100492"/>
            <a:ext cx="5495555" cy="364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1947</Words>
  <Application>Microsoft Office PowerPoint</Application>
  <PresentationFormat>On-screen Show (16:9)</PresentationFormat>
  <Paragraphs>288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Century Gothic</vt:lpstr>
      <vt:lpstr>Calibri</vt:lpstr>
      <vt:lpstr>Arial</vt:lpstr>
      <vt:lpstr>Roboto</vt:lpstr>
      <vt:lpstr>Courier New</vt:lpstr>
      <vt:lpstr>Proxima Nova</vt:lpstr>
      <vt:lpstr>Simple Light</vt:lpstr>
      <vt:lpstr>Office Theme</vt:lpstr>
      <vt:lpstr>Willyan Guimarães Caetano Programador</vt:lpstr>
      <vt:lpstr>PowerPoint Presentation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Willyan Guimarães Caetano Programador</vt:lpstr>
      <vt:lpstr>PowerPoint Presentation</vt:lpstr>
      <vt:lpstr>PowerPoint Presentation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lastModifiedBy>Mauricio Piccolo</cp:lastModifiedBy>
  <cp:revision>1</cp:revision>
  <dcterms:modified xsi:type="dcterms:W3CDTF">2024-11-15T20:39:43Z</dcterms:modified>
</cp:coreProperties>
</file>