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63" r:id="rId1"/>
  </p:sldMasterIdLst>
  <p:notesMasterIdLst>
    <p:notesMasterId r:id="rId17"/>
  </p:notesMasterIdLst>
  <p:sldIdLst>
    <p:sldId id="500" r:id="rId2"/>
    <p:sldId id="522" r:id="rId3"/>
    <p:sldId id="523" r:id="rId4"/>
    <p:sldId id="529" r:id="rId5"/>
    <p:sldId id="530" r:id="rId6"/>
    <p:sldId id="571" r:id="rId7"/>
    <p:sldId id="572" r:id="rId8"/>
    <p:sldId id="534" r:id="rId9"/>
    <p:sldId id="569" r:id="rId10"/>
    <p:sldId id="539" r:id="rId11"/>
    <p:sldId id="542" r:id="rId12"/>
    <p:sldId id="547" r:id="rId13"/>
    <p:sldId id="548" r:id="rId14"/>
    <p:sldId id="549" r:id="rId15"/>
    <p:sldId id="58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D14"/>
    <a:srgbClr val="99FFCC"/>
    <a:srgbClr val="7CD8E4"/>
    <a:srgbClr val="0000FF"/>
    <a:srgbClr val="FF0000"/>
    <a:srgbClr val="CC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howGuides="1">
      <p:cViewPr varScale="1">
        <p:scale>
          <a:sx n="72" d="100"/>
          <a:sy n="72" d="100"/>
        </p:scale>
        <p:origin x="1314" y="66"/>
      </p:cViewPr>
      <p:guideLst>
        <p:guide orient="horz" pos="3339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B984-62B6-47D2-9CBE-7E987FDF9D9A}" type="datetimeFigureOut">
              <a:rPr lang="es-ES" smtClean="0"/>
              <a:t>06/12/2020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ACDD6-931C-43FA-982F-AD6BA40CD8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42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2BCC73A7-85BC-4F98-8398-2B25CBD7250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4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43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37389-5D74-437A-99A9-EA53D62E5DA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86797-9C4E-43FE-8B75-74B1B2C5BA0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s-VE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07392-3B11-4B17-A262-BA037C80010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9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2985D-9B18-45A7-B89B-C11B0C7079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F4155-3361-408D-8A5E-C0C3F06FF6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E4DF1-2DEC-42EF-B92E-7543C0298A4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6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C4AF-AFA2-4A70-8D17-539284AF45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1602B1D-958B-4493-B0F4-40274D2C09A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BB202D3-B501-4D76-82B7-D37C52011A8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EDFB56C-9F18-4E0D-AE08-66B13400DA1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D35F1-CF2C-4106-8086-7493905FC2A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4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A21912E-C732-4DAB-98C4-09F42602509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E96C1B6D-50A9-4317-A47D-C5651274C1E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6" r:id="rId19"/>
    <p:sldLayoutId id="2147483687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hyperlink" Target="http://medusa.unimet.edu.ve/quimica/fbqi01/labqui/b1preparaciondesoluciones.doc" TargetMode="Externa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683419" y="765808"/>
            <a:ext cx="7777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VE" sz="3200" b="0" dirty="0">
                <a:solidFill>
                  <a:srgbClr val="D23D14"/>
                </a:solidFill>
              </a:rPr>
              <a:t>SOLUCIONES</a:t>
            </a:r>
            <a:endParaRPr lang="es-ES" sz="3200" dirty="0">
              <a:solidFill>
                <a:srgbClr val="D23D14"/>
              </a:solidFill>
            </a:endParaRPr>
          </a:p>
        </p:txBody>
      </p:sp>
      <p:pic>
        <p:nvPicPr>
          <p:cNvPr id="3075" name="Picture 5" descr="http://didactalia.net/gestiondocumental/Documentacion/Organizaciones/9c34af94-978d-45e2-822b-422394dba3c5/BaseRecursos/soluciones_qu%C3%ADmic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76863"/>
            <a:ext cx="303847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4B8C91-E75A-4535-8112-571A0A47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B492A6-E734-4B26-B109-ED4DE2CEF8A5}"/>
              </a:ext>
            </a:extLst>
          </p:cNvPr>
          <p:cNvSpPr txBox="1"/>
          <p:nvPr/>
        </p:nvSpPr>
        <p:spPr>
          <a:xfrm>
            <a:off x="1187624" y="1844824"/>
            <a:ext cx="7272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70C0"/>
                </a:solidFill>
              </a:rPr>
              <a:t>Unidades de concentración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70C0"/>
                </a:solidFill>
              </a:rPr>
              <a:t>Preparación de Soluciones por dilución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rgbClr val="0070C0"/>
                </a:solidFill>
              </a:rPr>
              <a:t>Valoración o titulación (ácido-base)</a:t>
            </a:r>
          </a:p>
        </p:txBody>
      </p:sp>
      <p:pic>
        <p:nvPicPr>
          <p:cNvPr id="6" name="Picture 8" descr="http://1.bp.blogspot.com/_vcqU6sqwtXQ/ScJWIPXIkqI/AAAAAAAAACU/6Zfg7S_SMXk/s320/erlenmeyer_flasks.jpg">
            <a:extLst>
              <a:ext uri="{FF2B5EF4-FFF2-40B4-BE49-F238E27FC236}">
                <a16:creationId xmlns:a16="http://schemas.microsoft.com/office/drawing/2014/main" id="{8A61CB12-B2BE-4D27-94B1-8AE339AD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0" y="3981461"/>
            <a:ext cx="2928611" cy="242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9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0292" y="143609"/>
            <a:ext cx="7772400" cy="1143000"/>
          </a:xfrm>
        </p:spPr>
        <p:txBody>
          <a:bodyPr/>
          <a:lstStyle/>
          <a:p>
            <a:pPr algn="ctr"/>
            <a:r>
              <a:rPr lang="es-VE" sz="4000" b="1" dirty="0">
                <a:solidFill>
                  <a:srgbClr val="C00000"/>
                </a:solidFill>
              </a:rPr>
              <a:t>Tipos de Reacciones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59423" y="1356946"/>
            <a:ext cx="7992208" cy="5035061"/>
          </a:xfrm>
        </p:spPr>
        <p:txBody>
          <a:bodyPr>
            <a:normAutofit fontScale="92500" lnSpcReduction="10000"/>
          </a:bodyPr>
          <a:lstStyle/>
          <a:p>
            <a:r>
              <a:rPr lang="es-VE" sz="2800" b="1" dirty="0"/>
              <a:t>Metátesis: No hay cambio en el estado de oxidación. Cambio de ‘‘compañero’’.</a:t>
            </a:r>
          </a:p>
          <a:p>
            <a:pPr lvl="1"/>
            <a:r>
              <a:rPr lang="es-VE" sz="2400" dirty="0"/>
              <a:t>Formación de precipitado.</a:t>
            </a:r>
          </a:p>
          <a:p>
            <a:pPr lvl="1"/>
            <a:r>
              <a:rPr lang="es-VE" sz="2400" dirty="0"/>
              <a:t>Formación de gases de baja solubilidad en agua.</a:t>
            </a:r>
          </a:p>
          <a:p>
            <a:pPr lvl="1"/>
            <a:r>
              <a:rPr lang="es-VE" sz="2400" dirty="0"/>
              <a:t>Neutralización ácido-base.</a:t>
            </a:r>
          </a:p>
          <a:p>
            <a:pPr lvl="1"/>
            <a:endParaRPr lang="es-VE" sz="2000" dirty="0"/>
          </a:p>
          <a:p>
            <a:r>
              <a:rPr lang="es-VE" sz="2800" b="1" dirty="0" err="1"/>
              <a:t>Redox</a:t>
            </a:r>
            <a:r>
              <a:rPr lang="es-VE" sz="2800" b="1" dirty="0"/>
              <a:t>: Hay cambio en el estado de oxidación.</a:t>
            </a:r>
          </a:p>
          <a:p>
            <a:pPr lvl="1"/>
            <a:r>
              <a:rPr lang="es-VE" sz="2400" dirty="0"/>
              <a:t>Desplazamiento.</a:t>
            </a:r>
          </a:p>
          <a:p>
            <a:pPr lvl="1"/>
            <a:r>
              <a:rPr lang="es-VE" sz="2400" dirty="0"/>
              <a:t>Descomposición.</a:t>
            </a:r>
          </a:p>
          <a:p>
            <a:pPr lvl="1"/>
            <a:r>
              <a:rPr lang="es-VE" sz="2400" dirty="0"/>
              <a:t>Combinación.</a:t>
            </a:r>
          </a:p>
          <a:p>
            <a:pPr lvl="1"/>
            <a:r>
              <a:rPr lang="es-VE" sz="2400" dirty="0"/>
              <a:t>Desproporción.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30578A-59C2-41F5-A39F-90F6F62F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07392-3B11-4B17-A262-BA037C80010D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s-ES" sz="2800" dirty="0">
                <a:solidFill>
                  <a:srgbClr val="C00000"/>
                </a:solidFill>
                <a:latin typeface="Arial" charset="0"/>
              </a:rPr>
              <a:t>TIPOS DE REACCIONES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765925" cy="4114800"/>
          </a:xfrm>
          <a:noFill/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s-ES" sz="2000" dirty="0">
                <a:latin typeface="Arial" charset="0"/>
              </a:rPr>
              <a:t>Neutralización</a:t>
            </a:r>
            <a:r>
              <a:rPr lang="es-ES" sz="2800" dirty="0"/>
              <a:t>:</a:t>
            </a:r>
          </a:p>
          <a:p>
            <a:pPr marL="609600" indent="-609600" eaLnBrk="1" hangingPunct="1">
              <a:buFontTx/>
              <a:buNone/>
            </a:pPr>
            <a:r>
              <a:rPr lang="es-ES" sz="2000" dirty="0">
                <a:latin typeface="Arial" charset="0"/>
              </a:rPr>
              <a:t>HCl (ac)  +  NaOH (ac)                NaCl (ac)  +  H</a:t>
            </a:r>
            <a:r>
              <a:rPr lang="es-ES" sz="2000" baseline="-25000" dirty="0">
                <a:latin typeface="Arial" charset="0"/>
              </a:rPr>
              <a:t>2</a:t>
            </a:r>
            <a:r>
              <a:rPr lang="es-ES" sz="2000" dirty="0">
                <a:latin typeface="Arial" charset="0"/>
              </a:rPr>
              <a:t>O (l)</a:t>
            </a:r>
          </a:p>
          <a:p>
            <a:pPr marL="609600" indent="-609600" eaLnBrk="1" hangingPunct="1">
              <a:buFontTx/>
              <a:buNone/>
            </a:pPr>
            <a:r>
              <a:rPr lang="es-ES" sz="2000" dirty="0">
                <a:latin typeface="Arial" charset="0"/>
              </a:rPr>
              <a:t>                                                </a:t>
            </a:r>
            <a:r>
              <a:rPr lang="es-E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s-ES" dirty="0" err="1">
                <a:solidFill>
                  <a:srgbClr val="C00000"/>
                </a:solidFill>
                <a:latin typeface="Arial" charset="0"/>
              </a:rPr>
              <a:t>Ec</a:t>
            </a:r>
            <a:r>
              <a:rPr lang="es-ES" dirty="0">
                <a:solidFill>
                  <a:srgbClr val="C00000"/>
                </a:solidFill>
                <a:latin typeface="Arial" charset="0"/>
              </a:rPr>
              <a:t>. molecular balanceada)</a:t>
            </a:r>
          </a:p>
          <a:p>
            <a:pPr marL="609600" indent="-609600" eaLnBrk="1" hangingPunct="1">
              <a:buFontTx/>
              <a:buNone/>
            </a:pPr>
            <a:r>
              <a:rPr lang="es-ES" sz="1600" dirty="0">
                <a:latin typeface="Arial" charset="0"/>
              </a:rPr>
              <a:t>Ácidos fuertes y bases fuertes son solubles en agua y se ionizan:</a:t>
            </a:r>
          </a:p>
          <a:p>
            <a:pPr marL="609600" indent="-609600" eaLnBrk="1" hangingPunct="1">
              <a:buFontTx/>
              <a:buNone/>
            </a:pPr>
            <a:endParaRPr lang="es-ES" sz="1600" dirty="0">
              <a:latin typeface="Arial" charset="0"/>
            </a:endParaRPr>
          </a:p>
          <a:p>
            <a:pPr marL="609600" indent="-609600">
              <a:buNone/>
            </a:pPr>
            <a:r>
              <a:rPr lang="es-ES" sz="1600" dirty="0">
                <a:solidFill>
                  <a:srgbClr val="002060"/>
                </a:solidFill>
                <a:latin typeface="Arial" charset="0"/>
              </a:rPr>
              <a:t>H</a:t>
            </a:r>
            <a:r>
              <a:rPr lang="es-ES" sz="1600" baseline="30000" dirty="0">
                <a:solidFill>
                  <a:srgbClr val="002060"/>
                </a:solidFill>
                <a:latin typeface="Arial" charset="0"/>
              </a:rPr>
              <a:t>+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 (ac) + Cl</a:t>
            </a:r>
            <a:r>
              <a:rPr lang="es-ES" sz="1600" baseline="30000" dirty="0">
                <a:solidFill>
                  <a:srgbClr val="002060"/>
                </a:solidFill>
                <a:latin typeface="Arial" charset="0"/>
              </a:rPr>
              <a:t>-1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(ac) + Na</a:t>
            </a:r>
            <a:r>
              <a:rPr lang="es-ES" sz="1600" baseline="30000" dirty="0">
                <a:solidFill>
                  <a:srgbClr val="002060"/>
                </a:solidFill>
                <a:latin typeface="Arial" charset="0"/>
              </a:rPr>
              <a:t>+1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(ac) + OH</a:t>
            </a:r>
            <a:r>
              <a:rPr lang="es-ES" sz="1600" baseline="30000" dirty="0">
                <a:solidFill>
                  <a:srgbClr val="002060"/>
                </a:solidFill>
                <a:latin typeface="Arial" charset="0"/>
              </a:rPr>
              <a:t>-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 (ac)  → Na</a:t>
            </a:r>
            <a:r>
              <a:rPr lang="es-ES" sz="1600" baseline="30000" dirty="0">
                <a:solidFill>
                  <a:srgbClr val="002060"/>
                </a:solidFill>
                <a:latin typeface="Arial" charset="0"/>
              </a:rPr>
              <a:t>+1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(ac) + Cl</a:t>
            </a:r>
            <a:r>
              <a:rPr lang="es-ES" sz="1600" baseline="30000" dirty="0">
                <a:solidFill>
                  <a:srgbClr val="002060"/>
                </a:solidFill>
                <a:latin typeface="Arial" charset="0"/>
              </a:rPr>
              <a:t>-1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(ac)</a:t>
            </a:r>
            <a:r>
              <a:rPr lang="es-ES" sz="1600" b="1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+ H</a:t>
            </a:r>
            <a:r>
              <a:rPr lang="es-ES" sz="1600" baseline="-25000" dirty="0">
                <a:solidFill>
                  <a:srgbClr val="002060"/>
                </a:solidFill>
                <a:latin typeface="Arial" charset="0"/>
              </a:rPr>
              <a:t>2</a:t>
            </a:r>
            <a:r>
              <a:rPr lang="es-ES" sz="1600" dirty="0">
                <a:solidFill>
                  <a:srgbClr val="002060"/>
                </a:solidFill>
                <a:latin typeface="Arial" charset="0"/>
              </a:rPr>
              <a:t>O (l)</a:t>
            </a:r>
          </a:p>
          <a:p>
            <a:pPr marL="609600" indent="-609600" eaLnBrk="1" hangingPunct="1">
              <a:buFontTx/>
              <a:buNone/>
            </a:pPr>
            <a:r>
              <a:rPr lang="es-ES" dirty="0">
                <a:latin typeface="Arial" charset="0"/>
              </a:rPr>
              <a:t>                                                     </a:t>
            </a:r>
            <a:r>
              <a:rPr lang="es-E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s-ES" dirty="0" err="1">
                <a:solidFill>
                  <a:srgbClr val="C00000"/>
                </a:solidFill>
                <a:latin typeface="Arial" charset="0"/>
              </a:rPr>
              <a:t>Ec</a:t>
            </a:r>
            <a:r>
              <a:rPr lang="es-ES" dirty="0">
                <a:solidFill>
                  <a:srgbClr val="C00000"/>
                </a:solidFill>
                <a:latin typeface="Arial" charset="0"/>
              </a:rPr>
              <a:t>. Iónica completa)</a:t>
            </a:r>
            <a:endParaRPr lang="es-ES" sz="2800" b="1" dirty="0">
              <a:solidFill>
                <a:srgbClr val="C0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s-ES" sz="2000" dirty="0">
              <a:latin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es-ES" sz="2000" dirty="0">
                <a:latin typeface="Arial" charset="0"/>
              </a:rPr>
              <a:t>            </a:t>
            </a:r>
            <a:r>
              <a:rPr lang="es-ES" sz="2000" dirty="0">
                <a:solidFill>
                  <a:srgbClr val="002060"/>
                </a:solidFill>
                <a:latin typeface="Arial" charset="0"/>
              </a:rPr>
              <a:t>H</a:t>
            </a:r>
            <a:r>
              <a:rPr lang="es-ES" sz="2000" baseline="30000" dirty="0">
                <a:solidFill>
                  <a:srgbClr val="002060"/>
                </a:solidFill>
                <a:latin typeface="Arial" charset="0"/>
              </a:rPr>
              <a:t>+</a:t>
            </a:r>
            <a:r>
              <a:rPr lang="es-ES" sz="2000" dirty="0">
                <a:solidFill>
                  <a:srgbClr val="002060"/>
                </a:solidFill>
                <a:latin typeface="Arial" charset="0"/>
              </a:rPr>
              <a:t> (ac) + OH</a:t>
            </a:r>
            <a:r>
              <a:rPr lang="es-ES" sz="2000" baseline="30000" dirty="0">
                <a:solidFill>
                  <a:srgbClr val="002060"/>
                </a:solidFill>
                <a:latin typeface="Arial" charset="0"/>
              </a:rPr>
              <a:t>-</a:t>
            </a:r>
            <a:r>
              <a:rPr lang="es-ES" sz="2000" dirty="0">
                <a:solidFill>
                  <a:srgbClr val="002060"/>
                </a:solidFill>
                <a:latin typeface="Arial" charset="0"/>
              </a:rPr>
              <a:t> (ac)</a:t>
            </a:r>
            <a:r>
              <a:rPr lang="es-ES" sz="2000" b="1" dirty="0">
                <a:solidFill>
                  <a:srgbClr val="002060"/>
                </a:solidFill>
                <a:latin typeface="Arial" charset="0"/>
              </a:rPr>
              <a:t>               </a:t>
            </a:r>
            <a:r>
              <a:rPr lang="es-ES" sz="2000" dirty="0">
                <a:solidFill>
                  <a:srgbClr val="002060"/>
                </a:solidFill>
                <a:latin typeface="Arial" charset="0"/>
              </a:rPr>
              <a:t>H</a:t>
            </a:r>
            <a:r>
              <a:rPr lang="es-ES" sz="2000" baseline="-25000" dirty="0">
                <a:solidFill>
                  <a:srgbClr val="002060"/>
                </a:solidFill>
                <a:latin typeface="Arial" charset="0"/>
              </a:rPr>
              <a:t>2</a:t>
            </a:r>
            <a:r>
              <a:rPr lang="es-ES" sz="2000" dirty="0">
                <a:solidFill>
                  <a:srgbClr val="002060"/>
                </a:solidFill>
                <a:latin typeface="Arial" charset="0"/>
              </a:rPr>
              <a:t>O (l)</a:t>
            </a:r>
          </a:p>
          <a:p>
            <a:pPr marL="609600" indent="-609600" eaLnBrk="1" hangingPunct="1">
              <a:buFontTx/>
              <a:buNone/>
            </a:pPr>
            <a:r>
              <a:rPr lang="es-ES" sz="2000" dirty="0">
                <a:latin typeface="Arial" charset="0"/>
              </a:rPr>
              <a:t>                                                  </a:t>
            </a:r>
            <a:r>
              <a:rPr lang="es-ES" sz="2000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s-ES" sz="2000" dirty="0" err="1">
                <a:solidFill>
                  <a:srgbClr val="C00000"/>
                </a:solidFill>
                <a:latin typeface="Arial" charset="0"/>
              </a:rPr>
              <a:t>Ec</a:t>
            </a:r>
            <a:r>
              <a:rPr lang="es-ES" sz="2000" dirty="0">
                <a:solidFill>
                  <a:srgbClr val="C00000"/>
                </a:solidFill>
                <a:latin typeface="Arial" charset="0"/>
              </a:rPr>
              <a:t>. Iónica neta)</a:t>
            </a:r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3419872" y="278092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56325" name="Line 8"/>
          <p:cNvSpPr>
            <a:spLocks noChangeShapeType="1"/>
          </p:cNvSpPr>
          <p:nvPr/>
        </p:nvSpPr>
        <p:spPr bwMode="auto">
          <a:xfrm>
            <a:off x="3707383" y="530120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827088" y="1196752"/>
            <a:ext cx="732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s-ES" dirty="0"/>
              <a:t>Reacciones de Metátesis</a:t>
            </a:r>
            <a:r>
              <a:rPr lang="es-ES" b="0" dirty="0"/>
              <a:t>: (Cambio de Compañero)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99A1D25-E164-4E4A-88CC-98F14271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F4155-3361-408D-8A5E-C0C3F06FF68E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9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/>
          <a:lstStyle/>
          <a:p>
            <a:pPr eaLnBrk="1" hangingPunct="1"/>
            <a:r>
              <a:rPr lang="es-VE" sz="3200" b="1" dirty="0">
                <a:solidFill>
                  <a:srgbClr val="C00000"/>
                </a:solidFill>
                <a:latin typeface="Arial" charset="0"/>
              </a:rPr>
              <a:t>Titulación-Valoración: </a:t>
            </a:r>
            <a:r>
              <a:rPr lang="es-VE" sz="3200" b="1" dirty="0" err="1">
                <a:solidFill>
                  <a:srgbClr val="C00000"/>
                </a:solidFill>
                <a:latin typeface="Arial" charset="0"/>
              </a:rPr>
              <a:t>Estequiometría</a:t>
            </a:r>
            <a:endParaRPr lang="en-US" sz="32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84784"/>
            <a:ext cx="4320480" cy="4896544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valoración o una titulación es un procedimiento analítico donde se lleva a cabo una reacción química, mediante la adición cuidadosamente controlada de una disolución a otra. La valoración se detiene en el punto en que ambos reactivos han reaccionado completamente, condición que se conoce como “punto de equivalencia”. En este punto hay cantidades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estequiometricamente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equivalentes de ambos reactantes.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 descr="Resultado de imagen para titulacion par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515" y="1628800"/>
            <a:ext cx="3451920" cy="44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E6C745-EB00-4465-8BD4-6AC66E90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E4DF1-2DEC-42EF-B92E-7543C0298A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VE" sz="2400" dirty="0"/>
              <a:t>Punto de equivalencia              Concepto teórico</a:t>
            </a:r>
          </a:p>
          <a:p>
            <a:pPr eaLnBrk="1" hangingPunct="1">
              <a:buFontTx/>
              <a:buNone/>
            </a:pPr>
            <a:r>
              <a:rPr lang="es-VE" sz="2400" dirty="0"/>
              <a:t>Punto Final                               Experimental</a:t>
            </a:r>
          </a:p>
          <a:p>
            <a:pPr eaLnBrk="1" hangingPunct="1">
              <a:buFontTx/>
              <a:buNone/>
            </a:pPr>
            <a:endParaRPr lang="es-VE" sz="2400" dirty="0"/>
          </a:p>
          <a:p>
            <a:pPr eaLnBrk="1" hangingPunct="1">
              <a:buFontTx/>
              <a:buNone/>
            </a:pPr>
            <a:endParaRPr lang="es-VE" sz="2400" dirty="0"/>
          </a:p>
          <a:p>
            <a:pPr eaLnBrk="1" hangingPunct="1">
              <a:buFontTx/>
              <a:buNone/>
            </a:pPr>
            <a:r>
              <a:rPr lang="es-VE" sz="2400" dirty="0"/>
              <a:t>                                                   </a:t>
            </a:r>
            <a:endParaRPr lang="en-US" sz="2400" dirty="0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4355976" y="134076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>
            <a:off x="2987675" y="18319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auto">
          <a:xfrm>
            <a:off x="8075061" y="1816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pic>
        <p:nvPicPr>
          <p:cNvPr id="58374" name="Picture 8" descr="FG05_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616200"/>
            <a:ext cx="6402388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s-VE" sz="3200" dirty="0">
                <a:solidFill>
                  <a:srgbClr val="C00000"/>
                </a:solidFill>
              </a:rPr>
              <a:t>Titulación-Valoración</a:t>
            </a:r>
          </a:p>
          <a:p>
            <a:pPr algn="ctr" eaLnBrk="1" hangingPunct="1"/>
            <a:r>
              <a:rPr lang="es-VE" sz="3200" dirty="0">
                <a:solidFill>
                  <a:srgbClr val="C00000"/>
                </a:solidFill>
              </a:rPr>
              <a:t>Ácido-Base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8376" name="Line 11"/>
          <p:cNvSpPr>
            <a:spLocks noChangeShapeType="1"/>
          </p:cNvSpPr>
          <p:nvPr/>
        </p:nvSpPr>
        <p:spPr bwMode="auto">
          <a:xfrm flipH="1">
            <a:off x="7020272" y="1831975"/>
            <a:ext cx="104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5367338" y="2197100"/>
            <a:ext cx="3352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VE" sz="2000" b="0" dirty="0"/>
              <a:t>Cambio físico observable </a:t>
            </a:r>
          </a:p>
          <a:p>
            <a:pPr algn="just" eaLnBrk="1" hangingPunct="1"/>
            <a:r>
              <a:rPr lang="es-VE" sz="2000" b="0" dirty="0"/>
              <a:t>mediante la presencia de </a:t>
            </a:r>
          </a:p>
          <a:p>
            <a:pPr algn="just" eaLnBrk="1" hangingPunct="1"/>
            <a:r>
              <a:rPr lang="es-VE" sz="2000" b="0" dirty="0"/>
              <a:t>Una sustancia  que permita </a:t>
            </a:r>
          </a:p>
          <a:p>
            <a:pPr algn="just" eaLnBrk="1" hangingPunct="1"/>
            <a:r>
              <a:rPr lang="es-VE" sz="2000" b="0" dirty="0"/>
              <a:t>su visualización ( Indicador)</a:t>
            </a:r>
            <a:endParaRPr lang="en-US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CD5036-56F0-4DCE-9D76-5902B49C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E4DF1-2DEC-42EF-B92E-7543C0298A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096206" y="1919829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VE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VE" sz="2400" dirty="0">
                <a:solidFill>
                  <a:srgbClr val="0070C0"/>
                </a:solidFill>
                <a:latin typeface="Arial" charset="0"/>
              </a:rPr>
              <a:t>El indicador ácido-base, se escoge de manera tal que la </a:t>
            </a:r>
            <a:r>
              <a:rPr lang="es-VE" sz="24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diferencia entre el punto de equivalencia y el final sean mínimas. </a:t>
            </a:r>
          </a:p>
          <a:p>
            <a:pPr eaLnBrk="1" hangingPunct="1">
              <a:buFontTx/>
              <a:buNone/>
            </a:pPr>
            <a:r>
              <a:rPr lang="es-VE" sz="24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s-VE" sz="24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	Los indicadores ácido-base son generalmente compuestos orgánicos de naturaleza compleja y dependiendo del pH del medio tienen un color diferente.</a:t>
            </a:r>
          </a:p>
          <a:p>
            <a:pPr eaLnBrk="1" hangingPunct="1">
              <a:buFontTx/>
              <a:buNone/>
            </a:pPr>
            <a:r>
              <a:rPr lang="es-VE" sz="2400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s-VE" sz="2400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	</a:t>
            </a:r>
            <a:endParaRPr lang="es-VE" sz="2400" baseline="30000" dirty="0">
              <a:solidFill>
                <a:schemeClr val="tx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s-VE" sz="3200" dirty="0">
                <a:solidFill>
                  <a:srgbClr val="C00000"/>
                </a:solidFill>
              </a:rPr>
              <a:t>Titulación-Valoración</a:t>
            </a:r>
          </a:p>
          <a:p>
            <a:pPr algn="ctr" eaLnBrk="1" hangingPunct="1"/>
            <a:r>
              <a:rPr lang="es-VE" sz="3200" dirty="0">
                <a:solidFill>
                  <a:srgbClr val="C00000"/>
                </a:solidFill>
              </a:rPr>
              <a:t>Ácido-Base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098A32D-0600-450B-A7CE-F0B76B30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E4DF1-2DEC-42EF-B92E-7543C0298A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35696" y="609600"/>
            <a:ext cx="7056784" cy="849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z="2000" b="1" dirty="0">
                <a:solidFill>
                  <a:srgbClr val="C00000"/>
                </a:solidFill>
                <a:latin typeface="Arial" charset="0"/>
              </a:rPr>
              <a:t>Cambio en apariencia de una solución ácida que contiene fenolftaleína cuando se le agrega la solución de base.           </a:t>
            </a:r>
            <a:br>
              <a:rPr lang="es-ES" sz="2000" b="1" dirty="0">
                <a:solidFill>
                  <a:srgbClr val="C00000"/>
                </a:solidFill>
                <a:latin typeface="Arial" charset="0"/>
              </a:rPr>
            </a:br>
            <a:endParaRPr lang="es-ES" sz="2000" b="1" dirty="0"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6246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7450" y="1917700"/>
          <a:ext cx="19399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Imagen de mapa de bits" r:id="rId3" imgW="1486107" imgH="2591162" progId="Paint.Picture">
                  <p:embed/>
                </p:oleObj>
              </mc:Choice>
              <mc:Fallback>
                <p:oleObj name="Imagen de mapa de bits" r:id="rId3" imgW="1486107" imgH="2591162" progId="Paint.Picture">
                  <p:embed/>
                  <p:pic>
                    <p:nvPicPr>
                      <p:cNvPr id="624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17700"/>
                        <a:ext cx="1939925" cy="338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49650" y="1917700"/>
          <a:ext cx="19939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Imagen de mapa de bits" r:id="rId5" imgW="1523810" imgH="2580952" progId="Paint.Picture">
                  <p:embed/>
                </p:oleObj>
              </mc:Choice>
              <mc:Fallback>
                <p:oleObj name="Imagen de mapa de bits" r:id="rId5" imgW="1523810" imgH="2580952" progId="Paint.Picture">
                  <p:embed/>
                  <p:pic>
                    <p:nvPicPr>
                      <p:cNvPr id="624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917700"/>
                        <a:ext cx="1993900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24550" y="1917700"/>
          <a:ext cx="2014538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Imagen de mapa de bits" r:id="rId7" imgW="1542857" imgH="2591162" progId="Paint.Picture">
                  <p:embed/>
                </p:oleObj>
              </mc:Choice>
              <mc:Fallback>
                <p:oleObj name="Imagen de mapa de bits" r:id="rId7" imgW="1542857" imgH="2591162" progId="Paint.Picture">
                  <p:embed/>
                  <p:pic>
                    <p:nvPicPr>
                      <p:cNvPr id="624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917700"/>
                        <a:ext cx="2014538" cy="338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13"/>
          <p:cNvSpPr txBox="1">
            <a:spLocks noChangeArrowheads="1"/>
          </p:cNvSpPr>
          <p:nvPr/>
        </p:nvSpPr>
        <p:spPr bwMode="auto">
          <a:xfrm>
            <a:off x="1601788" y="5759450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>
                <a:solidFill>
                  <a:srgbClr val="0033CC"/>
                </a:solidFill>
              </a:rPr>
              <a:t>Ácida</a:t>
            </a:r>
          </a:p>
        </p:txBody>
      </p:sp>
      <p:sp>
        <p:nvSpPr>
          <p:cNvPr id="62471" name="Text Box 14"/>
          <p:cNvSpPr txBox="1">
            <a:spLocks noChangeArrowheads="1"/>
          </p:cNvSpPr>
          <p:nvPr/>
        </p:nvSpPr>
        <p:spPr bwMode="auto">
          <a:xfrm>
            <a:off x="4021622" y="6034088"/>
            <a:ext cx="1508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000" dirty="0">
                <a:solidFill>
                  <a:srgbClr val="C00000"/>
                </a:solidFill>
              </a:rPr>
              <a:t>Punto final</a:t>
            </a:r>
          </a:p>
        </p:txBody>
      </p:sp>
      <p:sp>
        <p:nvSpPr>
          <p:cNvPr id="62472" name="Text Box 15"/>
          <p:cNvSpPr txBox="1">
            <a:spLocks noChangeArrowheads="1"/>
          </p:cNvSpPr>
          <p:nvPr/>
        </p:nvSpPr>
        <p:spPr bwMode="auto">
          <a:xfrm>
            <a:off x="6430963" y="5640388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dirty="0">
                <a:solidFill>
                  <a:srgbClr val="0033CC"/>
                </a:solidFill>
              </a:rPr>
              <a:t>Básica</a:t>
            </a:r>
          </a:p>
        </p:txBody>
      </p:sp>
      <p:sp>
        <p:nvSpPr>
          <p:cNvPr id="62473" name="Line 16"/>
          <p:cNvSpPr>
            <a:spLocks noChangeShapeType="1"/>
          </p:cNvSpPr>
          <p:nvPr/>
        </p:nvSpPr>
        <p:spPr bwMode="auto">
          <a:xfrm flipV="1">
            <a:off x="2139950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62474" name="Line 17"/>
          <p:cNvSpPr>
            <a:spLocks noChangeShapeType="1"/>
          </p:cNvSpPr>
          <p:nvPr/>
        </p:nvSpPr>
        <p:spPr bwMode="auto">
          <a:xfrm flipV="1">
            <a:off x="4602163" y="52959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62475" name="Line 18"/>
          <p:cNvSpPr>
            <a:spLocks noChangeShapeType="1"/>
          </p:cNvSpPr>
          <p:nvPr/>
        </p:nvSpPr>
        <p:spPr bwMode="auto">
          <a:xfrm flipV="1">
            <a:off x="6999288" y="52959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BBB6319-5F4A-4FC1-BED2-7A21D14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AC4AF-AFA2-4A70-8D17-539284AF4519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6" descr="HM00030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159375"/>
            <a:ext cx="167957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04800" y="1524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concentración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60400" y="838200"/>
            <a:ext cx="833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La </a:t>
            </a:r>
            <a:r>
              <a:rPr lang="en-US" sz="1800" i="1" dirty="0" err="1">
                <a:solidFill>
                  <a:srgbClr val="0070C0"/>
                </a:solidFill>
              </a:rPr>
              <a:t>concentración</a:t>
            </a:r>
            <a:r>
              <a:rPr lang="en-US" sz="1800" dirty="0">
                <a:solidFill>
                  <a:srgbClr val="0070C0"/>
                </a:solidFill>
              </a:rPr>
              <a:t> de </a:t>
            </a:r>
            <a:r>
              <a:rPr lang="en-US" sz="1800" dirty="0" err="1">
                <a:solidFill>
                  <a:srgbClr val="0070C0"/>
                </a:solidFill>
              </a:rPr>
              <a:t>una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disolución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es</a:t>
            </a:r>
            <a:r>
              <a:rPr lang="en-US" sz="1800" dirty="0">
                <a:solidFill>
                  <a:srgbClr val="0070C0"/>
                </a:solidFill>
              </a:rPr>
              <a:t> la </a:t>
            </a:r>
            <a:r>
              <a:rPr lang="en-US" sz="1800" dirty="0" err="1">
                <a:solidFill>
                  <a:srgbClr val="0070C0"/>
                </a:solidFill>
              </a:rPr>
              <a:t>cantidad</a:t>
            </a:r>
            <a:r>
              <a:rPr lang="en-US" sz="1800" dirty="0">
                <a:solidFill>
                  <a:srgbClr val="0070C0"/>
                </a:solidFill>
              </a:rPr>
              <a:t> de </a:t>
            </a:r>
            <a:r>
              <a:rPr lang="en-US" sz="1800" dirty="0" err="1">
                <a:solidFill>
                  <a:srgbClr val="0070C0"/>
                </a:solidFill>
              </a:rPr>
              <a:t>soluto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presente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en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una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determinada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cantidad</a:t>
            </a:r>
            <a:r>
              <a:rPr lang="en-US" sz="1800" dirty="0">
                <a:solidFill>
                  <a:srgbClr val="0070C0"/>
                </a:solidFill>
              </a:rPr>
              <a:t> de </a:t>
            </a:r>
            <a:r>
              <a:rPr lang="en-US" sz="1800" dirty="0" err="1">
                <a:solidFill>
                  <a:srgbClr val="0070C0"/>
                </a:solidFill>
              </a:rPr>
              <a:t>una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disolución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5605" name="Text Box 48"/>
          <p:cNvSpPr txBox="1">
            <a:spLocks noChangeArrowheads="1"/>
          </p:cNvSpPr>
          <p:nvPr/>
        </p:nvSpPr>
        <p:spPr bwMode="auto">
          <a:xfrm>
            <a:off x="660400" y="1628775"/>
            <a:ext cx="235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u="sng"/>
              <a:t>Porcentaje</a:t>
            </a:r>
          </a:p>
        </p:txBody>
      </p:sp>
      <p:grpSp>
        <p:nvGrpSpPr>
          <p:cNvPr id="25606" name="Group 100"/>
          <p:cNvGrpSpPr>
            <a:grpSpLocks/>
          </p:cNvGrpSpPr>
          <p:nvPr/>
        </p:nvGrpSpPr>
        <p:grpSpPr bwMode="auto">
          <a:xfrm>
            <a:off x="3098800" y="1887538"/>
            <a:ext cx="5119688" cy="730250"/>
            <a:chOff x="1952" y="1189"/>
            <a:chExt cx="3225" cy="460"/>
          </a:xfrm>
        </p:grpSpPr>
        <p:sp>
          <p:nvSpPr>
            <p:cNvPr id="25624" name="Text Box 49"/>
            <p:cNvSpPr txBox="1">
              <a:spLocks noChangeArrowheads="1"/>
            </p:cNvSpPr>
            <p:nvPr/>
          </p:nvSpPr>
          <p:spPr bwMode="auto">
            <a:xfrm>
              <a:off x="1952" y="1297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% en m/m = </a:t>
              </a:r>
            </a:p>
          </p:txBody>
        </p:sp>
        <p:sp>
          <p:nvSpPr>
            <p:cNvPr id="25625" name="Text Box 52"/>
            <p:cNvSpPr txBox="1">
              <a:spLocks noChangeArrowheads="1"/>
            </p:cNvSpPr>
            <p:nvPr/>
          </p:nvSpPr>
          <p:spPr bwMode="auto">
            <a:xfrm>
              <a:off x="4568" y="1289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x 100%</a:t>
              </a:r>
            </a:p>
          </p:txBody>
        </p:sp>
        <p:sp>
          <p:nvSpPr>
            <p:cNvPr id="25626" name="Text Box 50"/>
            <p:cNvSpPr txBox="1">
              <a:spLocks noChangeArrowheads="1"/>
            </p:cNvSpPr>
            <p:nvPr/>
          </p:nvSpPr>
          <p:spPr bwMode="auto">
            <a:xfrm>
              <a:off x="3067" y="1189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Masa de soluto (g)</a:t>
              </a:r>
            </a:p>
          </p:txBody>
        </p:sp>
        <p:sp>
          <p:nvSpPr>
            <p:cNvPr id="25627" name="Text Box 51"/>
            <p:cNvSpPr txBox="1">
              <a:spLocks noChangeArrowheads="1"/>
            </p:cNvSpPr>
            <p:nvPr/>
          </p:nvSpPr>
          <p:spPr bwMode="auto">
            <a:xfrm>
              <a:off x="3016" y="1418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masa de solución (g)</a:t>
              </a:r>
            </a:p>
          </p:txBody>
        </p:sp>
        <p:sp>
          <p:nvSpPr>
            <p:cNvPr id="25628" name="Line 53"/>
            <p:cNvSpPr>
              <a:spLocks noChangeShapeType="1"/>
            </p:cNvSpPr>
            <p:nvPr/>
          </p:nvSpPr>
          <p:spPr bwMode="auto">
            <a:xfrm>
              <a:off x="2976" y="1419"/>
              <a:ext cx="1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25607" name="Text Box 66"/>
          <p:cNvSpPr txBox="1">
            <a:spLocks noChangeArrowheads="1"/>
          </p:cNvSpPr>
          <p:nvPr/>
        </p:nvSpPr>
        <p:spPr bwMode="auto">
          <a:xfrm>
            <a:off x="644525" y="4937125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u="sng"/>
              <a:t>Fracción molar</a:t>
            </a:r>
            <a:r>
              <a:rPr lang="en-US" sz="1800"/>
              <a:t> </a:t>
            </a:r>
            <a:r>
              <a:rPr lang="en-US" sz="1800" i="1"/>
              <a:t>(X)</a:t>
            </a:r>
            <a:endParaRPr lang="en-US" sz="1800" i="1" u="sng"/>
          </a:p>
        </p:txBody>
      </p:sp>
      <p:grpSp>
        <p:nvGrpSpPr>
          <p:cNvPr id="25608" name="Group 102"/>
          <p:cNvGrpSpPr>
            <a:grpSpLocks/>
          </p:cNvGrpSpPr>
          <p:nvPr/>
        </p:nvGrpSpPr>
        <p:grpSpPr bwMode="auto">
          <a:xfrm>
            <a:off x="3190875" y="5318125"/>
            <a:ext cx="5419725" cy="696913"/>
            <a:chOff x="1002" y="3350"/>
            <a:chExt cx="3414" cy="439"/>
          </a:xfrm>
        </p:grpSpPr>
        <p:sp>
          <p:nvSpPr>
            <p:cNvPr id="25620" name="Text Box 68"/>
            <p:cNvSpPr txBox="1">
              <a:spLocks noChangeArrowheads="1"/>
            </p:cNvSpPr>
            <p:nvPr/>
          </p:nvSpPr>
          <p:spPr bwMode="auto">
            <a:xfrm>
              <a:off x="1002" y="3447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i="1"/>
                <a:t>X</a:t>
              </a:r>
              <a:r>
                <a:rPr lang="en-US" sz="1800" baseline="-25000"/>
                <a:t>A</a:t>
              </a:r>
              <a:r>
                <a:rPr lang="en-US" sz="1800"/>
                <a:t> = </a:t>
              </a:r>
              <a:endParaRPr lang="en-US" sz="1800" i="1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2428" y="3350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Moles de A</a:t>
              </a:r>
            </a:p>
          </p:txBody>
        </p:sp>
        <p:sp>
          <p:nvSpPr>
            <p:cNvPr id="25622" name="Text Box 71"/>
            <p:cNvSpPr txBox="1">
              <a:spLocks noChangeArrowheads="1"/>
            </p:cNvSpPr>
            <p:nvPr/>
          </p:nvSpPr>
          <p:spPr bwMode="auto">
            <a:xfrm>
              <a:off x="1380" y="3558"/>
              <a:ext cx="30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Suma de moles de </a:t>
              </a:r>
              <a:r>
                <a:rPr lang="en-US" sz="1800" dirty="0" err="1"/>
                <a:t>todos</a:t>
              </a:r>
              <a:r>
                <a:rPr lang="en-US" sz="1800" dirty="0"/>
                <a:t> los </a:t>
              </a:r>
              <a:r>
                <a:rPr lang="en-US" sz="1800" dirty="0" err="1"/>
                <a:t>componentes</a:t>
              </a:r>
              <a:endParaRPr lang="en-US" sz="1800" dirty="0"/>
            </a:p>
          </p:txBody>
        </p:sp>
        <p:sp>
          <p:nvSpPr>
            <p:cNvPr id="25623" name="Line 72"/>
            <p:cNvSpPr>
              <a:spLocks noChangeShapeType="1"/>
            </p:cNvSpPr>
            <p:nvPr/>
          </p:nvSpPr>
          <p:spPr bwMode="auto">
            <a:xfrm>
              <a:off x="1431" y="3560"/>
              <a:ext cx="2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25609" name="Text Box 90"/>
          <p:cNvSpPr txBox="1">
            <a:spLocks noChangeArrowheads="1"/>
          </p:cNvSpPr>
          <p:nvPr/>
        </p:nvSpPr>
        <p:spPr bwMode="auto">
          <a:xfrm>
            <a:off x="3149600" y="29098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/>
              <a:t>% </a:t>
            </a:r>
            <a:r>
              <a:rPr lang="en-US" sz="1800" dirty="0" err="1"/>
              <a:t>en</a:t>
            </a:r>
            <a:r>
              <a:rPr lang="en-US" sz="1800" dirty="0"/>
              <a:t> m/v = </a:t>
            </a:r>
          </a:p>
        </p:txBody>
      </p:sp>
      <p:sp>
        <p:nvSpPr>
          <p:cNvPr id="25610" name="Text Box 91"/>
          <p:cNvSpPr txBox="1">
            <a:spLocks noChangeArrowheads="1"/>
          </p:cNvSpPr>
          <p:nvPr/>
        </p:nvSpPr>
        <p:spPr bwMode="auto">
          <a:xfrm>
            <a:off x="7759700" y="2884488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/>
              <a:t>x 100%</a:t>
            </a:r>
          </a:p>
        </p:txBody>
      </p:sp>
      <p:sp>
        <p:nvSpPr>
          <p:cNvPr id="25611" name="Text Box 92"/>
          <p:cNvSpPr txBox="1">
            <a:spLocks noChangeArrowheads="1"/>
          </p:cNvSpPr>
          <p:nvPr/>
        </p:nvSpPr>
        <p:spPr bwMode="auto">
          <a:xfrm>
            <a:off x="4919663" y="2738438"/>
            <a:ext cx="219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/>
              <a:t>Masa de </a:t>
            </a:r>
            <a:r>
              <a:rPr lang="en-US" sz="1800" dirty="0" err="1"/>
              <a:t>soluto</a:t>
            </a:r>
            <a:r>
              <a:rPr lang="en-US" sz="1800" dirty="0"/>
              <a:t> (g)</a:t>
            </a:r>
          </a:p>
        </p:txBody>
      </p:sp>
      <p:sp>
        <p:nvSpPr>
          <p:cNvPr id="25612" name="Text Box 93"/>
          <p:cNvSpPr txBox="1">
            <a:spLocks noChangeArrowheads="1"/>
          </p:cNvSpPr>
          <p:nvPr/>
        </p:nvSpPr>
        <p:spPr bwMode="auto">
          <a:xfrm>
            <a:off x="4838700" y="3101975"/>
            <a:ext cx="304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/>
              <a:t>Volumen de solución (mL)</a:t>
            </a:r>
          </a:p>
        </p:txBody>
      </p:sp>
      <p:sp>
        <p:nvSpPr>
          <p:cNvPr id="25613" name="Line 94"/>
          <p:cNvSpPr>
            <a:spLocks noChangeShapeType="1"/>
          </p:cNvSpPr>
          <p:nvPr/>
        </p:nvSpPr>
        <p:spPr bwMode="auto">
          <a:xfrm>
            <a:off x="4775200" y="3103563"/>
            <a:ext cx="300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grpSp>
        <p:nvGrpSpPr>
          <p:cNvPr id="25614" name="Group 101"/>
          <p:cNvGrpSpPr>
            <a:grpSpLocks/>
          </p:cNvGrpSpPr>
          <p:nvPr/>
        </p:nvGrpSpPr>
        <p:grpSpPr bwMode="auto">
          <a:xfrm>
            <a:off x="3175000" y="3733800"/>
            <a:ext cx="5576888" cy="730250"/>
            <a:chOff x="2000" y="2352"/>
            <a:chExt cx="3513" cy="460"/>
          </a:xfrm>
        </p:grpSpPr>
        <p:sp>
          <p:nvSpPr>
            <p:cNvPr id="25615" name="Text Box 95"/>
            <p:cNvSpPr txBox="1">
              <a:spLocks noChangeArrowheads="1"/>
            </p:cNvSpPr>
            <p:nvPr/>
          </p:nvSpPr>
          <p:spPr bwMode="auto">
            <a:xfrm>
              <a:off x="2000" y="2460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% en v/v = </a:t>
              </a:r>
            </a:p>
          </p:txBody>
        </p:sp>
        <p:sp>
          <p:nvSpPr>
            <p:cNvPr id="25616" name="Text Box 96"/>
            <p:cNvSpPr txBox="1">
              <a:spLocks noChangeArrowheads="1"/>
            </p:cNvSpPr>
            <p:nvPr/>
          </p:nvSpPr>
          <p:spPr bwMode="auto">
            <a:xfrm>
              <a:off x="4904" y="2444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x 100%</a:t>
              </a:r>
            </a:p>
          </p:txBody>
        </p:sp>
        <p:sp>
          <p:nvSpPr>
            <p:cNvPr id="25617" name="Text Box 97"/>
            <p:cNvSpPr txBox="1">
              <a:spLocks noChangeArrowheads="1"/>
            </p:cNvSpPr>
            <p:nvPr/>
          </p:nvSpPr>
          <p:spPr bwMode="auto">
            <a:xfrm>
              <a:off x="3115" y="2352"/>
              <a:ext cx="1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Volumen de soluto (mL)</a:t>
              </a:r>
            </a:p>
          </p:txBody>
        </p:sp>
        <p:sp>
          <p:nvSpPr>
            <p:cNvPr id="25618" name="Text Box 98"/>
            <p:cNvSpPr txBox="1">
              <a:spLocks noChangeArrowheads="1"/>
            </p:cNvSpPr>
            <p:nvPr/>
          </p:nvSpPr>
          <p:spPr bwMode="auto">
            <a:xfrm>
              <a:off x="3064" y="2581"/>
              <a:ext cx="1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Volumen de solución (mL)</a:t>
              </a:r>
            </a:p>
          </p:txBody>
        </p:sp>
        <p:sp>
          <p:nvSpPr>
            <p:cNvPr id="25619" name="Line 99"/>
            <p:cNvSpPr>
              <a:spLocks noChangeShapeType="1"/>
            </p:cNvSpPr>
            <p:nvPr/>
          </p:nvSpPr>
          <p:spPr bwMode="auto">
            <a:xfrm>
              <a:off x="3024" y="2582"/>
              <a:ext cx="18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VE"/>
            </a:p>
          </p:txBody>
        </p:sp>
      </p:grp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941BBF6-DFA1-4C19-A8B6-23C91C09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04800" y="1524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dirty="0" err="1">
                <a:solidFill>
                  <a:srgbClr val="C00000"/>
                </a:solidFill>
              </a:rPr>
              <a:t>Unidades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concentración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066800" y="2254250"/>
            <a:ext cx="88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/>
              <a:t>M </a:t>
            </a:r>
            <a:r>
              <a:rPr lang="en-US" sz="2800" b="0"/>
              <a:t> =</a:t>
            </a:r>
            <a:endParaRPr lang="en-US" sz="2800" i="1"/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2047875" y="1957388"/>
            <a:ext cx="2679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0"/>
              <a:t>Moles de soluto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041525" y="2552700"/>
            <a:ext cx="323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0"/>
              <a:t>Litros de disolución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2051050" y="2514600"/>
            <a:ext cx="3175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26632" name="Text Box 17"/>
          <p:cNvSpPr txBox="1">
            <a:spLocks noChangeArrowheads="1"/>
          </p:cNvSpPr>
          <p:nvPr/>
        </p:nvSpPr>
        <p:spPr bwMode="auto">
          <a:xfrm>
            <a:off x="762000" y="1147763"/>
            <a:ext cx="312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 dirty="0" err="1"/>
              <a:t>Molaridad</a:t>
            </a:r>
            <a:r>
              <a:rPr lang="en-US" sz="2800" b="0" dirty="0"/>
              <a:t> </a:t>
            </a:r>
            <a:r>
              <a:rPr lang="en-US" sz="2800" i="1" dirty="0"/>
              <a:t>(M)</a:t>
            </a:r>
            <a:endParaRPr lang="en-US" sz="2800" i="1" u="sng" dirty="0"/>
          </a:p>
        </p:txBody>
      </p:sp>
      <p:sp>
        <p:nvSpPr>
          <p:cNvPr id="26633" name="Text Box 19"/>
          <p:cNvSpPr txBox="1">
            <a:spLocks noChangeArrowheads="1"/>
          </p:cNvSpPr>
          <p:nvPr/>
        </p:nvSpPr>
        <p:spPr bwMode="auto">
          <a:xfrm>
            <a:off x="660400" y="3595688"/>
            <a:ext cx="307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/>
              <a:t>Molalidad</a:t>
            </a:r>
            <a:r>
              <a:rPr lang="en-US" sz="2800" b="0"/>
              <a:t> </a:t>
            </a:r>
            <a:r>
              <a:rPr lang="en-US" sz="2800" i="1"/>
              <a:t>(m)</a:t>
            </a:r>
            <a:endParaRPr lang="en-US" sz="2800" i="1" u="sng"/>
          </a:p>
        </p:txBody>
      </p:sp>
      <p:sp>
        <p:nvSpPr>
          <p:cNvPr id="26634" name="Text Box 21"/>
          <p:cNvSpPr txBox="1">
            <a:spLocks noChangeArrowheads="1"/>
          </p:cNvSpPr>
          <p:nvPr/>
        </p:nvSpPr>
        <p:spPr bwMode="auto">
          <a:xfrm>
            <a:off x="1057275" y="4745038"/>
            <a:ext cx="904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i="1"/>
              <a:t>m </a:t>
            </a:r>
            <a:r>
              <a:rPr lang="en-US" sz="2800" b="0"/>
              <a:t> =</a:t>
            </a:r>
            <a:endParaRPr lang="en-US" sz="2800" i="1"/>
          </a:p>
        </p:txBody>
      </p:sp>
      <p:sp>
        <p:nvSpPr>
          <p:cNvPr id="26635" name="Text Box 23"/>
          <p:cNvSpPr txBox="1">
            <a:spLocks noChangeArrowheads="1"/>
          </p:cNvSpPr>
          <p:nvPr/>
        </p:nvSpPr>
        <p:spPr bwMode="auto">
          <a:xfrm>
            <a:off x="2322513" y="4448175"/>
            <a:ext cx="267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0"/>
              <a:t>Moles de soluto</a:t>
            </a:r>
          </a:p>
        </p:txBody>
      </p:sp>
      <p:sp>
        <p:nvSpPr>
          <p:cNvPr id="26636" name="Text Box 24"/>
          <p:cNvSpPr txBox="1">
            <a:spLocks noChangeArrowheads="1"/>
          </p:cNvSpPr>
          <p:nvPr/>
        </p:nvSpPr>
        <p:spPr bwMode="auto">
          <a:xfrm>
            <a:off x="2097088" y="5043488"/>
            <a:ext cx="4065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0"/>
              <a:t>Masa de disolvente  (kg)</a:t>
            </a:r>
          </a:p>
        </p:txBody>
      </p:sp>
      <p:sp>
        <p:nvSpPr>
          <p:cNvPr id="26637" name="Line 25"/>
          <p:cNvSpPr>
            <a:spLocks noChangeShapeType="1"/>
          </p:cNvSpPr>
          <p:nvPr/>
        </p:nvSpPr>
        <p:spPr bwMode="auto">
          <a:xfrm>
            <a:off x="2057400" y="5005388"/>
            <a:ext cx="3949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VE"/>
          </a:p>
        </p:txBody>
      </p:sp>
      <p:sp>
        <p:nvSpPr>
          <p:cNvPr id="26638" name="Oval 28"/>
          <p:cNvSpPr>
            <a:spLocks noChangeArrowheads="1"/>
          </p:cNvSpPr>
          <p:nvPr/>
        </p:nvSpPr>
        <p:spPr bwMode="auto">
          <a:xfrm>
            <a:off x="3479800" y="2501900"/>
            <a:ext cx="1905000" cy="7493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s-ES"/>
          </a:p>
        </p:txBody>
      </p:sp>
      <p:sp>
        <p:nvSpPr>
          <p:cNvPr id="26639" name="Oval 29"/>
          <p:cNvSpPr>
            <a:spLocks noChangeArrowheads="1"/>
          </p:cNvSpPr>
          <p:nvPr/>
        </p:nvSpPr>
        <p:spPr bwMode="auto">
          <a:xfrm>
            <a:off x="3530600" y="5029200"/>
            <a:ext cx="1917700" cy="6223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es-ES"/>
          </a:p>
        </p:txBody>
      </p:sp>
      <p:sp>
        <p:nvSpPr>
          <p:cNvPr id="26640" name="Text Box 32"/>
          <p:cNvSpPr txBox="1">
            <a:spLocks noChangeArrowheads="1"/>
          </p:cNvSpPr>
          <p:nvPr/>
        </p:nvSpPr>
        <p:spPr bwMode="auto">
          <a:xfrm>
            <a:off x="660400" y="6093296"/>
            <a:ext cx="4199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dirty="0"/>
              <a:t>% Molar = %X = X </a:t>
            </a:r>
            <a:r>
              <a:rPr lang="es-ES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•</a:t>
            </a:r>
            <a:r>
              <a:rPr lang="es-ES" dirty="0"/>
              <a:t> 100%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89F0FA-85C8-4BC8-9D5B-A62F4BA4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611188" y="976313"/>
            <a:ext cx="8037512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800" dirty="0">
                <a:solidFill>
                  <a:srgbClr val="C00000"/>
                </a:solidFill>
              </a:rPr>
              <a:t>Preparación de Soluciones 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>
                <a:solidFill>
                  <a:srgbClr val="0070C0"/>
                </a:solidFill>
              </a:rPr>
              <a:t>Para preparar soluciones, se pueden seguir tres </a:t>
            </a:r>
          </a:p>
          <a:p>
            <a:pPr eaLnBrk="1" hangingPunct="1"/>
            <a:r>
              <a:rPr lang="es-ES" dirty="0">
                <a:solidFill>
                  <a:srgbClr val="0070C0"/>
                </a:solidFill>
              </a:rPr>
              <a:t>procedimientos:</a:t>
            </a:r>
          </a:p>
          <a:p>
            <a:pPr eaLnBrk="1" hangingPunct="1"/>
            <a:endParaRPr lang="es-ES" dirty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s-ES" dirty="0">
                <a:solidFill>
                  <a:srgbClr val="0070C0"/>
                </a:solidFill>
              </a:rPr>
              <a:t> Pesada de un soluto sólido</a:t>
            </a:r>
          </a:p>
          <a:p>
            <a:pPr eaLnBrk="1" hangingPunct="1"/>
            <a:endParaRPr lang="es-ES" dirty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s-ES" dirty="0">
                <a:solidFill>
                  <a:srgbClr val="C00000"/>
                </a:solidFill>
              </a:rPr>
              <a:t> Dilución de una solución concentrada</a:t>
            </a:r>
          </a:p>
          <a:p>
            <a:pPr eaLnBrk="1" hangingPunct="1"/>
            <a:endParaRPr lang="es-ES" dirty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s-ES" dirty="0">
                <a:solidFill>
                  <a:srgbClr val="0070C0"/>
                </a:solidFill>
              </a:rPr>
              <a:t> Mezcla de dos soluciones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FA044D-A4D4-4A9B-A4E4-E8481103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611188" y="976313"/>
            <a:ext cx="8037512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800" dirty="0">
                <a:solidFill>
                  <a:srgbClr val="C00000"/>
                </a:solidFill>
              </a:rPr>
              <a:t>Preparación de Soluciones </a:t>
            </a:r>
          </a:p>
          <a:p>
            <a:pPr eaLnBrk="1" hangingPunct="1"/>
            <a:endParaRPr lang="es-ES" dirty="0"/>
          </a:p>
          <a:p>
            <a:pPr algn="just" eaLnBrk="1" hangingPunct="1"/>
            <a:r>
              <a:rPr lang="es-VE" dirty="0"/>
              <a:t>Los materiales de uso común para el manejo de reactivos en un laboratorio de química en la preparación de soluciones, pueden clasificarse de la siguiente manera: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es-VE"/>
          </a:p>
        </p:txBody>
      </p:sp>
      <p:graphicFrame>
        <p:nvGraphicFramePr>
          <p:cNvPr id="3379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63756"/>
              </p:ext>
            </p:extLst>
          </p:nvPr>
        </p:nvGraphicFramePr>
        <p:xfrm>
          <a:off x="212725" y="3566137"/>
          <a:ext cx="8834438" cy="266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Organization Chart" r:id="rId3" imgW="3645877" imgH="1014046" progId="OrgPlusWOPX.4">
                  <p:embed/>
                </p:oleObj>
              </mc:Choice>
              <mc:Fallback>
                <p:oleObj name="Organization Chart" r:id="rId3" imgW="3645877" imgH="1014046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3566137"/>
                        <a:ext cx="8834438" cy="266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4 Rectángulo"/>
          <p:cNvSpPr>
            <a:spLocks noChangeArrowheads="1"/>
          </p:cNvSpPr>
          <p:nvPr/>
        </p:nvSpPr>
        <p:spPr bwMode="auto">
          <a:xfrm>
            <a:off x="3352800" y="6611938"/>
            <a:ext cx="579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s-VE" sz="1000">
                <a:hlinkClick r:id="rId5"/>
              </a:rPr>
              <a:t>http://medusa.unimet.edu.ve/quimica/fbqi01/labqui/b1preparaciondesoluciones.doc</a:t>
            </a:r>
            <a:endParaRPr lang="es-VE" sz="1000"/>
          </a:p>
          <a:p>
            <a:pPr algn="ctr" eaLnBrk="1" hangingPunct="1"/>
            <a:endParaRPr lang="es-VE" sz="10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B278D00-998A-490A-8E06-A36536CC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51720" y="116632"/>
            <a:ext cx="505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s-E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Instrumentos del laboratorio</a:t>
            </a:r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428037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4BAEE3-63DF-4F2C-8485-68BA557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51720" y="116632"/>
            <a:ext cx="505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s-E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Instrumentos del laboratorio</a:t>
            </a:r>
          </a:p>
        </p:txBody>
      </p:sp>
      <p:sp>
        <p:nvSpPr>
          <p:cNvPr id="4" name="5 CuadroTexto"/>
          <p:cNvSpPr txBox="1"/>
          <p:nvPr/>
        </p:nvSpPr>
        <p:spPr>
          <a:xfrm>
            <a:off x="1568079" y="4394180"/>
            <a:ext cx="18389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VE" sz="1600" dirty="0" err="1">
                <a:latin typeface="Arial" charset="0"/>
              </a:rPr>
              <a:t>Beaker</a:t>
            </a:r>
            <a:r>
              <a:rPr lang="es-VE" sz="1600" dirty="0">
                <a:latin typeface="Arial" charset="0"/>
              </a:rPr>
              <a:t> o vaso de </a:t>
            </a:r>
          </a:p>
          <a:p>
            <a:pPr algn="ctr" eaLnBrk="1" hangingPunct="1">
              <a:defRPr/>
            </a:pPr>
            <a:r>
              <a:rPr lang="es-VE" sz="1600" dirty="0">
                <a:latin typeface="Arial" charset="0"/>
              </a:rPr>
              <a:t>precipitado</a:t>
            </a:r>
          </a:p>
        </p:txBody>
      </p:sp>
      <p:pic>
        <p:nvPicPr>
          <p:cNvPr id="6" name="Picture 4" descr="http://4.bp.blogspot.com/-IH6ceGZEdzs/TvKapJ1iZxI/AAAAAAAAAFk/Gt153uH7uPM/s1600/bea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78" y="1860308"/>
            <a:ext cx="1911902" cy="240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1.bp.blogspot.com/_vcqU6sqwtXQ/ScJWIPXIkqI/AAAAAAAAACU/6Zfg7S_SMXk/s320/erlenmeyer_flas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66095"/>
            <a:ext cx="2928611" cy="242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9 CuadroTexto"/>
          <p:cNvSpPr txBox="1"/>
          <p:nvPr/>
        </p:nvSpPr>
        <p:spPr>
          <a:xfrm>
            <a:off x="4936108" y="4517290"/>
            <a:ext cx="19046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VE" sz="1600" dirty="0" err="1">
                <a:latin typeface="Arial" charset="0"/>
              </a:rPr>
              <a:t>Fiola</a:t>
            </a:r>
            <a:r>
              <a:rPr lang="es-VE" sz="1600" dirty="0">
                <a:latin typeface="Arial" charset="0"/>
              </a:rPr>
              <a:t> o </a:t>
            </a:r>
            <a:r>
              <a:rPr lang="es-VE" sz="1600" dirty="0" err="1">
                <a:latin typeface="Arial" charset="0"/>
              </a:rPr>
              <a:t>Erlenmeyer</a:t>
            </a:r>
            <a:endParaRPr lang="es-VE" sz="1600" dirty="0">
              <a:latin typeface="Arial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F157675-0D22-49C7-BF27-70E28FD8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FE90F-94C5-4C92-A0A7-305864CBE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81200"/>
            <a:ext cx="4537075" cy="1808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2000" dirty="0">
                <a:solidFill>
                  <a:schemeClr val="tx1"/>
                </a:solidFill>
                <a:latin typeface="Arial" charset="0"/>
              </a:rPr>
              <a:t>Dilución: Obtención de una solución</a:t>
            </a:r>
          </a:p>
          <a:p>
            <a:pPr eaLnBrk="1" hangingPunct="1">
              <a:buFontTx/>
              <a:buNone/>
            </a:pPr>
            <a:r>
              <a:rPr lang="es-ES" sz="2000" dirty="0">
                <a:solidFill>
                  <a:schemeClr val="tx1"/>
                </a:solidFill>
                <a:latin typeface="Arial" charset="0"/>
              </a:rPr>
              <a:t>de menor concentración a partir de</a:t>
            </a:r>
          </a:p>
          <a:p>
            <a:pPr eaLnBrk="1" hangingPunct="1">
              <a:buFontTx/>
              <a:buNone/>
            </a:pPr>
            <a:r>
              <a:rPr lang="es-ES" sz="2000" dirty="0">
                <a:solidFill>
                  <a:schemeClr val="tx1"/>
                </a:solidFill>
                <a:latin typeface="Arial" charset="0"/>
              </a:rPr>
              <a:t>una de mayor concentración.</a:t>
            </a:r>
          </a:p>
          <a:p>
            <a:pPr eaLnBrk="1" hangingPunct="1">
              <a:buFontTx/>
              <a:buNone/>
            </a:pPr>
            <a:r>
              <a:rPr lang="es-ES" sz="2000" dirty="0">
                <a:solidFill>
                  <a:schemeClr val="tx1"/>
                </a:solidFill>
                <a:latin typeface="Arial" charset="0"/>
              </a:rPr>
              <a:t>Se cumple: </a:t>
            </a:r>
          </a:p>
        </p:txBody>
      </p:sp>
      <p:graphicFrame>
        <p:nvGraphicFramePr>
          <p:cNvPr id="4096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27538" y="1895475"/>
          <a:ext cx="407828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4" name="Imagen de mapa de bits" r:id="rId3" imgW="3333333" imgH="1448002" progId="Paint.Picture">
                  <p:embed/>
                </p:oleObj>
              </mc:Choice>
              <mc:Fallback>
                <p:oleObj name="Imagen de mapa de bits" r:id="rId3" imgW="3333333" imgH="1448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895475"/>
                        <a:ext cx="407828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5163" y="4868863"/>
          <a:ext cx="51800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5" name="Imagen de mapa de bits" r:id="rId5" imgW="2619048" imgH="352474" progId="Paint.Picture">
                  <p:embed/>
                </p:oleObj>
              </mc:Choice>
              <mc:Fallback>
                <p:oleObj name="Imagen de mapa de bits" r:id="rId5" imgW="2619048" imgH="35247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868863"/>
                        <a:ext cx="51800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16311" y="836613"/>
            <a:ext cx="7771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s-E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Por dilución de una solución de mayor concentración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323850" y="3860800"/>
            <a:ext cx="731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000" dirty="0">
                <a:solidFill>
                  <a:srgbClr val="C00000"/>
                </a:solidFill>
              </a:rPr>
              <a:t>Nº de moles antes de diluir = Nº de moles después de diluir</a:t>
            </a:r>
          </a:p>
          <a:p>
            <a:pPr algn="ctr" eaLnBrk="1" hangingPunct="1"/>
            <a:endParaRPr lang="es-ES" sz="2000" dirty="0">
              <a:solidFill>
                <a:srgbClr val="C00000"/>
              </a:solidFill>
            </a:endParaRPr>
          </a:p>
        </p:txBody>
      </p:sp>
      <p:sp>
        <p:nvSpPr>
          <p:cNvPr id="40967" name="Text Box 13"/>
          <p:cNvSpPr txBox="1">
            <a:spLocks noChangeArrowheads="1"/>
          </p:cNvSpPr>
          <p:nvPr/>
        </p:nvSpPr>
        <p:spPr bwMode="auto">
          <a:xfrm>
            <a:off x="468313" y="4292600"/>
            <a:ext cx="539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/>
              <a:t>Como Nº de moles= M*V , entonces: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377938" y="299392"/>
            <a:ext cx="4099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s-E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Preparación de soluciones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7AB137-4477-4CA5-8A51-EA04A15C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28" y="476672"/>
            <a:ext cx="584978" cy="365125"/>
          </a:xfrm>
        </p:spPr>
        <p:txBody>
          <a:bodyPr/>
          <a:lstStyle/>
          <a:p>
            <a:pPr>
              <a:defRPr/>
            </a:pPr>
            <a:fld id="{3122985D-9B18-45A7-B89B-C11B0C7079CB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9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s-ES" b="1" kern="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 DE DILUCIÓN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031193" y="1752600"/>
            <a:ext cx="751590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s-ES" sz="1800" dirty="0"/>
              <a:t>A partir de la ecuación básica de dilución:</a:t>
            </a:r>
          </a:p>
          <a:p>
            <a:pPr algn="just"/>
            <a:endParaRPr lang="es-VE" sz="1800" dirty="0"/>
          </a:p>
          <a:p>
            <a:pPr algn="just"/>
            <a:r>
              <a:rPr lang="es-VE" sz="1800" dirty="0"/>
              <a:t>M </a:t>
            </a:r>
            <a:r>
              <a:rPr lang="es-VE" sz="1800" dirty="0" err="1"/>
              <a:t>soln.conc</a:t>
            </a:r>
            <a:r>
              <a:rPr lang="es-VE" sz="1800" dirty="0"/>
              <a:t>. x V </a:t>
            </a:r>
            <a:r>
              <a:rPr lang="es-VE" sz="1800" dirty="0" err="1"/>
              <a:t>soln</a:t>
            </a:r>
            <a:r>
              <a:rPr lang="es-VE" sz="1800" dirty="0"/>
              <a:t>. </a:t>
            </a:r>
            <a:r>
              <a:rPr lang="es-VE" sz="1800" dirty="0" err="1"/>
              <a:t>conc</a:t>
            </a:r>
            <a:r>
              <a:rPr lang="es-VE" sz="1800" dirty="0"/>
              <a:t>. = M </a:t>
            </a:r>
            <a:r>
              <a:rPr lang="es-VE" sz="1800" dirty="0" err="1"/>
              <a:t>soln.dil</a:t>
            </a:r>
            <a:r>
              <a:rPr lang="es-VE" sz="1800" dirty="0"/>
              <a:t>. x V </a:t>
            </a:r>
            <a:r>
              <a:rPr lang="es-VE" sz="1800" dirty="0" err="1"/>
              <a:t>soln.dil</a:t>
            </a:r>
            <a:r>
              <a:rPr lang="es-VE" sz="1800" dirty="0"/>
              <a:t>.</a:t>
            </a:r>
          </a:p>
          <a:p>
            <a:pPr algn="just"/>
            <a:endParaRPr lang="es-VE" sz="1800" dirty="0"/>
          </a:p>
          <a:p>
            <a:pPr algn="just"/>
            <a:r>
              <a:rPr lang="es-VE" sz="1800" dirty="0"/>
              <a:t>Reordenando la ecuación anterior, colocando las molaridades a un lado de la ecuación y los volúmenes al otro lado:</a:t>
            </a:r>
          </a:p>
          <a:p>
            <a:pPr algn="just"/>
            <a:endParaRPr lang="es-VE" sz="1800" dirty="0"/>
          </a:p>
          <a:p>
            <a:pPr algn="just"/>
            <a:r>
              <a:rPr lang="es-VE" sz="1800" dirty="0"/>
              <a:t>M </a:t>
            </a:r>
            <a:r>
              <a:rPr lang="es-VE" sz="1800" dirty="0" err="1"/>
              <a:t>soln.conc</a:t>
            </a:r>
            <a:r>
              <a:rPr lang="es-VE" sz="1800" dirty="0"/>
              <a:t>. / M </a:t>
            </a:r>
            <a:r>
              <a:rPr lang="es-VE" sz="1800" dirty="0" err="1"/>
              <a:t>soln</a:t>
            </a:r>
            <a:r>
              <a:rPr lang="es-VE" sz="1800" dirty="0"/>
              <a:t>. </a:t>
            </a:r>
            <a:r>
              <a:rPr lang="es-VE" sz="1800" dirty="0" err="1"/>
              <a:t>dil</a:t>
            </a:r>
            <a:r>
              <a:rPr lang="es-VE" sz="1800" dirty="0"/>
              <a:t>. = V </a:t>
            </a:r>
            <a:r>
              <a:rPr lang="es-VE" sz="1800" dirty="0" err="1"/>
              <a:t>soln.dil</a:t>
            </a:r>
            <a:r>
              <a:rPr lang="es-VE" sz="1800" dirty="0"/>
              <a:t>. / V </a:t>
            </a:r>
            <a:r>
              <a:rPr lang="es-VE" sz="1800" dirty="0" err="1"/>
              <a:t>soln</a:t>
            </a:r>
            <a:r>
              <a:rPr lang="es-VE" sz="1800" dirty="0"/>
              <a:t>. </a:t>
            </a:r>
            <a:r>
              <a:rPr lang="es-VE" sz="1800" dirty="0" err="1"/>
              <a:t>conc</a:t>
            </a:r>
            <a:r>
              <a:rPr lang="es-VE" sz="1800" dirty="0"/>
              <a:t> = F.D.</a:t>
            </a:r>
          </a:p>
          <a:p>
            <a:pPr algn="just"/>
            <a:endParaRPr lang="es-VE" sz="1800" dirty="0"/>
          </a:p>
          <a:p>
            <a:pPr algn="just"/>
            <a:r>
              <a:rPr lang="es-VE" sz="1800" dirty="0"/>
              <a:t>Donde F.D. es el factor de dilución</a:t>
            </a:r>
          </a:p>
          <a:p>
            <a:pPr algn="just"/>
            <a:endParaRPr lang="es-VE" sz="1800" dirty="0"/>
          </a:p>
          <a:p>
            <a:pPr algn="just"/>
            <a:r>
              <a:rPr lang="es-VE" sz="1800" dirty="0"/>
              <a:t>Ejemplo: Si nos dicen que se tiene una </a:t>
            </a:r>
            <a:r>
              <a:rPr lang="es-VE" sz="1800" dirty="0" err="1"/>
              <a:t>soln</a:t>
            </a:r>
            <a:r>
              <a:rPr lang="es-VE" sz="1800" dirty="0"/>
              <a:t>. concentrada con una M = 2,0 M y nos dicen que se diluyó en un factor de 2, esto significa que la concentración de la </a:t>
            </a:r>
            <a:r>
              <a:rPr lang="es-VE" sz="1800" dirty="0" err="1"/>
              <a:t>soln</a:t>
            </a:r>
            <a:r>
              <a:rPr lang="es-VE" sz="1800" dirty="0"/>
              <a:t>. diluida será 1,0 M.</a:t>
            </a:r>
          </a:p>
          <a:p>
            <a:pPr algn="just"/>
            <a:endParaRPr lang="es-VE" sz="1800" dirty="0"/>
          </a:p>
          <a:p>
            <a:pPr algn="just"/>
            <a:r>
              <a:rPr lang="es-VE" sz="1800" dirty="0"/>
              <a:t>Mc/Md = F.D.  =&gt; Md = Mc / F.D. = 2,0 M / 2 = 1,0 M</a:t>
            </a:r>
            <a:endParaRPr lang="en-US" sz="1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717045D-99A7-4D2F-90F9-52DB1B6F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2985D-9B18-45A7-B89B-C11B0C7079CB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5952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6683</TotalTime>
  <Words>830</Words>
  <Application>Microsoft Office PowerPoint</Application>
  <PresentationFormat>Presentación en pantalla (4:3)</PresentationFormat>
  <Paragraphs>136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Comic Sans MS</vt:lpstr>
      <vt:lpstr>Wingdings</vt:lpstr>
      <vt:lpstr>Wingdings 3</vt:lpstr>
      <vt:lpstr>Espiral</vt:lpstr>
      <vt:lpstr>Organization Chart</vt:lpstr>
      <vt:lpstr>Imagen de mapa de bits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Reacciones</vt:lpstr>
      <vt:lpstr>TIPOS DE REACCIONES</vt:lpstr>
      <vt:lpstr>Titulación-Valoración: Estequiometría</vt:lpstr>
      <vt:lpstr>Presentación de PowerPoint</vt:lpstr>
      <vt:lpstr>Presentación de PowerPoint</vt:lpstr>
      <vt:lpstr>Cambio en apariencia de una solución ácida que contiene fenolftaleína cuando se le agrega la solución de base.            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J. David Robertson</dc:creator>
  <cp:lastModifiedBy>Miguel M. Perez H.</cp:lastModifiedBy>
  <cp:revision>526</cp:revision>
  <dcterms:created xsi:type="dcterms:W3CDTF">1999-10-24T18:14:21Z</dcterms:created>
  <dcterms:modified xsi:type="dcterms:W3CDTF">2020-12-07T00:04:02Z</dcterms:modified>
</cp:coreProperties>
</file>