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8" r:id="rId23"/>
    <p:sldId id="280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72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56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8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6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26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8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5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5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2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8458-7665-4404-A739-12396E637831}" type="datetimeFigureOut">
              <a:rPr lang="es-CO" smtClean="0"/>
              <a:t>9/07/2018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6016-5AC0-449F-929B-DED74BF162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9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user_gui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169581" y="2463097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2050" name="Picture 2" descr="Resultado de imagen para especies de 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39" y="394860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/>
          <p:cNvSpPr/>
          <p:nvPr/>
        </p:nvSpPr>
        <p:spPr>
          <a:xfrm>
            <a:off x="3480059" y="3879839"/>
            <a:ext cx="33985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i="1" dirty="0" err="1"/>
              <a:t>from</a:t>
            </a:r>
            <a:r>
              <a:rPr lang="es-CO" sz="1600" i="1" dirty="0"/>
              <a:t> </a:t>
            </a:r>
            <a:r>
              <a:rPr lang="es-CO" sz="1600" i="1" dirty="0" err="1"/>
              <a:t>sklearn</a:t>
            </a:r>
            <a:r>
              <a:rPr lang="es-CO" sz="1600" i="1" dirty="0"/>
              <a:t> </a:t>
            </a:r>
            <a:r>
              <a:rPr lang="es-CO" sz="1600" i="1" dirty="0" err="1"/>
              <a:t>import</a:t>
            </a:r>
            <a:r>
              <a:rPr lang="es-CO" sz="1600" i="1" dirty="0"/>
              <a:t> </a:t>
            </a:r>
            <a:r>
              <a:rPr lang="es-CO" sz="1600" i="1" dirty="0" err="1"/>
              <a:t>datasets</a:t>
            </a:r>
            <a:endParaRPr lang="es-CO" sz="1600" i="1" dirty="0"/>
          </a:p>
          <a:p>
            <a:endParaRPr lang="es-CO" sz="1600" i="1" dirty="0"/>
          </a:p>
          <a:p>
            <a:r>
              <a:rPr lang="es-CO" sz="1600" i="1" dirty="0"/>
              <a:t>iris = </a:t>
            </a:r>
            <a:r>
              <a:rPr lang="es-CO" sz="1600" i="1" dirty="0" err="1"/>
              <a:t>datasets.load_iris</a:t>
            </a:r>
            <a:r>
              <a:rPr lang="es-CO" sz="1600" i="1" dirty="0"/>
              <a:t>()</a:t>
            </a:r>
          </a:p>
          <a:p>
            <a:r>
              <a:rPr lang="es-CO" sz="1600" i="1" dirty="0" err="1"/>
              <a:t>type</a:t>
            </a:r>
            <a:r>
              <a:rPr lang="es-CO" sz="1600" i="1" dirty="0"/>
              <a:t>(iris)</a:t>
            </a:r>
          </a:p>
          <a:p>
            <a:r>
              <a:rPr lang="es-CO" sz="1600" i="1" dirty="0" err="1"/>
              <a:t>dir</a:t>
            </a:r>
            <a:r>
              <a:rPr lang="es-CO" sz="1600" i="1" dirty="0"/>
              <a:t>(iris)</a:t>
            </a:r>
          </a:p>
          <a:p>
            <a:r>
              <a:rPr lang="es-CO" sz="1600" i="1" dirty="0" err="1"/>
              <a:t>iris.DESCR</a:t>
            </a:r>
            <a:endParaRPr lang="es-CO" sz="1600" i="1" dirty="0"/>
          </a:p>
          <a:p>
            <a:r>
              <a:rPr lang="es-CO" sz="1600" i="1" dirty="0" err="1"/>
              <a:t>iris.feature_names</a:t>
            </a:r>
            <a:endParaRPr lang="es-CO" sz="1600" i="1" dirty="0"/>
          </a:p>
          <a:p>
            <a:r>
              <a:rPr lang="es-CO" sz="1600" i="1" dirty="0" err="1"/>
              <a:t>iris.target_names</a:t>
            </a:r>
            <a:endParaRPr lang="es-CO" sz="1600" i="1" dirty="0"/>
          </a:p>
          <a:p>
            <a:endParaRPr lang="es-CO" sz="1600" i="1" dirty="0"/>
          </a:p>
          <a:p>
            <a:r>
              <a:rPr lang="es-CO" sz="1600" i="1" dirty="0" err="1"/>
              <a:t>iris.data</a:t>
            </a:r>
            <a:endParaRPr lang="es-CO" sz="1600" i="1" dirty="0"/>
          </a:p>
          <a:p>
            <a:r>
              <a:rPr lang="es-CO" sz="1600" i="1" dirty="0" err="1"/>
              <a:t>iris.target</a:t>
            </a:r>
            <a:endParaRPr lang="es-CO" sz="1600" i="1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13192" y="2865163"/>
            <a:ext cx="6047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Ejemplo: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Clasificador de especies de plantas Iris</a:t>
            </a:r>
            <a:endParaRPr lang="es-CO" altLang="es-CO" sz="2000" baseline="0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2050" name="Picture 2" descr="Resultado de imagen para especies de 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39" y="394860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214052" y="3841047"/>
            <a:ext cx="58689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i="1" dirty="0" err="1"/>
              <a:t>from</a:t>
            </a:r>
            <a:r>
              <a:rPr lang="es-CO" sz="1600" i="1" dirty="0"/>
              <a:t> </a:t>
            </a:r>
            <a:r>
              <a:rPr lang="es-CO" sz="1600" i="1" dirty="0" err="1"/>
              <a:t>sklearn.model_selection</a:t>
            </a:r>
            <a:r>
              <a:rPr lang="es-CO" sz="1600" i="1" dirty="0"/>
              <a:t> </a:t>
            </a:r>
            <a:r>
              <a:rPr lang="es-CO" sz="1600" i="1" dirty="0" err="1"/>
              <a:t>import</a:t>
            </a:r>
            <a:r>
              <a:rPr lang="es-CO" sz="1600" i="1" dirty="0"/>
              <a:t> </a:t>
            </a:r>
            <a:r>
              <a:rPr lang="es-CO" sz="1600" i="1" dirty="0" err="1"/>
              <a:t>train_test_split</a:t>
            </a:r>
            <a:r>
              <a:rPr lang="es-CO" sz="1600" i="1" dirty="0"/>
              <a:t> </a:t>
            </a:r>
            <a:endParaRPr lang="es-CO" sz="1600" i="1" dirty="0" smtClean="0"/>
          </a:p>
          <a:p>
            <a:endParaRPr lang="es-CO" sz="1600" i="1" dirty="0"/>
          </a:p>
          <a:p>
            <a:r>
              <a:rPr lang="es-CO" sz="1600" i="1" dirty="0" err="1" smtClean="0"/>
              <a:t>x_train</a:t>
            </a:r>
            <a:r>
              <a:rPr lang="es-CO" sz="1600" i="1" dirty="0"/>
              <a:t>, </a:t>
            </a:r>
            <a:r>
              <a:rPr lang="es-CO" sz="1600" i="1" dirty="0" err="1"/>
              <a:t>x_test</a:t>
            </a:r>
            <a:r>
              <a:rPr lang="es-CO" sz="1600" i="1" dirty="0"/>
              <a:t>, </a:t>
            </a:r>
            <a:r>
              <a:rPr lang="es-CO" sz="1600" i="1" dirty="0" err="1"/>
              <a:t>y_train</a:t>
            </a:r>
            <a:r>
              <a:rPr lang="es-CO" sz="1600" i="1" dirty="0"/>
              <a:t>, </a:t>
            </a:r>
            <a:r>
              <a:rPr lang="es-CO" sz="1600" i="1" dirty="0" err="1"/>
              <a:t>y_test</a:t>
            </a:r>
            <a:r>
              <a:rPr lang="es-CO" sz="1600" i="1" dirty="0"/>
              <a:t> = </a:t>
            </a:r>
            <a:r>
              <a:rPr lang="es-CO" sz="1600" i="1" dirty="0" err="1"/>
              <a:t>train_test_split</a:t>
            </a:r>
            <a:r>
              <a:rPr lang="es-CO" sz="1600" i="1" dirty="0"/>
              <a:t>(</a:t>
            </a:r>
            <a:r>
              <a:rPr lang="es-CO" sz="1600" i="1" dirty="0" err="1"/>
              <a:t>iris.data</a:t>
            </a:r>
            <a:r>
              <a:rPr lang="es-CO" sz="1600" i="1" dirty="0"/>
              <a:t>, </a:t>
            </a:r>
            <a:r>
              <a:rPr lang="es-CO" sz="1600" i="1" dirty="0" err="1" smtClean="0"/>
              <a:t>iris.target</a:t>
            </a:r>
            <a:r>
              <a:rPr lang="es-CO" sz="1600" i="1" dirty="0" smtClean="0"/>
              <a:t>)</a:t>
            </a:r>
          </a:p>
          <a:p>
            <a:r>
              <a:rPr lang="es-CO" sz="1600" i="1" dirty="0" err="1" smtClean="0"/>
              <a:t>x_train</a:t>
            </a:r>
            <a:endParaRPr lang="es-CO" sz="1600" i="1" dirty="0" smtClean="0"/>
          </a:p>
          <a:p>
            <a:r>
              <a:rPr lang="es-CO" sz="1600" i="1" dirty="0" err="1" smtClean="0"/>
              <a:t>y_train</a:t>
            </a:r>
            <a:endParaRPr lang="es-CO" sz="1600" i="1" dirty="0" smtClean="0"/>
          </a:p>
          <a:p>
            <a:r>
              <a:rPr lang="es-CO" sz="1600" i="1" dirty="0" err="1" smtClean="0"/>
              <a:t>x_test</a:t>
            </a:r>
            <a:endParaRPr lang="es-CO" sz="1600" i="1" dirty="0"/>
          </a:p>
          <a:p>
            <a:r>
              <a:rPr lang="es-CO" sz="1600" i="1" dirty="0" err="1" smtClean="0"/>
              <a:t>y_test</a:t>
            </a:r>
            <a:endParaRPr lang="es-CO" sz="1600" i="1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3192" y="2865163"/>
            <a:ext cx="6047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Ejemplo: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Clasificador de especies de plantas Iris</a:t>
            </a:r>
            <a:endParaRPr lang="es-CO" altLang="es-CO" sz="2000" baseline="0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3192" y="2865163"/>
            <a:ext cx="6047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Ejemplo: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Clasificador de especies de plantas Iris</a:t>
            </a:r>
            <a:endParaRPr lang="es-CO" altLang="es-CO" sz="2000" baseline="0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n para especies de 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39" y="394860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214052" y="3841047"/>
            <a:ext cx="78647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i="1" dirty="0" err="1"/>
              <a:t>from</a:t>
            </a:r>
            <a:r>
              <a:rPr lang="es-CO" sz="1600" i="1" dirty="0"/>
              <a:t> </a:t>
            </a:r>
            <a:r>
              <a:rPr lang="es-CO" sz="1600" i="1" dirty="0" err="1"/>
              <a:t>sklearn.neighbors</a:t>
            </a:r>
            <a:r>
              <a:rPr lang="es-CO" sz="1600" i="1" dirty="0"/>
              <a:t> </a:t>
            </a:r>
            <a:r>
              <a:rPr lang="es-CO" sz="1600" i="1" dirty="0" err="1"/>
              <a:t>import</a:t>
            </a:r>
            <a:r>
              <a:rPr lang="es-CO" sz="1600" i="1" dirty="0"/>
              <a:t> </a:t>
            </a:r>
            <a:r>
              <a:rPr lang="es-CO" sz="1600" i="1" dirty="0" err="1"/>
              <a:t>KNeighborsClassifier</a:t>
            </a:r>
            <a:r>
              <a:rPr lang="es-CO" sz="1600" i="1" dirty="0"/>
              <a:t> #Importamos al método </a:t>
            </a:r>
          </a:p>
          <a:p>
            <a:endParaRPr lang="es-CO" sz="1600" i="1" dirty="0"/>
          </a:p>
          <a:p>
            <a:r>
              <a:rPr lang="es-CO" sz="1600" i="1" dirty="0" err="1"/>
              <a:t>knn</a:t>
            </a:r>
            <a:r>
              <a:rPr lang="es-CO" sz="1600" i="1" dirty="0"/>
              <a:t> = </a:t>
            </a:r>
            <a:r>
              <a:rPr lang="es-CO" sz="1600" i="1" dirty="0" err="1"/>
              <a:t>KNeighborsClassifier</a:t>
            </a:r>
            <a:r>
              <a:rPr lang="es-CO" sz="1600" i="1" dirty="0"/>
              <a:t>(</a:t>
            </a:r>
            <a:r>
              <a:rPr lang="es-CO" sz="1600" i="1" dirty="0" err="1"/>
              <a:t>n_neighbors</a:t>
            </a:r>
            <a:r>
              <a:rPr lang="es-CO" sz="1600" i="1" dirty="0"/>
              <a:t>=5) #Declaramos </a:t>
            </a:r>
            <a:r>
              <a:rPr lang="es-CO" sz="1600" i="1" dirty="0" smtClean="0"/>
              <a:t>el </a:t>
            </a:r>
            <a:r>
              <a:rPr lang="es-CO" sz="1600" i="1" dirty="0"/>
              <a:t>método</a:t>
            </a:r>
          </a:p>
          <a:p>
            <a:r>
              <a:rPr lang="es-CO" sz="1600" i="1" dirty="0" err="1" smtClean="0"/>
              <a:t>knn.fit</a:t>
            </a:r>
            <a:r>
              <a:rPr lang="es-CO" sz="1600" i="1" dirty="0" smtClean="0"/>
              <a:t>(</a:t>
            </a:r>
            <a:r>
              <a:rPr lang="es-CO" sz="1600" i="1" dirty="0" err="1" smtClean="0"/>
              <a:t>x_train</a:t>
            </a:r>
            <a:r>
              <a:rPr lang="es-CO" sz="1600" i="1" dirty="0"/>
              <a:t>, </a:t>
            </a:r>
            <a:r>
              <a:rPr lang="es-CO" sz="1600" i="1" dirty="0" err="1"/>
              <a:t>y_train</a:t>
            </a:r>
            <a:r>
              <a:rPr lang="es-CO" sz="1600" i="1" dirty="0"/>
              <a:t>) #Ajustamos e</a:t>
            </a:r>
            <a:r>
              <a:rPr lang="es-CO" sz="1600" i="1" dirty="0" smtClean="0"/>
              <a:t>l </a:t>
            </a:r>
            <a:r>
              <a:rPr lang="es-CO" sz="1600" i="1" dirty="0"/>
              <a:t>método</a:t>
            </a:r>
          </a:p>
          <a:p>
            <a:r>
              <a:rPr lang="es-CO" sz="1600" i="1" dirty="0" err="1" smtClean="0"/>
              <a:t>knn.score</a:t>
            </a:r>
            <a:r>
              <a:rPr lang="es-CO" sz="1600" i="1" dirty="0" smtClean="0"/>
              <a:t>(</a:t>
            </a:r>
            <a:r>
              <a:rPr lang="es-CO" sz="1600" i="1" dirty="0" err="1" smtClean="0"/>
              <a:t>x_test</a:t>
            </a:r>
            <a:r>
              <a:rPr lang="es-CO" sz="1600" i="1" dirty="0"/>
              <a:t>, </a:t>
            </a:r>
            <a:r>
              <a:rPr lang="es-CO" sz="1600" i="1" dirty="0" err="1"/>
              <a:t>y_test</a:t>
            </a:r>
            <a:r>
              <a:rPr lang="es-CO" sz="1600" i="1" dirty="0"/>
              <a:t>) # El porcentaje de acertamiento del </a:t>
            </a:r>
            <a:r>
              <a:rPr lang="es-CO" sz="1600" i="1" dirty="0" smtClean="0"/>
              <a:t>método</a:t>
            </a:r>
          </a:p>
          <a:p>
            <a:endParaRPr lang="es-CO" sz="1600" i="1" dirty="0"/>
          </a:p>
          <a:p>
            <a:r>
              <a:rPr lang="es-CO" sz="1600" i="1" dirty="0" err="1"/>
              <a:t>knn.predict</a:t>
            </a:r>
            <a:r>
              <a:rPr lang="es-CO" sz="1600" i="1" dirty="0"/>
              <a:t>(</a:t>
            </a:r>
            <a:r>
              <a:rPr lang="es-CO" sz="1600" i="1" dirty="0" err="1"/>
              <a:t>x_test</a:t>
            </a:r>
            <a:r>
              <a:rPr lang="es-CO" sz="1600" i="1" dirty="0" smtClean="0"/>
              <a:t>)</a:t>
            </a:r>
          </a:p>
          <a:p>
            <a:r>
              <a:rPr lang="es-CO" sz="1600" i="1" dirty="0" err="1"/>
              <a:t>Y</a:t>
            </a:r>
            <a:r>
              <a:rPr lang="es-CO" sz="1600" i="1" dirty="0" err="1" smtClean="0"/>
              <a:t>_test</a:t>
            </a:r>
            <a:endParaRPr lang="es-CO" sz="1600" i="1" dirty="0"/>
          </a:p>
          <a:p>
            <a:endParaRPr lang="es-CO" sz="1600" i="1" dirty="0"/>
          </a:p>
          <a:p>
            <a:r>
              <a:rPr lang="es-CO" sz="1600" i="1" dirty="0" err="1" smtClean="0"/>
              <a:t>knn.predict</a:t>
            </a:r>
            <a:r>
              <a:rPr lang="es-CO" sz="1600" i="1" dirty="0" smtClean="0"/>
              <a:t>(</a:t>
            </a:r>
            <a:r>
              <a:rPr lang="es-CO" sz="1600" i="1" dirty="0" err="1" smtClean="0"/>
              <a:t>x_test</a:t>
            </a:r>
            <a:r>
              <a:rPr lang="es-CO" sz="1600" i="1" dirty="0" smtClean="0"/>
              <a:t>[2:3][:4])</a:t>
            </a:r>
          </a:p>
          <a:p>
            <a:r>
              <a:rPr lang="es-CO" sz="1600" i="1" dirty="0" err="1" smtClean="0"/>
              <a:t>y_test</a:t>
            </a:r>
            <a:r>
              <a:rPr lang="es-CO" sz="1600" i="1" dirty="0" smtClean="0"/>
              <a:t>[2:3</a:t>
            </a:r>
            <a:r>
              <a:rPr lang="es-CO" sz="1600" i="1" dirty="0"/>
              <a:t>][:4]</a:t>
            </a:r>
          </a:p>
        </p:txBody>
      </p:sp>
    </p:spTree>
    <p:extLst>
      <p:ext uri="{BB962C8B-B14F-4D97-AF65-F5344CB8AC3E}">
        <p14:creationId xmlns:p14="http://schemas.microsoft.com/office/powerpoint/2010/main" val="32708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3192" y="2865163"/>
            <a:ext cx="6047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Ejemplo: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Clasificador de especies de plantas Iris</a:t>
            </a:r>
            <a:endParaRPr lang="es-CO" altLang="es-CO" sz="2000" baseline="0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n para especies de ir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39" y="394860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214052" y="3553969"/>
            <a:ext cx="7864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i="1" dirty="0" err="1"/>
              <a:t>from</a:t>
            </a:r>
            <a:r>
              <a:rPr lang="es-CO" sz="1600" i="1" dirty="0"/>
              <a:t> </a:t>
            </a:r>
            <a:r>
              <a:rPr lang="es-CO" sz="1600" i="1" dirty="0" err="1"/>
              <a:t>sklearn.neighbors</a:t>
            </a:r>
            <a:r>
              <a:rPr lang="es-CO" sz="1600" i="1" dirty="0"/>
              <a:t> </a:t>
            </a:r>
            <a:r>
              <a:rPr lang="es-CO" sz="1600" i="1" dirty="0" err="1"/>
              <a:t>import</a:t>
            </a:r>
            <a:r>
              <a:rPr lang="es-CO" sz="1600" i="1" dirty="0"/>
              <a:t> </a:t>
            </a:r>
            <a:r>
              <a:rPr lang="es-CO" sz="1600" i="1" dirty="0" err="1" smtClean="0"/>
              <a:t>RadiusNeighborsClassifier</a:t>
            </a:r>
            <a:endParaRPr lang="es-CO" sz="1600" i="1" dirty="0" smtClean="0"/>
          </a:p>
          <a:p>
            <a:endParaRPr lang="es-CO" sz="1600" i="1" dirty="0"/>
          </a:p>
          <a:p>
            <a:r>
              <a:rPr lang="es-CO" sz="1600" i="1" dirty="0" err="1"/>
              <a:t>knn_r</a:t>
            </a:r>
            <a:r>
              <a:rPr lang="es-CO" sz="1600" i="1" dirty="0"/>
              <a:t> = </a:t>
            </a:r>
            <a:r>
              <a:rPr lang="es-CO" sz="1600" i="1" dirty="0" err="1"/>
              <a:t>RadiusNeighborsClassifier</a:t>
            </a:r>
            <a:r>
              <a:rPr lang="es-CO" sz="1600" i="1" dirty="0"/>
              <a:t>(</a:t>
            </a:r>
            <a:r>
              <a:rPr lang="es-CO" sz="1600" i="1" dirty="0" err="1"/>
              <a:t>radius</a:t>
            </a:r>
            <a:r>
              <a:rPr lang="es-CO" sz="1600" i="1" dirty="0"/>
              <a:t>=5</a:t>
            </a:r>
            <a:r>
              <a:rPr lang="es-CO" sz="1600" i="1" dirty="0" smtClean="0"/>
              <a:t>)</a:t>
            </a:r>
          </a:p>
          <a:p>
            <a:endParaRPr lang="es-CO" sz="1600" i="1" dirty="0"/>
          </a:p>
          <a:p>
            <a:r>
              <a:rPr lang="es-CO" sz="1600" i="1" dirty="0" err="1"/>
              <a:t>knn_r.fit</a:t>
            </a:r>
            <a:r>
              <a:rPr lang="es-CO" sz="1600" i="1" dirty="0"/>
              <a:t>(</a:t>
            </a:r>
            <a:r>
              <a:rPr lang="es-CO" sz="1600" i="1" dirty="0" err="1"/>
              <a:t>x_train</a:t>
            </a:r>
            <a:r>
              <a:rPr lang="es-CO" sz="1600" i="1" dirty="0"/>
              <a:t>, </a:t>
            </a:r>
            <a:r>
              <a:rPr lang="es-CO" sz="1600" i="1" dirty="0" err="1"/>
              <a:t>y_train</a:t>
            </a:r>
            <a:r>
              <a:rPr lang="es-CO" sz="1600" i="1" dirty="0"/>
              <a:t>) #Ajustamos el método</a:t>
            </a:r>
          </a:p>
          <a:p>
            <a:r>
              <a:rPr lang="es-CO" sz="1600" i="1" dirty="0" err="1"/>
              <a:t>knn_r.score</a:t>
            </a:r>
            <a:r>
              <a:rPr lang="es-CO" sz="1600" i="1" dirty="0"/>
              <a:t>(</a:t>
            </a:r>
            <a:r>
              <a:rPr lang="es-CO" sz="1600" i="1" dirty="0" err="1"/>
              <a:t>x_test</a:t>
            </a:r>
            <a:r>
              <a:rPr lang="es-CO" sz="1600" i="1" dirty="0"/>
              <a:t>, </a:t>
            </a:r>
            <a:r>
              <a:rPr lang="es-CO" sz="1600" i="1" dirty="0" err="1"/>
              <a:t>y_test</a:t>
            </a:r>
            <a:r>
              <a:rPr lang="es-CO" sz="1600" i="1" dirty="0"/>
              <a:t>) # El porcentaje de acertamiento del </a:t>
            </a:r>
            <a:r>
              <a:rPr lang="es-CO" sz="1600" i="1" dirty="0" smtClean="0"/>
              <a:t>método</a:t>
            </a:r>
          </a:p>
          <a:p>
            <a:endParaRPr lang="es-CO" sz="1600" i="1" dirty="0"/>
          </a:p>
          <a:p>
            <a:r>
              <a:rPr lang="es-CO" sz="1600" i="1" dirty="0" err="1"/>
              <a:t>knn_r.predict</a:t>
            </a:r>
            <a:r>
              <a:rPr lang="es-CO" sz="1600" i="1" dirty="0"/>
              <a:t>(</a:t>
            </a:r>
            <a:r>
              <a:rPr lang="es-CO" sz="1600" i="1" dirty="0" err="1"/>
              <a:t>x_test</a:t>
            </a:r>
            <a:r>
              <a:rPr lang="es-CO" sz="1600" i="1" dirty="0" smtClean="0"/>
              <a:t>)</a:t>
            </a:r>
          </a:p>
          <a:p>
            <a:r>
              <a:rPr lang="es-CO" sz="1600" i="1" dirty="0" err="1"/>
              <a:t>x_test</a:t>
            </a:r>
            <a:endParaRPr lang="es-CO" sz="1600" i="1" dirty="0"/>
          </a:p>
          <a:p>
            <a:endParaRPr lang="es-CO" sz="1600" i="1" dirty="0"/>
          </a:p>
          <a:p>
            <a:r>
              <a:rPr lang="es-CO" sz="1600" i="1" dirty="0" err="1"/>
              <a:t>knn_r.predict</a:t>
            </a:r>
            <a:r>
              <a:rPr lang="es-CO" sz="1600" i="1" dirty="0"/>
              <a:t>(</a:t>
            </a:r>
            <a:r>
              <a:rPr lang="es-CO" sz="1600" i="1" dirty="0" err="1"/>
              <a:t>x_test</a:t>
            </a:r>
            <a:r>
              <a:rPr lang="es-CO" sz="1600" i="1" dirty="0"/>
              <a:t>[2:3][:4</a:t>
            </a:r>
            <a:r>
              <a:rPr lang="es-CO" sz="1600" i="1" dirty="0" smtClean="0"/>
              <a:t>])</a:t>
            </a:r>
          </a:p>
          <a:p>
            <a:r>
              <a:rPr lang="es-CO" sz="1600" i="1" dirty="0" err="1"/>
              <a:t>y_test</a:t>
            </a:r>
            <a:r>
              <a:rPr lang="es-CO" sz="1600" i="1" dirty="0"/>
              <a:t>[2:3][:4</a:t>
            </a:r>
            <a:r>
              <a:rPr lang="es-CO" sz="1600" i="1" dirty="0" smtClean="0"/>
              <a:t>]</a:t>
            </a:r>
            <a:endParaRPr lang="es-CO" sz="1600" i="1" dirty="0"/>
          </a:p>
        </p:txBody>
      </p:sp>
    </p:spTree>
    <p:extLst>
      <p:ext uri="{BB962C8B-B14F-4D97-AF65-F5344CB8AC3E}">
        <p14:creationId xmlns:p14="http://schemas.microsoft.com/office/powerpoint/2010/main" val="3114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24564" y="3825276"/>
            <a:ext cx="89178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Técnica de aprendizaje supervisado creada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por Vladimir </a:t>
            </a:r>
            <a:r>
              <a:rPr lang="es-CO" altLang="es-CO" sz="2000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Vapnik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 que permite realizar tareas de clasificación y de regresión mediante la </a:t>
            </a:r>
            <a:r>
              <a:rPr lang="es-CO" altLang="es-CO" sz="2000" dirty="0" smtClean="0">
                <a:solidFill>
                  <a:srgbClr val="00B0F0"/>
                </a:solidFill>
                <a:cs typeface="Arial" panose="020B0604020202020204" pitchFamily="34" charset="0"/>
              </a:rPr>
              <a:t>creación de </a:t>
            </a:r>
            <a:r>
              <a:rPr lang="es-CO" altLang="es-CO" sz="2000" dirty="0" err="1" smtClean="0">
                <a:solidFill>
                  <a:srgbClr val="00B0F0"/>
                </a:solidFill>
                <a:cs typeface="Arial" panose="020B0604020202020204" pitchFamily="34" charset="0"/>
              </a:rPr>
              <a:t>hiperplanos</a:t>
            </a:r>
            <a:r>
              <a:rPr lang="es-CO" altLang="es-CO" sz="2000" dirty="0" smtClean="0">
                <a:solidFill>
                  <a:srgbClr val="00B0F0"/>
                </a:solidFill>
                <a:cs typeface="Arial" panose="020B0604020202020204" pitchFamily="34" charset="0"/>
              </a:rPr>
              <a:t> que separan los datos de entrada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.</a:t>
            </a:r>
          </a:p>
          <a:p>
            <a:pPr algn="just"/>
            <a:endParaRPr lang="es-CO" altLang="es-CO" sz="20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Cuando los datos no son separables linealmente se utilizan </a:t>
            </a:r>
            <a:r>
              <a:rPr lang="es-CO" altLang="es-CO" sz="2000" dirty="0" smtClean="0">
                <a:solidFill>
                  <a:srgbClr val="00B0F0"/>
                </a:solidFill>
                <a:cs typeface="Arial" panose="020B0604020202020204" pitchFamily="34" charset="0"/>
              </a:rPr>
              <a:t>funciones </a:t>
            </a:r>
            <a:r>
              <a:rPr lang="es-CO" altLang="es-CO" sz="2000" dirty="0" err="1" smtClean="0">
                <a:solidFill>
                  <a:srgbClr val="00B0F0"/>
                </a:solidFill>
                <a:cs typeface="Arial" panose="020B0604020202020204" pitchFamily="34" charset="0"/>
              </a:rPr>
              <a:t>kernels</a:t>
            </a:r>
            <a:r>
              <a:rPr lang="es-CO" altLang="es-CO" sz="2000" dirty="0" smtClean="0">
                <a:solidFill>
                  <a:srgbClr val="00B0F0"/>
                </a:solidFill>
                <a:cs typeface="Arial" panose="020B0604020202020204" pitchFamily="34" charset="0"/>
              </a:rPr>
              <a:t> que llevan los datos a dimensiones superiores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 donde si es posible dicha separación.</a:t>
            </a:r>
          </a:p>
        </p:txBody>
      </p:sp>
    </p:spTree>
    <p:extLst>
      <p:ext uri="{BB962C8B-B14F-4D97-AF65-F5344CB8AC3E}">
        <p14:creationId xmlns:p14="http://schemas.microsoft.com/office/powerpoint/2010/main" val="12109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159981" y="4222993"/>
            <a:ext cx="3546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Cuál Hiperplano?</a:t>
            </a:r>
          </a:p>
          <a:p>
            <a:pPr algn="just"/>
            <a:endParaRPr lang="es-CO" altLang="es-CO" sz="20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n para s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62" y="3828412"/>
            <a:ext cx="2857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271622" y="3803290"/>
            <a:ext cx="50525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El que presente mayor margen entre los datos más cercanos .</a:t>
            </a:r>
          </a:p>
          <a:p>
            <a:pPr algn="just"/>
            <a:endParaRPr lang="es-CO" altLang="es-CO" sz="20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19" y="3706044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23383" y="3441335"/>
            <a:ext cx="99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Que es un Hiperplano y cómo separa un plano en dos?</a:t>
            </a:r>
            <a:endParaRPr lang="es-CO" altLang="es-CO" sz="20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83" y="4364665"/>
            <a:ext cx="6351327" cy="17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92053" y="3286438"/>
            <a:ext cx="9922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Hiperplano límites (aceras)</a:t>
            </a:r>
            <a:endParaRPr lang="es-CO" altLang="es-CO" sz="20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61" y="4638577"/>
            <a:ext cx="2807018" cy="128133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687" y="4204653"/>
            <a:ext cx="2811434" cy="21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61287" y="3201401"/>
            <a:ext cx="30754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Distancia entre aceras</a:t>
            </a:r>
            <a:endParaRPr lang="es-CO" altLang="es-CO" sz="20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87" y="4397622"/>
            <a:ext cx="2085024" cy="189990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86" y="4170746"/>
            <a:ext cx="2603469" cy="11884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081" y="5512818"/>
            <a:ext cx="2854067" cy="7797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616" y="6396532"/>
            <a:ext cx="804973" cy="3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4911" y="3465999"/>
            <a:ext cx="1131752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sz="2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Técnicas empleadas para que las máquinas </a:t>
            </a:r>
            <a:r>
              <a:rPr lang="es-CO" sz="2800" b="0" i="0" u="none" strike="noStrike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aprendan</a:t>
            </a:r>
            <a:r>
              <a:rPr lang="es-CO" sz="2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forma </a:t>
            </a:r>
          </a:p>
          <a:p>
            <a:pPr algn="just"/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autónoma. </a:t>
            </a:r>
          </a:p>
          <a:p>
            <a:pPr algn="just"/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CO" sz="2800" dirty="0">
                <a:solidFill>
                  <a:srgbClr val="0070C0"/>
                </a:solidFill>
                <a:latin typeface="Arial" panose="020B0604020202020204" pitchFamily="34" charset="0"/>
              </a:rPr>
              <a:t>Aprender</a:t>
            </a:r>
            <a:r>
              <a:rPr lang="es-CO" sz="2800" dirty="0">
                <a:solidFill>
                  <a:srgbClr val="000000"/>
                </a:solidFill>
                <a:latin typeface="Arial" panose="020B0604020202020204" pitchFamily="34" charset="0"/>
              </a:rPr>
              <a:t> -&gt; </a:t>
            </a: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Generalizar </a:t>
            </a:r>
            <a:r>
              <a:rPr lang="es-CO" sz="2800" dirty="0">
                <a:solidFill>
                  <a:srgbClr val="000000"/>
                </a:solidFill>
                <a:latin typeface="Arial" panose="020B0604020202020204" pitchFamily="34" charset="0"/>
              </a:rPr>
              <a:t>comportamientos a partir de una información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suministrada </a:t>
            </a:r>
            <a:r>
              <a:rPr lang="es-CO" sz="2800" dirty="0">
                <a:solidFill>
                  <a:srgbClr val="000000"/>
                </a:solidFill>
                <a:latin typeface="Arial" panose="020B0604020202020204" pitchFamily="34" charset="0"/>
              </a:rPr>
              <a:t>en forma de </a:t>
            </a: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ejemplos.</a:t>
            </a:r>
            <a:endParaRPr lang="es-CO" sz="2800" dirty="0"/>
          </a:p>
        </p:txBody>
      </p:sp>
      <p:sp>
        <p:nvSpPr>
          <p:cNvPr id="10" name="Rectángulo 9"/>
          <p:cNvSpPr/>
          <p:nvPr/>
        </p:nvSpPr>
        <p:spPr>
          <a:xfrm>
            <a:off x="754911" y="1958050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2463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61287" y="3201401"/>
            <a:ext cx="30754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Distancia entre aceras</a:t>
            </a:r>
            <a:endParaRPr lang="es-CO" altLang="es-CO" sz="20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87" y="4397622"/>
            <a:ext cx="2085024" cy="189990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86" y="3894300"/>
            <a:ext cx="2603469" cy="11884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500" y="5327634"/>
            <a:ext cx="2854067" cy="779745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6433841" y="5282118"/>
            <a:ext cx="971735" cy="9645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75254" y="5427150"/>
            <a:ext cx="1473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Maximizar</a:t>
            </a:r>
            <a:endParaRPr lang="es-CO" altLang="es-CO" sz="20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89" y="6297527"/>
            <a:ext cx="804973" cy="3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 Machine (SVM)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52940" y="2948684"/>
            <a:ext cx="6622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Cuando los datos no son separables linealmente</a:t>
            </a:r>
            <a:endParaRPr lang="es-CO" altLang="es-CO" sz="20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8194" name="Picture 2" descr="Resultado de imagen para kernels s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40" y="4102091"/>
            <a:ext cx="5603754" cy="22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kernels sv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93" y="4102091"/>
            <a:ext cx="3457690" cy="1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77995" y="3717214"/>
            <a:ext cx="89178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Los árboles de decisión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son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un </a:t>
            </a:r>
            <a:r>
              <a:rPr lang="es-CO" altLang="es-CO" sz="2000" dirty="0">
                <a:solidFill>
                  <a:srgbClr val="00B0F0"/>
                </a:solidFill>
                <a:cs typeface="Arial" panose="020B0604020202020204" pitchFamily="34" charset="0"/>
              </a:rPr>
              <a:t>método de aprendizaje supervisado no paramétrico utilizado para la clasificación y la regresión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. </a:t>
            </a:r>
            <a:endParaRPr lang="es-CO" altLang="es-CO" sz="2000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endParaRPr lang="es-CO" altLang="es-CO" sz="20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2000" smtClean="0">
                <a:solidFill>
                  <a:srgbClr val="222222"/>
                </a:solidFill>
                <a:cs typeface="Arial" panose="020B0604020202020204" pitchFamily="34" charset="0"/>
              </a:rPr>
              <a:t>Su función es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crear un modelo que </a:t>
            </a:r>
            <a:r>
              <a:rPr lang="es-CO" altLang="es-CO" sz="2000" dirty="0">
                <a:solidFill>
                  <a:srgbClr val="00B0F0"/>
                </a:solidFill>
                <a:cs typeface="Arial" panose="020B0604020202020204" pitchFamily="34" charset="0"/>
              </a:rPr>
              <a:t>prediga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 el valor de una variable objetivo mediante el </a:t>
            </a:r>
            <a:r>
              <a:rPr lang="es-CO" altLang="es-CO" sz="2000" dirty="0">
                <a:solidFill>
                  <a:srgbClr val="00B0F0"/>
                </a:solidFill>
                <a:cs typeface="Arial" panose="020B0604020202020204" pitchFamily="34" charset="0"/>
              </a:rPr>
              <a:t>aprendizaje de reglas simples de decisión inferidas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 a partir de las </a:t>
            </a:r>
            <a:r>
              <a:rPr lang="es-CO" altLang="es-CO" sz="2000" dirty="0">
                <a:solidFill>
                  <a:srgbClr val="00B0F0"/>
                </a:solidFill>
                <a:cs typeface="Arial" panose="020B0604020202020204" pitchFamily="34" charset="0"/>
              </a:rPr>
              <a:t>características de los datos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.</a:t>
            </a:r>
            <a:endParaRPr lang="es-CO" altLang="es-CO" sz="2000" dirty="0" smtClean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62047" y="2965066"/>
            <a:ext cx="89178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00B0F0"/>
                </a:solidFill>
                <a:cs typeface="Arial" panose="020B0604020202020204" pitchFamily="34" charset="0"/>
              </a:rPr>
              <a:t>Reglas </a:t>
            </a:r>
            <a:r>
              <a:rPr lang="es-CO" altLang="es-CO" sz="2000" dirty="0" smtClean="0">
                <a:cs typeface="Arial" panose="020B0604020202020204" pitchFamily="34" charset="0"/>
              </a:rPr>
              <a:t>-&gt; Secuencia de condiciones -&gt; Representan en un grafo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14" y="3724621"/>
            <a:ext cx="3801628" cy="27912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207" y="4605522"/>
            <a:ext cx="5817380" cy="1601605"/>
          </a:xfrm>
          <a:prstGeom prst="rect">
            <a:avLst/>
          </a:prstGeom>
        </p:spPr>
      </p:pic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149986" y="6115779"/>
            <a:ext cx="4794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Conjunto de datos de entrenamiento</a:t>
            </a:r>
          </a:p>
        </p:txBody>
      </p:sp>
    </p:spTree>
    <p:extLst>
      <p:ext uri="{BB962C8B-B14F-4D97-AF65-F5344CB8AC3E}">
        <p14:creationId xmlns:p14="http://schemas.microsoft.com/office/powerpoint/2010/main" val="20607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62047" y="2965066"/>
            <a:ext cx="89178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00B0F0"/>
                </a:solidFill>
                <a:cs typeface="Arial" panose="020B0604020202020204" pitchFamily="34" charset="0"/>
              </a:rPr>
              <a:t>Reglas </a:t>
            </a:r>
            <a:r>
              <a:rPr lang="es-CO" altLang="es-CO" sz="2000" dirty="0" smtClean="0">
                <a:cs typeface="Arial" panose="020B0604020202020204" pitchFamily="34" charset="0"/>
              </a:rPr>
              <a:t>-&gt; Secuencia de condiciones -&gt; Representan en un grafo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14" y="3724621"/>
            <a:ext cx="3801628" cy="2791268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3172" y="3681289"/>
            <a:ext cx="5613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Cómo seleccionar el orden de los atributos?</a:t>
            </a:r>
          </a:p>
        </p:txBody>
      </p:sp>
      <p:cxnSp>
        <p:nvCxnSpPr>
          <p:cNvPr id="9" name="Conector recto de flecha 8"/>
          <p:cNvCxnSpPr>
            <a:stCxn id="16" idx="1"/>
          </p:cNvCxnSpPr>
          <p:nvPr/>
        </p:nvCxnSpPr>
        <p:spPr>
          <a:xfrm flipH="1">
            <a:off x="3657600" y="3881344"/>
            <a:ext cx="18455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6" idx="1"/>
          </p:cNvCxnSpPr>
          <p:nvPr/>
        </p:nvCxnSpPr>
        <p:spPr>
          <a:xfrm flipH="1">
            <a:off x="4141381" y="3881344"/>
            <a:ext cx="1361791" cy="1105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6" idx="1"/>
          </p:cNvCxnSpPr>
          <p:nvPr/>
        </p:nvCxnSpPr>
        <p:spPr>
          <a:xfrm flipH="1">
            <a:off x="3657600" y="3881344"/>
            <a:ext cx="1845572" cy="22396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839" y="4860702"/>
            <a:ext cx="5817380" cy="1601605"/>
          </a:xfrm>
          <a:prstGeom prst="rect">
            <a:avLst/>
          </a:prstGeom>
        </p:spPr>
      </p:pic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160618" y="6370959"/>
            <a:ext cx="4794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Conjunto de datos de entrenamiento</a:t>
            </a:r>
          </a:p>
        </p:txBody>
      </p:sp>
    </p:spTree>
    <p:extLst>
      <p:ext uri="{BB962C8B-B14F-4D97-AF65-F5344CB8AC3E}">
        <p14:creationId xmlns:p14="http://schemas.microsoft.com/office/powerpoint/2010/main" val="16576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62047" y="2965066"/>
            <a:ext cx="89178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00B0F0"/>
                </a:solidFill>
                <a:cs typeface="Arial" panose="020B0604020202020204" pitchFamily="34" charset="0"/>
              </a:rPr>
              <a:t>Reglas </a:t>
            </a:r>
            <a:r>
              <a:rPr lang="es-CO" altLang="es-CO" sz="2000" dirty="0" smtClean="0">
                <a:cs typeface="Arial" panose="020B0604020202020204" pitchFamily="34" charset="0"/>
              </a:rPr>
              <a:t>-&gt; Secuencia de condiciones -&gt; Representan en un grafo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14" y="3724621"/>
            <a:ext cx="3801628" cy="2791268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3172" y="3681289"/>
            <a:ext cx="5613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Cómo seleccionar el orden de los atributos?</a:t>
            </a:r>
          </a:p>
        </p:txBody>
      </p:sp>
      <p:cxnSp>
        <p:nvCxnSpPr>
          <p:cNvPr id="9" name="Conector recto de flecha 8"/>
          <p:cNvCxnSpPr>
            <a:stCxn id="16" idx="1"/>
          </p:cNvCxnSpPr>
          <p:nvPr/>
        </p:nvCxnSpPr>
        <p:spPr>
          <a:xfrm flipH="1">
            <a:off x="3657600" y="3881344"/>
            <a:ext cx="184557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6" idx="1"/>
          </p:cNvCxnSpPr>
          <p:nvPr/>
        </p:nvCxnSpPr>
        <p:spPr>
          <a:xfrm flipH="1">
            <a:off x="4141381" y="3881344"/>
            <a:ext cx="1361791" cy="1105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6" idx="1"/>
          </p:cNvCxnSpPr>
          <p:nvPr/>
        </p:nvCxnSpPr>
        <p:spPr>
          <a:xfrm flipH="1">
            <a:off x="3657600" y="3881344"/>
            <a:ext cx="1845572" cy="22396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839" y="4860702"/>
            <a:ext cx="5817380" cy="1601605"/>
          </a:xfrm>
          <a:prstGeom prst="rect">
            <a:avLst/>
          </a:prstGeom>
        </p:spPr>
      </p:pic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160618" y="6370959"/>
            <a:ext cx="47942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Conjunto de datos de entrenamiento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604254" y="4278131"/>
            <a:ext cx="5613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000" b="1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Teoría de la información</a:t>
            </a:r>
          </a:p>
        </p:txBody>
      </p:sp>
      <p:sp>
        <p:nvSpPr>
          <p:cNvPr id="3" name="Elipse 2"/>
          <p:cNvSpPr/>
          <p:nvPr/>
        </p:nvSpPr>
        <p:spPr>
          <a:xfrm>
            <a:off x="5503172" y="4860702"/>
            <a:ext cx="6079365" cy="203982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0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56321" y="4644311"/>
            <a:ext cx="77245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cs typeface="Arial" panose="020B0604020202020204" pitchFamily="34" charset="0"/>
              </a:rPr>
              <a:t>Cantidad de información -&gt; Entropía -&gt; Ganancia de información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2" y="3788417"/>
            <a:ext cx="3801628" cy="2791268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811229" y="3788417"/>
            <a:ext cx="5613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000" b="1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Teoría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9077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354240" y="4644311"/>
            <a:ext cx="77245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cs typeface="Arial" panose="020B0604020202020204" pitchFamily="34" charset="0"/>
              </a:rPr>
              <a:t>Cantidad de información -&gt; Entropía -&gt; Ganancia de información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418" r="11075"/>
          <a:stretch/>
        </p:blipFill>
        <p:spPr>
          <a:xfrm>
            <a:off x="69111" y="3791589"/>
            <a:ext cx="3136605" cy="2791268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811229" y="3788417"/>
            <a:ext cx="5613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000" b="1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Teoría de la información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61944"/>
          <a:stretch/>
        </p:blipFill>
        <p:spPr>
          <a:xfrm>
            <a:off x="4121530" y="5400327"/>
            <a:ext cx="1379398" cy="8392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785" y="5400327"/>
            <a:ext cx="2059305" cy="8788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7823" y="5500205"/>
            <a:ext cx="3508456" cy="679056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endCxn id="3" idx="0"/>
          </p:cNvCxnSpPr>
          <p:nvPr/>
        </p:nvCxnSpPr>
        <p:spPr>
          <a:xfrm>
            <a:off x="4811229" y="4986670"/>
            <a:ext cx="0" cy="413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4" idx="2"/>
            <a:endCxn id="13" idx="0"/>
          </p:cNvCxnSpPr>
          <p:nvPr/>
        </p:nvCxnSpPr>
        <p:spPr>
          <a:xfrm flipH="1">
            <a:off x="7183438" y="5044421"/>
            <a:ext cx="33080" cy="3559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9399181" y="4986670"/>
            <a:ext cx="382772" cy="4136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70589" y="4387543"/>
            <a:ext cx="6225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cs typeface="Arial" panose="020B0604020202020204" pitchFamily="34" charset="0"/>
              </a:rPr>
              <a:t>El atributo que tenga mayor Ganancia de información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418" r="11075"/>
          <a:stretch/>
        </p:blipFill>
        <p:spPr>
          <a:xfrm>
            <a:off x="0" y="3724621"/>
            <a:ext cx="3136605" cy="2791268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465671" y="3591534"/>
            <a:ext cx="56139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CO" altLang="es-CO" sz="2000" b="1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Teoría de la información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2759149" y="3991644"/>
            <a:ext cx="1233373" cy="589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93" y="5036726"/>
            <a:ext cx="4834486" cy="7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3252101"/>
            <a:ext cx="5585084" cy="29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0712" y="2671198"/>
            <a:ext cx="109785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Clasificación de las técnicas de Machine </a:t>
            </a:r>
            <a:r>
              <a:rPr lang="es-CO" sz="2800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es-CO" sz="2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según el </a:t>
            </a:r>
          </a:p>
          <a:p>
            <a:pPr algn="just"/>
            <a:r>
              <a:rPr lang="es-CO" sz="2800" b="0" i="0" u="none" strike="noStrike" dirty="0" smtClean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tipo de aprendizaje</a:t>
            </a:r>
            <a:r>
              <a:rPr lang="es-CO" sz="28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just"/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s-CO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</a:t>
            </a:r>
            <a:r>
              <a:rPr lang="es-CO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Los datos traen relacionado un objetivo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No supervisado</a:t>
            </a:r>
            <a:r>
              <a:rPr lang="es-CO" sz="2800" dirty="0" smtClean="0">
                <a:latin typeface="Arial" panose="020B0604020202020204" pitchFamily="34" charset="0"/>
              </a:rPr>
              <a:t>: Los datos no traen relacionado ningún objetivo</a:t>
            </a:r>
            <a:endParaRPr lang="es-CO" sz="2800" dirty="0"/>
          </a:p>
        </p:txBody>
      </p:sp>
      <p:sp>
        <p:nvSpPr>
          <p:cNvPr id="10" name="Rectángulo 9"/>
          <p:cNvSpPr/>
          <p:nvPr/>
        </p:nvSpPr>
        <p:spPr>
          <a:xfrm>
            <a:off x="78432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365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80" y="3002236"/>
            <a:ext cx="4875303" cy="116601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697" y="4402155"/>
            <a:ext cx="4834486" cy="7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80" y="3002236"/>
            <a:ext cx="4875303" cy="116601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697" y="4402155"/>
            <a:ext cx="4834486" cy="70352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697" y="5339583"/>
            <a:ext cx="5295801" cy="102033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415670" y="3258879"/>
            <a:ext cx="388088" cy="10419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11582536" y="5948517"/>
            <a:ext cx="426937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8120163" y="4424896"/>
            <a:ext cx="1039786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8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80" y="3002236"/>
            <a:ext cx="4875303" cy="116601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697" y="4402155"/>
            <a:ext cx="4834486" cy="703526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984512" y="3306725"/>
            <a:ext cx="313660" cy="27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10215814" y="4475376"/>
            <a:ext cx="1182288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687" y="5206966"/>
            <a:ext cx="4204142" cy="1623308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10527555" y="6523074"/>
            <a:ext cx="426937" cy="334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97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33" y="5470451"/>
            <a:ext cx="4208859" cy="135891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80" y="3002236"/>
            <a:ext cx="4875303" cy="116601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697" y="4402155"/>
            <a:ext cx="4834486" cy="703526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10215814" y="4475376"/>
            <a:ext cx="1182288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/>
          <a:srcRect b="87371"/>
          <a:stretch/>
        </p:blipFill>
        <p:spPr>
          <a:xfrm>
            <a:off x="6701687" y="5206966"/>
            <a:ext cx="4204142" cy="205006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10593489" y="6494439"/>
            <a:ext cx="426937" cy="334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9622465" y="3306725"/>
            <a:ext cx="398722" cy="303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1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80" y="3002236"/>
            <a:ext cx="4875303" cy="1166017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10991393" y="3837954"/>
            <a:ext cx="704421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Arbol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656" y="4626011"/>
            <a:ext cx="33337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 rot="5400000">
            <a:off x="8812766" y="3996220"/>
            <a:ext cx="499730" cy="1640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9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292" y="3002236"/>
            <a:ext cx="4676786" cy="1452638"/>
          </a:xfrm>
          <a:prstGeom prst="rect">
            <a:avLst/>
          </a:prstGeom>
        </p:spPr>
      </p:pic>
      <p:pic>
        <p:nvPicPr>
          <p:cNvPr id="18" name="Picture 2" descr="Arbol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670" y="1739535"/>
            <a:ext cx="2169153" cy="10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697" y="4508480"/>
            <a:ext cx="4834486" cy="7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92" y="5375639"/>
            <a:ext cx="4924187" cy="122469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10945867" y="6138973"/>
            <a:ext cx="704421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292" y="3002236"/>
            <a:ext cx="4676786" cy="1452638"/>
          </a:xfrm>
          <a:prstGeom prst="rect">
            <a:avLst/>
          </a:prstGeom>
        </p:spPr>
      </p:pic>
      <p:pic>
        <p:nvPicPr>
          <p:cNvPr id="18" name="Picture 2" descr="Arbo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670" y="1739535"/>
            <a:ext cx="2169153" cy="10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697" y="4508480"/>
            <a:ext cx="4834486" cy="703526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8120163" y="4531221"/>
            <a:ext cx="1039786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8444251" y="3689099"/>
            <a:ext cx="428619" cy="696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292" y="3002236"/>
            <a:ext cx="4676786" cy="1452638"/>
          </a:xfrm>
          <a:prstGeom prst="rect">
            <a:avLst/>
          </a:prstGeom>
        </p:spPr>
      </p:pic>
      <p:pic>
        <p:nvPicPr>
          <p:cNvPr id="18" name="Picture 2" descr="Arbol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670" y="1739535"/>
            <a:ext cx="2169153" cy="10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706" y="4506791"/>
            <a:ext cx="4834486" cy="703526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10258290" y="4568435"/>
            <a:ext cx="1256769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9170581" y="3724621"/>
            <a:ext cx="202019" cy="310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4422" y="5210317"/>
            <a:ext cx="3237625" cy="1682961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9502754" y="6602820"/>
            <a:ext cx="403978" cy="2392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38" y="5453744"/>
            <a:ext cx="2992916" cy="142099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292" y="3002236"/>
            <a:ext cx="4676786" cy="1452638"/>
          </a:xfrm>
          <a:prstGeom prst="rect">
            <a:avLst/>
          </a:prstGeom>
        </p:spPr>
      </p:pic>
      <p:pic>
        <p:nvPicPr>
          <p:cNvPr id="18" name="Picture 2" descr="Arbo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670" y="1739535"/>
            <a:ext cx="2169153" cy="10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706" y="4506791"/>
            <a:ext cx="4834486" cy="703526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10258290" y="4568435"/>
            <a:ext cx="1256769" cy="462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/>
          <p:cNvSpPr/>
          <p:nvPr/>
        </p:nvSpPr>
        <p:spPr>
          <a:xfrm>
            <a:off x="9682210" y="3724621"/>
            <a:ext cx="202019" cy="310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8"/>
          <a:srcRect b="85536"/>
          <a:stretch/>
        </p:blipFill>
        <p:spPr>
          <a:xfrm>
            <a:off x="6674422" y="5210318"/>
            <a:ext cx="3237625" cy="243426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9502754" y="6602820"/>
            <a:ext cx="403978" cy="2392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DTs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2" y="3002236"/>
            <a:ext cx="5585084" cy="2946281"/>
          </a:xfrm>
          <a:prstGeom prst="rect">
            <a:avLst/>
          </a:prstGeom>
        </p:spPr>
      </p:pic>
      <p:pic>
        <p:nvPicPr>
          <p:cNvPr id="14338" name="Picture 2" descr="Arbol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200" y="3212165"/>
            <a:ext cx="3796596" cy="29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3" y="2538291"/>
            <a:ext cx="4753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7" name="Rectángulo 6"/>
          <p:cNvSpPr/>
          <p:nvPr/>
        </p:nvSpPr>
        <p:spPr>
          <a:xfrm>
            <a:off x="513193" y="3872034"/>
            <a:ext cx="34740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Clasificación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Regresión (predicción)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577313" y="2547152"/>
            <a:ext cx="4753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No supervisado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577313" y="3880895"/>
            <a:ext cx="1914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Agrupación</a:t>
            </a:r>
          </a:p>
        </p:txBody>
      </p:sp>
    </p:spTree>
    <p:extLst>
      <p:ext uri="{BB962C8B-B14F-4D97-AF65-F5344CB8AC3E}">
        <p14:creationId xmlns:p14="http://schemas.microsoft.com/office/powerpoint/2010/main" val="7775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–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19458" name="Picture 2" descr="http://www.cs.us.es/~fsancho/images/2015-07/41d2cc80-25f4-11e2-bb76-001e670c28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2" y="2768334"/>
            <a:ext cx="381000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www.um.es/LEQ/Atmosferas/Ch-VI-3/6-3-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618" y="3423557"/>
            <a:ext cx="5638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–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19460" name="Picture 4" descr="http://www.um.es/LEQ/Atmosferas/Ch-VI-3/6-3-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2" y="3593992"/>
            <a:ext cx="4842542" cy="265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http://jarroba.com/wp-content/uploads/2013/09/funciones-de-activaci%C3%B3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80" y="3166847"/>
            <a:ext cx="4317050" cy="33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/>
          <p:cNvSpPr/>
          <p:nvPr/>
        </p:nvSpPr>
        <p:spPr>
          <a:xfrm>
            <a:off x="4403271" y="4610100"/>
            <a:ext cx="468086" cy="5551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7451272" y="3407229"/>
            <a:ext cx="1377042" cy="32979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61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–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513192" y="2829889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Multi-layer</a:t>
            </a:r>
            <a:r>
              <a:rPr lang="es-CO" sz="2400" dirty="0">
                <a:solidFill>
                  <a:srgbClr val="212224"/>
                </a:solidFill>
                <a:latin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Perceptron</a:t>
            </a:r>
            <a:endParaRPr lang="es-CO" sz="2400" i="0" dirty="0">
              <a:solidFill>
                <a:srgbClr val="2122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 descr="Resultado de imagen para Multilayer Perceptron (ML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83" y="3257409"/>
            <a:ext cx="5058682" cy="36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5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–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513192" y="2829889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Multi-layer</a:t>
            </a:r>
            <a:r>
              <a:rPr lang="es-CO" sz="2400" dirty="0">
                <a:solidFill>
                  <a:srgbClr val="212224"/>
                </a:solidFill>
                <a:latin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Perceptron</a:t>
            </a:r>
            <a:endParaRPr lang="es-CO" sz="2400" i="0" dirty="0">
              <a:solidFill>
                <a:srgbClr val="2122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 descr="Resultado de imagen para Multilayer Perceptron (ML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83" y="3257409"/>
            <a:ext cx="5058682" cy="36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27858" y="4298365"/>
            <a:ext cx="2203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Cómo aprende?</a:t>
            </a:r>
          </a:p>
        </p:txBody>
      </p:sp>
    </p:spTree>
    <p:extLst>
      <p:ext uri="{BB962C8B-B14F-4D97-AF65-F5344CB8AC3E}">
        <p14:creationId xmlns:p14="http://schemas.microsoft.com/office/powerpoint/2010/main" val="32289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–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513192" y="2829889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Multi-layer</a:t>
            </a:r>
            <a:r>
              <a:rPr lang="es-CO" sz="2400" dirty="0">
                <a:solidFill>
                  <a:srgbClr val="212224"/>
                </a:solidFill>
                <a:latin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Perceptron</a:t>
            </a:r>
            <a:endParaRPr lang="es-CO" sz="2400" i="0" dirty="0">
              <a:solidFill>
                <a:srgbClr val="2122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 descr="Resultado de imagen para Multilayer Perceptron (ML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83" y="3257409"/>
            <a:ext cx="5058682" cy="36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27858" y="3553695"/>
            <a:ext cx="2203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Cómo aprende?</a:t>
            </a:r>
          </a:p>
        </p:txBody>
      </p:sp>
      <p:cxnSp>
        <p:nvCxnSpPr>
          <p:cNvPr id="7" name="Conector recto de flecha 6"/>
          <p:cNvCxnSpPr>
            <a:stCxn id="13" idx="3"/>
          </p:cNvCxnSpPr>
          <p:nvPr/>
        </p:nvCxnSpPr>
        <p:spPr>
          <a:xfrm flipV="1">
            <a:off x="3831771" y="3641689"/>
            <a:ext cx="1805003" cy="112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3" idx="3"/>
          </p:cNvCxnSpPr>
          <p:nvPr/>
        </p:nvCxnSpPr>
        <p:spPr>
          <a:xfrm>
            <a:off x="3831771" y="3753750"/>
            <a:ext cx="31677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3" idx="3"/>
          </p:cNvCxnSpPr>
          <p:nvPr/>
        </p:nvCxnSpPr>
        <p:spPr>
          <a:xfrm>
            <a:off x="3831771" y="3753750"/>
            <a:ext cx="4715329" cy="1720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8007" y="4138030"/>
            <a:ext cx="45171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Sinapsis: </a:t>
            </a:r>
            <a:r>
              <a:rPr lang="es-CO" altLang="es-CO" sz="2000" dirty="0" smtClean="0">
                <a:cs typeface="Arial" panose="020B0604020202020204" pitchFamily="34" charset="0"/>
              </a:rPr>
              <a:t>Se actualizan los pesos para minimizar el error entre la salida esperada y la salida actual.</a:t>
            </a:r>
          </a:p>
        </p:txBody>
      </p:sp>
    </p:spTree>
    <p:extLst>
      <p:ext uri="{BB962C8B-B14F-4D97-AF65-F5344CB8AC3E}">
        <p14:creationId xmlns:p14="http://schemas.microsoft.com/office/powerpoint/2010/main" val="7936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–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513192" y="2829889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Multi-layer</a:t>
            </a:r>
            <a:r>
              <a:rPr lang="es-CO" sz="2400" dirty="0">
                <a:solidFill>
                  <a:srgbClr val="212224"/>
                </a:solidFill>
                <a:latin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Perceptron</a:t>
            </a:r>
            <a:endParaRPr lang="es-CO" sz="2400" i="0" dirty="0">
              <a:solidFill>
                <a:srgbClr val="2122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 descr="Resultado de imagen para Multilayer Perceptron (ML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83" y="3257409"/>
            <a:ext cx="5058682" cy="36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27858" y="3553695"/>
            <a:ext cx="2203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Cómo aprende?</a:t>
            </a:r>
          </a:p>
        </p:txBody>
      </p:sp>
      <p:cxnSp>
        <p:nvCxnSpPr>
          <p:cNvPr id="7" name="Conector recto de flecha 6"/>
          <p:cNvCxnSpPr>
            <a:stCxn id="13" idx="3"/>
          </p:cNvCxnSpPr>
          <p:nvPr/>
        </p:nvCxnSpPr>
        <p:spPr>
          <a:xfrm flipV="1">
            <a:off x="3831771" y="3641689"/>
            <a:ext cx="1805003" cy="112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3" idx="3"/>
          </p:cNvCxnSpPr>
          <p:nvPr/>
        </p:nvCxnSpPr>
        <p:spPr>
          <a:xfrm>
            <a:off x="3831771" y="3753750"/>
            <a:ext cx="31677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3" idx="3"/>
          </p:cNvCxnSpPr>
          <p:nvPr/>
        </p:nvCxnSpPr>
        <p:spPr>
          <a:xfrm>
            <a:off x="3831771" y="3753750"/>
            <a:ext cx="4715329" cy="1720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44429" y="3903830"/>
            <a:ext cx="45171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Sinapsis: </a:t>
            </a:r>
            <a:r>
              <a:rPr lang="es-CO" altLang="es-CO" dirty="0" smtClean="0">
                <a:cs typeface="Arial" panose="020B0604020202020204" pitchFamily="34" charset="0"/>
              </a:rPr>
              <a:t>Se actualizan los pesos para minimizar el error entre la salida esperada y la salida actual.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29" y="4840029"/>
            <a:ext cx="1814275" cy="4210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3" y="5248165"/>
            <a:ext cx="2202793" cy="4810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29" y="5752587"/>
            <a:ext cx="1979349" cy="52883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29" y="6271313"/>
            <a:ext cx="1037678" cy="5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9912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–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Neural Networks (ANN)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3" name="Rectángulo 2"/>
          <p:cNvSpPr/>
          <p:nvPr/>
        </p:nvSpPr>
        <p:spPr>
          <a:xfrm>
            <a:off x="513192" y="2829889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Multi-layer</a:t>
            </a:r>
            <a:r>
              <a:rPr lang="es-CO" sz="2400" dirty="0">
                <a:solidFill>
                  <a:srgbClr val="212224"/>
                </a:solidFill>
                <a:latin typeface="Arial" panose="020B0604020202020204" pitchFamily="34" charset="0"/>
              </a:rPr>
              <a:t> </a:t>
            </a:r>
            <a:r>
              <a:rPr lang="es-CO" sz="2400" dirty="0" err="1">
                <a:solidFill>
                  <a:srgbClr val="212224"/>
                </a:solidFill>
                <a:latin typeface="Arial" panose="020B0604020202020204" pitchFamily="34" charset="0"/>
              </a:rPr>
              <a:t>Perceptron</a:t>
            </a:r>
            <a:endParaRPr lang="es-CO" sz="2400" i="0" dirty="0">
              <a:solidFill>
                <a:srgbClr val="2122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 descr="Resultado de imagen para Multilayer Perceptron (MLP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83" y="3257409"/>
            <a:ext cx="5058682" cy="36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27858" y="3553695"/>
            <a:ext cx="2203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Cómo aprende?</a:t>
            </a:r>
          </a:p>
        </p:txBody>
      </p:sp>
      <p:cxnSp>
        <p:nvCxnSpPr>
          <p:cNvPr id="7" name="Conector recto de flecha 6"/>
          <p:cNvCxnSpPr>
            <a:stCxn id="13" idx="3"/>
          </p:cNvCxnSpPr>
          <p:nvPr/>
        </p:nvCxnSpPr>
        <p:spPr>
          <a:xfrm flipV="1">
            <a:off x="3831771" y="3641689"/>
            <a:ext cx="1805003" cy="112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3" idx="3"/>
          </p:cNvCxnSpPr>
          <p:nvPr/>
        </p:nvCxnSpPr>
        <p:spPr>
          <a:xfrm>
            <a:off x="3831771" y="3753750"/>
            <a:ext cx="31677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3" idx="3"/>
          </p:cNvCxnSpPr>
          <p:nvPr/>
        </p:nvCxnSpPr>
        <p:spPr>
          <a:xfrm>
            <a:off x="3831771" y="3753750"/>
            <a:ext cx="4715329" cy="1720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44429" y="3903830"/>
            <a:ext cx="45171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Sinapsis: </a:t>
            </a:r>
            <a:r>
              <a:rPr lang="es-CO" altLang="es-CO" dirty="0" smtClean="0">
                <a:cs typeface="Arial" panose="020B0604020202020204" pitchFamily="34" charset="0"/>
              </a:rPr>
              <a:t>Se actualizan los pesos para minimizar el error entre la salida esperada y la salida actual.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29" y="4840029"/>
            <a:ext cx="1814275" cy="4210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13" y="5248165"/>
            <a:ext cx="2202793" cy="48102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29" y="5752587"/>
            <a:ext cx="1979349" cy="52883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29" y="6271313"/>
            <a:ext cx="1037678" cy="5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3" y="2538291"/>
            <a:ext cx="4753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7" name="Rectángulo 6"/>
          <p:cNvSpPr/>
          <p:nvPr/>
        </p:nvSpPr>
        <p:spPr>
          <a:xfrm>
            <a:off x="513193" y="3494578"/>
            <a:ext cx="530465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(KNN)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Machines (SVM)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Neural 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924766" y="6282135"/>
            <a:ext cx="4486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hlinkClick r:id="rId3"/>
              </a:rPr>
              <a:t>http://</a:t>
            </a:r>
            <a:r>
              <a:rPr lang="es-CO" dirty="0" smtClean="0">
                <a:hlinkClick r:id="rId3"/>
              </a:rPr>
              <a:t>scikit-learn.org/stable/user_guide.html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6577313" y="2547152"/>
            <a:ext cx="4753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No supervisado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577313" y="3503439"/>
            <a:ext cx="564770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mixture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Neural 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42873" y="3557592"/>
            <a:ext cx="1130625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M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étodo de clasificación supervisada que sirve para estimar la función de densidad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s-CO" altLang="es-CO" sz="2000" i="1" dirty="0" smtClean="0">
                <a:solidFill>
                  <a:srgbClr val="222222"/>
                </a:solidFill>
                <a:cs typeface="Arial" panose="020B0604020202020204" pitchFamily="34" charset="0"/>
              </a:rPr>
              <a:t>F(x/</a:t>
            </a:r>
            <a:r>
              <a:rPr lang="es-CO" altLang="es-CO" sz="2000" i="1" dirty="0" err="1" smtClean="0">
                <a:solidFill>
                  <a:srgbClr val="222222"/>
                </a:solidFill>
                <a:cs typeface="Arial" panose="020B0604020202020204" pitchFamily="34" charset="0"/>
              </a:rPr>
              <a:t>Cj</a:t>
            </a:r>
            <a:r>
              <a:rPr lang="es-CO" altLang="es-CO" sz="2000" i="1" dirty="0" smtClean="0">
                <a:solidFill>
                  <a:srgbClr val="222222"/>
                </a:solidFill>
                <a:cs typeface="Arial" panose="020B0604020202020204" pitchFamily="34" charset="0"/>
              </a:rPr>
              <a:t>)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 las 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predictoras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s-CO" altLang="es-CO" sz="2000" i="1" dirty="0" smtClean="0">
                <a:solidFill>
                  <a:srgbClr val="222222"/>
                </a:solidFill>
                <a:cs typeface="Arial" panose="020B0604020202020204" pitchFamily="34" charset="0"/>
              </a:rPr>
              <a:t>x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por cada clase </a:t>
            </a:r>
            <a:r>
              <a:rPr kumimoji="0" lang="es-CO" altLang="es-CO" sz="2000" b="0" i="1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Cj</a:t>
            </a:r>
            <a:r>
              <a:rPr kumimoji="0" lang="es-CO" altLang="es-CO" sz="2000" b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algn="just"/>
            <a:endParaRPr lang="es-CO" altLang="es-CO" sz="20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Estima el valor de la función de densidad de probabilidad o directamente la 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probabilidad a posteriori de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que un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elemento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s-CO" altLang="es-CO" sz="2000" i="1" dirty="0">
                <a:solidFill>
                  <a:srgbClr val="222222"/>
                </a:solidFill>
                <a:cs typeface="Arial" panose="020B0604020202020204" pitchFamily="34" charset="0"/>
              </a:rPr>
              <a:t>x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pertenezca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a la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clase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s-CO" altLang="es-CO" sz="2000" i="1" dirty="0" err="1">
                <a:solidFill>
                  <a:srgbClr val="222222"/>
                </a:solidFill>
                <a:cs typeface="Arial" panose="020B0604020202020204" pitchFamily="34" charset="0"/>
              </a:rPr>
              <a:t>Cj</a:t>
            </a:r>
            <a:r>
              <a:rPr lang="es-CO" altLang="es-CO" sz="2000" i="1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a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partir de la información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proporcionada por un conjunto de datos de entrenamiento.</a:t>
            </a:r>
          </a:p>
          <a:p>
            <a:pPr algn="just"/>
            <a:endParaRPr lang="es-CO" altLang="es-CO" sz="20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Es una técnica que utiliza aprendizaje vago, no entusiasta -&gt; no existe una generalización previa.</a:t>
            </a:r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0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13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7" y="3518959"/>
            <a:ext cx="2657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328581" y="3183825"/>
            <a:ext cx="63893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Sistema para clasificar futuros deudores de un banco: </a:t>
            </a:r>
            <a:endParaRPr kumimoji="0" lang="es-CO" altLang="es-CO" sz="2000" b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5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 r="90904" b="77125"/>
          <a:stretch/>
        </p:blipFill>
        <p:spPr bwMode="auto">
          <a:xfrm>
            <a:off x="4467193" y="3799660"/>
            <a:ext cx="241719" cy="4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8" t="6514" b="78203"/>
          <a:stretch/>
        </p:blipFill>
        <p:spPr bwMode="auto">
          <a:xfrm>
            <a:off x="4493954" y="4224964"/>
            <a:ext cx="188195" cy="3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784746" y="3756212"/>
            <a:ext cx="2246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Cliente que Pagó </a:t>
            </a:r>
            <a:endParaRPr kumimoji="0" lang="es-CO" altLang="es-CO" sz="2000" b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768918" y="4192373"/>
            <a:ext cx="2753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Cliente que Incumplió </a:t>
            </a:r>
            <a:endParaRPr kumimoji="0" lang="es-CO" altLang="es-CO" sz="2000" b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20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6" t="41452" r="43721" b="40608"/>
          <a:stretch/>
        </p:blipFill>
        <p:spPr bwMode="auto">
          <a:xfrm>
            <a:off x="4405884" y="5048315"/>
            <a:ext cx="303028" cy="43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768917" y="5200921"/>
            <a:ext cx="3327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Fututo Deudor (a clasificar) </a:t>
            </a:r>
            <a:endParaRPr kumimoji="0" lang="es-CO" altLang="es-CO" sz="2000" b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13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7" y="3518959"/>
            <a:ext cx="2657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34608" y="2953300"/>
            <a:ext cx="82032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Variables que se correlacionan con el cumplimiento en el pago:</a:t>
            </a:r>
          </a:p>
          <a:p>
            <a:pPr algn="just"/>
            <a:endParaRPr lang="es-CO" altLang="es-CO" sz="2000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kumimoji="0" lang="es-CO" altLang="es-CO" sz="2000" b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Edad</a:t>
            </a:r>
          </a:p>
          <a:p>
            <a:pPr marL="342900" indent="-342900" algn="just">
              <a:buFontTx/>
              <a:buChar char="-"/>
            </a:pPr>
            <a:r>
              <a:rPr kumimoji="0" lang="es-CO" altLang="es-CO" sz="2000" b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Estado civil</a:t>
            </a:r>
          </a:p>
          <a:p>
            <a:pPr marL="342900" indent="-342900" algn="just">
              <a:buFontTx/>
              <a:buChar char="-"/>
            </a:pP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Número de hijos</a:t>
            </a:r>
          </a:p>
          <a:p>
            <a:pPr marL="342900" indent="-342900" algn="just">
              <a:buFontTx/>
              <a:buChar char="-"/>
            </a:pPr>
            <a:r>
              <a:rPr kumimoji="0" lang="es-CO" altLang="es-CO" sz="2000" b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Nivel</a:t>
            </a:r>
            <a:r>
              <a:rPr kumimoji="0" lang="es-CO" altLang="es-CO" sz="2000" b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de estudio</a:t>
            </a:r>
          </a:p>
          <a:p>
            <a:pPr marL="342900" indent="-342900" algn="just">
              <a:buFontTx/>
              <a:buChar char="-"/>
            </a:pPr>
            <a:r>
              <a:rPr kumimoji="0" lang="es-CO" altLang="es-CO" sz="2000" b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…</a:t>
            </a:r>
          </a:p>
          <a:p>
            <a:pPr algn="just"/>
            <a:endParaRPr lang="es-CO" altLang="es-CO" sz="20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2000" baseline="0" dirty="0" smtClean="0">
                <a:solidFill>
                  <a:srgbClr val="222222"/>
                </a:solidFill>
                <a:cs typeface="Arial" panose="020B0604020202020204" pitchFamily="34" charset="0"/>
              </a:rPr>
              <a:t>De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 acuerdo a estas variables …</a:t>
            </a:r>
          </a:p>
          <a:p>
            <a:pPr algn="just"/>
            <a:endParaRPr lang="es-CO" altLang="es-CO" sz="2000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(k = 3) De los 3 clientes más parecidos: la mayoría pagó o no?</a:t>
            </a:r>
          </a:p>
          <a:p>
            <a:pPr marL="342900" indent="-342900" algn="just">
              <a:buFontTx/>
              <a:buChar char="-"/>
            </a:pP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(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k =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5)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De los </a:t>
            </a:r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5 </a:t>
            </a:r>
            <a:r>
              <a:rPr lang="es-CO" altLang="es-CO" sz="2000" dirty="0">
                <a:solidFill>
                  <a:srgbClr val="222222"/>
                </a:solidFill>
                <a:cs typeface="Arial" panose="020B0604020202020204" pitchFamily="34" charset="0"/>
              </a:rPr>
              <a:t>clientes más parecidos: la mayoría pagó o no?</a:t>
            </a:r>
          </a:p>
          <a:p>
            <a:pPr marL="342900" indent="-342900" algn="just">
              <a:buFontTx/>
              <a:buChar char="-"/>
            </a:pPr>
            <a:endParaRPr lang="es-CO" altLang="es-CO" sz="20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endParaRPr lang="es-CO" altLang="es-CO" sz="2000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endParaRPr lang="es-CO" altLang="es-CO" sz="2000" baseline="0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56779"/>
            <a:ext cx="12192000" cy="432048"/>
          </a:xfrm>
          <a:prstGeom prst="rect">
            <a:avLst/>
          </a:prstGeom>
          <a:solidFill>
            <a:srgbClr val="30B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8 CuadroTexto"/>
          <p:cNvSpPr txBox="1"/>
          <p:nvPr/>
        </p:nvSpPr>
        <p:spPr>
          <a:xfrm>
            <a:off x="5636774" y="241484"/>
            <a:ext cx="5548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UNIVERSIDAD DISTRITAL</a:t>
            </a:r>
          </a:p>
          <a:p>
            <a:pPr algn="r"/>
            <a:r>
              <a:rPr lang="es-CO" sz="1400" b="1" dirty="0" smtClean="0">
                <a:solidFill>
                  <a:schemeClr val="bg1">
                    <a:lumMod val="50000"/>
                  </a:schemeClr>
                </a:solidFill>
              </a:rPr>
              <a:t>Facultad de Ingeniería</a:t>
            </a:r>
          </a:p>
        </p:txBody>
      </p:sp>
      <p:pic>
        <p:nvPicPr>
          <p:cNvPr id="6" name="Picture 2" descr="Resultado de imagen para universidad distrital francisco josé de cald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9"/>
          <a:stretch/>
        </p:blipFill>
        <p:spPr bwMode="auto">
          <a:xfrm>
            <a:off x="11078796" y="-13005"/>
            <a:ext cx="1007483" cy="7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659880" y="864399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000" b="0" i="0" u="none" strike="noStrike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 a la ciencia de datos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sp>
        <p:nvSpPr>
          <p:cNvPr id="21" name="AutoShape 10" descr="x"/>
          <p:cNvSpPr>
            <a:spLocks noChangeAspect="1" noChangeArrowheads="1"/>
          </p:cNvSpPr>
          <p:nvPr/>
        </p:nvSpPr>
        <p:spPr bwMode="auto">
          <a:xfrm>
            <a:off x="68786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2" name="AutoShape 11" descr="{\displaystyle C_{j}}"/>
          <p:cNvSpPr>
            <a:spLocks noChangeAspect="1" noChangeArrowheads="1"/>
          </p:cNvSpPr>
          <p:nvPr/>
        </p:nvSpPr>
        <p:spPr bwMode="auto">
          <a:xfrm>
            <a:off x="8242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13192" y="2245114"/>
            <a:ext cx="8614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Aprendizaje supervisado -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8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 (KNN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13193" y="1660339"/>
            <a:ext cx="4024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</a:t>
            </a:r>
            <a:r>
              <a:rPr lang="es-CO" sz="3200" b="1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</a:t>
            </a:r>
            <a:endParaRPr lang="es-CO" sz="3200" dirty="0"/>
          </a:p>
        </p:txBody>
      </p:sp>
      <p:pic>
        <p:nvPicPr>
          <p:cNvPr id="13" name="Picture 2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7" y="3518959"/>
            <a:ext cx="26574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52171" y="2987391"/>
            <a:ext cx="60477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CO" altLang="es-CO" sz="2000" b="1" dirty="0" smtClean="0">
                <a:solidFill>
                  <a:srgbClr val="222222"/>
                </a:solidFill>
                <a:cs typeface="Arial" panose="020B0604020202020204" pitchFamily="34" charset="0"/>
              </a:rPr>
              <a:t>Algoritmo:</a:t>
            </a:r>
          </a:p>
          <a:p>
            <a:pPr algn="just"/>
            <a:endParaRPr lang="es-CO" altLang="es-CO" sz="2000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2000" baseline="0" dirty="0" smtClean="0">
                <a:solidFill>
                  <a:srgbClr val="222222"/>
                </a:solidFill>
                <a:cs typeface="Arial" panose="020B0604020202020204" pitchFamily="34" charset="0"/>
              </a:rPr>
              <a:t>Conjunto de entrenamiento: </a:t>
            </a:r>
            <a:endParaRPr lang="es-CO" altLang="es-CO" sz="2000" baseline="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s-CO" altLang="es-CO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Vectores p-dimensionales (p-&gt; # de atributos) </a:t>
            </a:r>
            <a:endParaRPr lang="es-CO" altLang="es-CO" sz="2000" baseline="0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943" y="4399303"/>
            <a:ext cx="3345047" cy="5640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042" y="5669917"/>
            <a:ext cx="3111463" cy="960328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3952170" y="5269807"/>
            <a:ext cx="7828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O" altLang="es-CO" sz="2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 para calcular cercanía de vecinos - Distancia euclidiana: </a:t>
            </a:r>
            <a:endParaRPr lang="es-CO" altLang="es-CO" sz="2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11962</TotalTime>
  <Words>1837</Words>
  <Application>Microsoft Office PowerPoint</Application>
  <PresentationFormat>Panorámica</PresentationFormat>
  <Paragraphs>419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</dc:creator>
  <cp:lastModifiedBy>Nelson</cp:lastModifiedBy>
  <cp:revision>101</cp:revision>
  <dcterms:created xsi:type="dcterms:W3CDTF">2018-04-30T12:52:53Z</dcterms:created>
  <dcterms:modified xsi:type="dcterms:W3CDTF">2018-07-09T22:55:59Z</dcterms:modified>
</cp:coreProperties>
</file>