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3" r:id="rId7"/>
    <p:sldId id="268" r:id="rId8"/>
    <p:sldId id="260" r:id="rId9"/>
    <p:sldId id="267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55980737-1E33-40A8-819D-C20C41E4F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6ABBD51A-FA48-44B8-B184-A40D7F134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510188A9-F0D9-4FE9-85DC-217914527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2927575-BD84-44B6-BE49-E0C7EDD0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3FDF09A-B960-49F4-BAEB-DA397BDCD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791BE6C0-4118-460B-90C2-160041247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2E7A0F-BAD6-47A4-9134-02560CA0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78" y="2750844"/>
            <a:ext cx="3820156" cy="2737198"/>
          </a:xfrm>
        </p:spPr>
        <p:txBody>
          <a:bodyPr>
            <a:normAutofit/>
          </a:bodyPr>
          <a:lstStyle/>
          <a:p>
            <a:r>
              <a:rPr lang="es-MX" dirty="0" err="1"/>
              <a:t>MoProSoft</a:t>
            </a:r>
            <a:endParaRPr lang="es-MX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D231D49-A830-460A-BA98-13BD846D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326" y="710041"/>
            <a:ext cx="4993399" cy="5126555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5B5C763-A6E8-4D31-B139-30D083B82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C3D213C-65FB-44BE-8CC8-4D7065BE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311" y="553792"/>
            <a:ext cx="10328856" cy="5435031"/>
          </a:xfrm>
        </p:spPr>
        <p:txBody>
          <a:bodyPr>
            <a:normAutofit/>
          </a:bodyPr>
          <a:lstStyle/>
          <a:p>
            <a:pPr algn="just"/>
            <a:endParaRPr lang="es-MX" sz="6400" i="1" dirty="0"/>
          </a:p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2034862" y="1184856"/>
            <a:ext cx="82038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determina el nivel de madurez de la capacidad de cada proceso a través de una evaluación, que permite colocar a la empresa en uno de los siguientes niveles.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0.  Proceso incompleto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Proceso Realizado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Proceso Administrando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Proceso Establecido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Proceso Predecible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Optimización del proceso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89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C3D213C-65FB-44BE-8CC8-4D7065BE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6072" y="579550"/>
            <a:ext cx="9234153" cy="5009882"/>
          </a:xfrm>
        </p:spPr>
        <p:txBody>
          <a:bodyPr>
            <a:normAutofit/>
          </a:bodyPr>
          <a:lstStyle/>
          <a:p>
            <a:pPr algn="just"/>
            <a:endParaRPr lang="es-MX" sz="3200" i="1" dirty="0"/>
          </a:p>
          <a:p>
            <a:pPr algn="just"/>
            <a:r>
              <a:rPr lang="es-MX" dirty="0"/>
              <a:t>Las organizaciones que no cuentan con procesos establecidos, pueden usar el modelo como la primera versión de sus procesos e ir ajustándolos de acuerdo a sus necesidades y experiencia adquirida.</a:t>
            </a:r>
          </a:p>
          <a:p>
            <a:pPr algn="just"/>
            <a:r>
              <a:rPr lang="es-MX" dirty="0"/>
              <a:t>Las organizaciones, que ya tienen procesos establecidos, pueden usarlo como punto de referencia para identificar los elementos que les hace falta cubrir.</a:t>
            </a:r>
          </a:p>
          <a:p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81" y="4440394"/>
            <a:ext cx="2724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5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87F962-2963-472D-A032-0BA99414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¿Porque es bueno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9A584A-FC71-4249-9A78-1E3ACCD0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255" y="1319645"/>
            <a:ext cx="9260884" cy="47302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sz="2300" dirty="0"/>
              <a:t>Mejora la calidad del software producido por la organización que adopta el modelo.</a:t>
            </a:r>
          </a:p>
          <a:p>
            <a:pPr algn="just"/>
            <a:r>
              <a:rPr lang="es-MX" sz="2300" dirty="0"/>
              <a:t>Eleva la capacidad de las organizaciones para ofrecer servicios con calidad y alcanzar niveles internacionales de competitividad.</a:t>
            </a:r>
          </a:p>
          <a:p>
            <a:pPr algn="just"/>
            <a:r>
              <a:rPr lang="es-MX" sz="2300" dirty="0"/>
              <a:t>Integra todos los procesos de la organización y mantiene la alineación con los objetivos estratégicos.</a:t>
            </a:r>
          </a:p>
          <a:p>
            <a:pPr algn="just"/>
            <a:r>
              <a:rPr lang="es-MX" sz="2300" dirty="0"/>
              <a:t>Permite reconocer a las organizaciones por su nivel de madurez de procesos.</a:t>
            </a:r>
          </a:p>
          <a:p>
            <a:pPr algn="just"/>
            <a:r>
              <a:rPr lang="es-MX" sz="2300" dirty="0"/>
              <a:t>Permite obtener acceso a las prácticas de ingeniería de software de clase mundial.</a:t>
            </a:r>
          </a:p>
          <a:p>
            <a:pPr algn="just"/>
            <a:r>
              <a:rPr lang="es-MX" sz="2300" dirty="0"/>
              <a:t>Aparecen en la Lista Nacional de Empresas Dictaminadas, que sirve como una referencia oficial para clientes, autoridades y competidores.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80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A97B08B2-0DA5-4B7F-A47D-5C15ECFB0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strategia Social Media para Pequeñas Empresas: ¿por dónde empezar?">
            <a:extLst>
              <a:ext uri="{FF2B5EF4-FFF2-40B4-BE49-F238E27FC236}">
                <a16:creationId xmlns:a16="http://schemas.microsoft.com/office/drawing/2014/main" xmlns="" id="{8E5837DF-5FEB-4697-9C37-971599FF3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5" b="1"/>
          <a:stretch/>
        </p:blipFill>
        <p:spPr bwMode="auto">
          <a:xfrm>
            <a:off x="-2132" y="-2718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19C770FC-6D2D-4B73-8219-CFEB0B146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2DD31FDA-BCB5-4B8D-8FB8-8CCF019C9F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90A298A-601D-412F-9A93-09DCA9DBE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7474A3CD-596C-4FAC-8913-C98848CD2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06A99299-7151-43AF-94CF-2ADA8412B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428410-DCD1-4603-B922-072520D4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55" y="715194"/>
            <a:ext cx="3202936" cy="1225532"/>
          </a:xfrm>
        </p:spPr>
        <p:txBody>
          <a:bodyPr>
            <a:normAutofit/>
          </a:bodyPr>
          <a:lstStyle/>
          <a:p>
            <a:pPr algn="l"/>
            <a:r>
              <a:rPr lang="es-MX" sz="2600" dirty="0"/>
              <a:t>Para poner en contexto…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E7A69D-9375-407A-A0E8-D4759921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7" y="550718"/>
            <a:ext cx="3412295" cy="54992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MX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s-MX" sz="1600" dirty="0"/>
              <a:t>En México las Micro, Pequeñas y Medianas empresas(MiPyME) dedicadas al desarrollo de software no contaban con un modelo o estándar de procesos que se adecuara a sus características y que les permitiera desarrollar software de calidad a través de la implantación, y que no representara una elevada inversión en tiempo, dinero y esfuerzo que los frustrará en el intento de adaptarlo a la organización.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09BB4655-F250-4A6F-9526-13AFF6118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xmlns="" id="{A97B08B2-0DA5-4B7F-A47D-5C15ECFB0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r qué invertir en mantenimiento de software? - Arcangel Carrillo ...">
            <a:extLst>
              <a:ext uri="{FF2B5EF4-FFF2-40B4-BE49-F238E27FC236}">
                <a16:creationId xmlns:a16="http://schemas.microsoft.com/office/drawing/2014/main" xmlns="" id="{A754A16E-F893-4C1F-BC05-9F2EAF93E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9091" r="17663" b="-1"/>
          <a:stretch/>
        </p:blipFill>
        <p:spPr bwMode="auto">
          <a:xfrm>
            <a:off x="19872" y="0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72">
            <a:extLst>
              <a:ext uri="{FF2B5EF4-FFF2-40B4-BE49-F238E27FC236}">
                <a16:creationId xmlns:a16="http://schemas.microsoft.com/office/drawing/2014/main" xmlns="" id="{19C770FC-6D2D-4B73-8219-CFEB0B146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02" name="Picture 74">
            <a:extLst>
              <a:ext uri="{FF2B5EF4-FFF2-40B4-BE49-F238E27FC236}">
                <a16:creationId xmlns:a16="http://schemas.microsoft.com/office/drawing/2014/main" xmlns="" id="{2DD31FDA-BCB5-4B8D-8FB8-8CCF019C9F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03" name="Rectangle 76">
            <a:extLst>
              <a:ext uri="{FF2B5EF4-FFF2-40B4-BE49-F238E27FC236}">
                <a16:creationId xmlns:a16="http://schemas.microsoft.com/office/drawing/2014/main" xmlns="" id="{590A298A-601D-412F-9A93-09DCA9DBE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78">
            <a:extLst>
              <a:ext uri="{FF2B5EF4-FFF2-40B4-BE49-F238E27FC236}">
                <a16:creationId xmlns:a16="http://schemas.microsoft.com/office/drawing/2014/main" xmlns="" id="{7474A3CD-596C-4FAC-8913-C98848CD23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80">
            <a:extLst>
              <a:ext uri="{FF2B5EF4-FFF2-40B4-BE49-F238E27FC236}">
                <a16:creationId xmlns:a16="http://schemas.microsoft.com/office/drawing/2014/main" xmlns="" id="{06A99299-7151-43AF-94CF-2ADA8412B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DD4A14-A8F6-4795-9B5C-4B6C4BF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43" y="431074"/>
            <a:ext cx="4125686" cy="56170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sz="1800" b="1" dirty="0"/>
              <a:t>¿Para qué implementar un Modelo?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800" b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 dirty="0"/>
              <a:t>Implementar un Modelo de Proceso significa enseñar a una organización desarrolladora de software la manera en que el modelo debe usarse, adecuar el modelo a las necesidades particulares del negocio, probar su efectividad utilizándolo en la práctica diaria, y posteriormente descubrir las adecuaciones requeridas que permitirán una mejora continua en el desarrollo el software</a:t>
            </a:r>
            <a:r>
              <a:rPr lang="es-MX" dirty="0"/>
              <a:t>. </a:t>
            </a:r>
          </a:p>
        </p:txBody>
      </p:sp>
      <p:sp>
        <p:nvSpPr>
          <p:cNvPr id="4106" name="Rectangle 82">
            <a:extLst>
              <a:ext uri="{FF2B5EF4-FFF2-40B4-BE49-F238E27FC236}">
                <a16:creationId xmlns:a16="http://schemas.microsoft.com/office/drawing/2014/main" xmlns="" id="{09BB4655-F250-4A6F-9526-13AFF6118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xmlns="" id="{3FAD17B9-9E6C-4DD1-9728-97B5E5FCCA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xmlns="" id="{D7AC3F90-A588-42FF-B41D-062A8D91B9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s normas ISO en la de Gestión de Proyectos">
            <a:extLst>
              <a:ext uri="{FF2B5EF4-FFF2-40B4-BE49-F238E27FC236}">
                <a16:creationId xmlns:a16="http://schemas.microsoft.com/office/drawing/2014/main" xmlns="" id="{603AB905-14F3-41B3-9AE8-64C0057E4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6" r="-1" b="14057"/>
          <a:stretch/>
        </p:blipFill>
        <p:spPr bwMode="auto">
          <a:xfrm>
            <a:off x="153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015AB904-4FB7-4A0D-B43E-03ACF05E1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E1AADF25-43E9-4DE0-AD82-4F60523191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CBC2D515-EF3C-4E4E-8BC1-192B21E92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C0FF434-EDCF-43FB-9A15-98E94ED9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136" y="888274"/>
            <a:ext cx="8983003" cy="51616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b="1" dirty="0"/>
              <a:t>Nacimiento de </a:t>
            </a:r>
            <a:r>
              <a:rPr lang="es-MX" b="1" dirty="0" err="1"/>
              <a:t>MoProSoft</a:t>
            </a:r>
            <a:endParaRPr lang="es-MX" b="1" dirty="0"/>
          </a:p>
          <a:p>
            <a:pPr marL="0" indent="0" algn="just">
              <a:lnSpc>
                <a:spcPct val="110000"/>
              </a:lnSpc>
              <a:buNone/>
            </a:pPr>
            <a:endParaRPr lang="es-MX" b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s-MX" dirty="0"/>
              <a:t>La secretaría de economía en su programa PROSOFT (2002) tiene como principal objetivo fortalecer  a la industria del software en México. Se plantearon 7 estrategias a seguir siento la sexta la necesaria para cumplir con el objetivo.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dirty="0"/>
              <a:t>En el año 2005 se desarrolla el Modelo de Procesos para la Industria de Software </a:t>
            </a:r>
            <a:r>
              <a:rPr lang="es-MX" dirty="0" err="1"/>
              <a:t>MoProSoft</a:t>
            </a:r>
            <a:r>
              <a:rPr lang="es-MX" dirty="0"/>
              <a:t> sirviendo como documento base para la norma mexicana NMX-059-NYCE-2005 que está bajo el nombre Tecnología de la Información-</a:t>
            </a:r>
            <a:r>
              <a:rPr lang="es-MX" dirty="0" err="1"/>
              <a:t>Softwre</a:t>
            </a:r>
            <a:r>
              <a:rPr lang="es-MX" dirty="0"/>
              <a:t>-Modelos de procesos y de evaluación para el desarrollo y mantenimiento de software.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852" y="5394604"/>
            <a:ext cx="6127011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F04E3-A99C-4AE0-8DD3-3FA05B84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9C0693-DED7-43F5-A578-2F056393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887" y="1776845"/>
            <a:ext cx="9282252" cy="427309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MoProSoft es un Modelo de Referencia de Procesos conformado por un conjunto de buenas prácticas y procesos de gestión e ingeniería de software, que contribuyen a que las organizaciones dedicadas al desarrollo y mantenimiento de software mejoren su forma de trabajar y gestionar sus proyectos y por consiguiente incrementar sus niveles de capacidad y competitividad tanto nacional como internacionalmente.</a:t>
            </a:r>
          </a:p>
          <a:p>
            <a:pPr algn="just"/>
            <a:r>
              <a:rPr lang="es-MX" dirty="0"/>
              <a:t>El Modelo MoProSoft proporciona un conjunto de procesos integrados, con sus flujos de trabajo, roles y productos, que pueden servir de marco de referencia para las empresas de la industria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11285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457BD9-92C1-456E-945C-6DA09013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80" y="770639"/>
            <a:ext cx="7958331" cy="1077229"/>
          </a:xfrm>
        </p:spPr>
        <p:txBody>
          <a:bodyPr/>
          <a:lstStyle/>
          <a:p>
            <a:pPr algn="l"/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7C7C55E-30D5-4654-A8E6-DC407ACA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122" y="1652154"/>
            <a:ext cx="7865918" cy="536170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específico para el desarrollo y mantenimiento de software.</a:t>
            </a:r>
          </a:p>
          <a:p>
            <a:pPr algn="just"/>
            <a:r>
              <a:rPr lang="es-MX" dirty="0"/>
              <a:t>Facilita el cumplimiento de los requisitos de otros modelos como ISO/IEC 29110, ISO 9001:2008, ISO/IEC 15504, CMMI-DEV e ISO/IEC 12007.</a:t>
            </a:r>
          </a:p>
          <a:p>
            <a:pPr algn="just"/>
            <a:r>
              <a:rPr lang="es-MX" dirty="0"/>
              <a:t>Es sencillo de entender y adoptar.</a:t>
            </a:r>
          </a:p>
          <a:p>
            <a:pPr algn="just"/>
            <a:r>
              <a:rPr lang="es-MX" dirty="0"/>
              <a:t>Es práctico en su aplicación.</a:t>
            </a:r>
          </a:p>
          <a:p>
            <a:pPr algn="just"/>
            <a:r>
              <a:rPr lang="es-MX" dirty="0" smtClean="0"/>
              <a:t>Resulta </a:t>
            </a:r>
            <a:r>
              <a:rPr lang="es-MX" dirty="0"/>
              <a:t>acorde con la estructura de las organizaciones mexicanas con desarrollo o mantenimiento de software.</a:t>
            </a:r>
          </a:p>
          <a:p>
            <a:pPr algn="just"/>
            <a:r>
              <a:rPr lang="es-MX" dirty="0" smtClean="0"/>
              <a:t>Tiene </a:t>
            </a:r>
            <a:r>
              <a:rPr lang="es-MX" dirty="0"/>
              <a:t>un bajo costo, tanto para su capacitación, adopción como para su evaluación.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4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F04E3-A99C-4AE0-8DD3-3FA05B84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85" y="1026997"/>
            <a:ext cx="7958331" cy="1077229"/>
          </a:xfrm>
        </p:spPr>
        <p:txBody>
          <a:bodyPr/>
          <a:lstStyle/>
          <a:p>
            <a:pPr algn="l"/>
            <a:r>
              <a:rPr lang="es-MX" dirty="0"/>
              <a:t>¿A quién va dirigida?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9C0693-DED7-43F5-A578-2F056393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887" y="1776845"/>
            <a:ext cx="9282252" cy="427309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Modelo </a:t>
            </a:r>
            <a:r>
              <a:rPr lang="es-MX" dirty="0" err="1"/>
              <a:t>MoProSoft</a:t>
            </a:r>
            <a:r>
              <a:rPr lang="es-MX" dirty="0"/>
              <a:t> está dirigido a las micro, pequeñas o medianas empresas o áreas internas dedicadas al desarrollo y/o mantenimiento de software.</a:t>
            </a:r>
          </a:p>
          <a:p>
            <a:pPr algn="just"/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80" y="4350241"/>
            <a:ext cx="2724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1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C3D213C-65FB-44BE-8CC8-4D7065BE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221" y="1468192"/>
            <a:ext cx="6091706" cy="5550794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Agrupa 9 procesos que están organizados en tres categorías principales de acuerdo a su área de aplicación: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MX" dirty="0"/>
              <a:t>Alta Dirección. 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MX" dirty="0"/>
              <a:t>Gerencia.</a:t>
            </a:r>
          </a:p>
          <a:p>
            <a:pPr marL="1143000" indent="-1143000" algn="just">
              <a:buFont typeface="+mj-lt"/>
              <a:buAutoNum type="arabicPeriod"/>
            </a:pPr>
            <a:r>
              <a:rPr lang="es-MX" dirty="0"/>
              <a:t>Operación.</a:t>
            </a:r>
          </a:p>
          <a:p>
            <a:pPr algn="just"/>
            <a:r>
              <a:rPr lang="es-MX" i="1" dirty="0"/>
              <a:t> Esta división de procesos se ajusta a la estructura funcional de una organización.</a:t>
            </a:r>
          </a:p>
          <a:p>
            <a:pPr algn="just"/>
            <a:endParaRPr lang="es-MX" i="1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69" y="0"/>
            <a:ext cx="480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xmlns="" id="{40C8693A-B687-4F5E-B86B-B4F11D523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xmlns="" id="{D51084F9-D042-49BE-9E1A-43E583B98F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EE65CA45-264D-4FD3-9249-3CB04EC97E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xmlns="" id="{E7B58214-716F-43B8-8272-85CE2B9AB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2A5C070E-7DB1-4147-B6A8-D14B9C40E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xmlns="" id="{A31070C9-36CD-4B65-8159-324995821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F73A3D7-CF3A-41DC-9B13-728FDFEC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684018"/>
            <a:ext cx="3695252" cy="590625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MX" sz="1600" dirty="0"/>
              <a:t>a) Alta Dirección: contiene el proceso de Gestión de Negocio. </a:t>
            </a:r>
          </a:p>
          <a:p>
            <a:pPr algn="just">
              <a:lnSpc>
                <a:spcPct val="110000"/>
              </a:lnSpc>
            </a:pPr>
            <a:r>
              <a:rPr lang="es-MX" sz="1600" dirty="0"/>
              <a:t>b) Gerencia o Gestión: contiene los procesos de Gestión de Procesos, Gestión de Proyectos, Gestión de Recursos. Este último proceso contiene tiene a su vez tres subprocesos que son: Recursos Humanos y Ambiente de Trabajo, Bienes Servicios e Infraestructura y Conocimiento de la Organización. </a:t>
            </a:r>
          </a:p>
          <a:p>
            <a:pPr algn="just">
              <a:lnSpc>
                <a:spcPct val="110000"/>
              </a:lnSpc>
            </a:pPr>
            <a:r>
              <a:rPr lang="es-MX" sz="1600" dirty="0"/>
              <a:t>c) Operación: esta categoría contiene los procesos de Administración de Proyectos Específicos y el de Desarrollo y Mantenimiento de Software.</a:t>
            </a:r>
            <a:br>
              <a:rPr lang="es-MX" sz="1600" dirty="0"/>
            </a:br>
            <a:endParaRPr lang="es-MX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4386E11-3A15-453A-BA07-9B5331164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7"/>
          <a:stretch/>
        </p:blipFill>
        <p:spPr bwMode="auto">
          <a:xfrm>
            <a:off x="5432992" y="2348779"/>
            <a:ext cx="4818974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xmlns="" id="{89C35FB2-5194-4BE0-92D0-464E2B7116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729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MoProSoft</vt:lpstr>
      <vt:lpstr>Para poner en contexto…</vt:lpstr>
      <vt:lpstr>Presentación de PowerPoint</vt:lpstr>
      <vt:lpstr>Presentación de PowerPoint</vt:lpstr>
      <vt:lpstr>¿Que es?</vt:lpstr>
      <vt:lpstr>Características</vt:lpstr>
      <vt:lpstr>¿A quién va dirigida?</vt:lpstr>
      <vt:lpstr>Presentación de PowerPoint</vt:lpstr>
      <vt:lpstr>Presentación de PowerPoint</vt:lpstr>
      <vt:lpstr>Presentación de PowerPoint</vt:lpstr>
      <vt:lpstr>Presentación de PowerPoint</vt:lpstr>
      <vt:lpstr>¿Porque es bueno usarlo?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MoProSoft</dc:title>
  <dc:creator>Eduarrdo Hernández</dc:creator>
  <cp:lastModifiedBy>David</cp:lastModifiedBy>
  <cp:revision>13</cp:revision>
  <dcterms:created xsi:type="dcterms:W3CDTF">2020-05-31T19:12:57Z</dcterms:created>
  <dcterms:modified xsi:type="dcterms:W3CDTF">2020-06-03T05:16:36Z</dcterms:modified>
</cp:coreProperties>
</file>