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70371-D9E4-4E14-A3AD-6A5C345628D6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7BB78-3F17-40C0-8B61-810F937917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901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67BB78-3F17-40C0-8B61-810F9379179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0783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67BB78-3F17-40C0-8B61-810F9379179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207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67BB78-3F17-40C0-8B61-810F9379179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0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67BB78-3F17-40C0-8B61-810F9379179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599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698457-6885-4273-8DF0-36C6EAB41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CD3F3C-49EF-4185-BAC8-CAC69425E4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955329-A8B6-4C0A-B7D8-0006DE1CD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AEB34-EEF9-4168-BAEC-E242D905A9A1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561A76-B2BD-495C-88A5-51699EAC5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C9B56B-F327-4F5D-92F1-97877C588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1B4B-0150-4BE9-B9AA-C8A2889236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4895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4A067C-635D-480D-8E90-C7ABF79CA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935B926-85D9-48C8-95B9-4D982F9B4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4F3430-9815-43C7-9A9C-572D058BB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AEB34-EEF9-4168-BAEC-E242D905A9A1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21D151-4C7C-4ADB-BCBF-2D3BF279D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E2F755-EDF5-4C7F-83C0-4AD788C53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1B4B-0150-4BE9-B9AA-C8A2889236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9489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EB47055-0EF9-4257-86E6-D9795A9B1E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1DB8474-DFC9-4421-96C9-A4074CF86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FA9DB8-A0A4-49BD-A0CE-E5CB4D539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AEB34-EEF9-4168-BAEC-E242D905A9A1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59F056-5F08-464A-9650-901768BA5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5938C3-F000-4C76-8E66-126B5A125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1B4B-0150-4BE9-B9AA-C8A2889236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923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E56AF5-56C8-400F-8FF4-783481860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14A55F-A42F-41C4-970C-42004C8EA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83DC78-0C42-4A61-8776-C3E32B806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AEB34-EEF9-4168-BAEC-E242D905A9A1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7796FB-10D0-4FF5-BA32-A7434929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BDC118-EECA-487C-9D5E-9C409FD43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1B4B-0150-4BE9-B9AA-C8A2889236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007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6C528F-DF9A-4109-9B2C-F70A1E012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EA0147-FFD6-4196-9C7F-9A3F87FF8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AA4B67-BB13-4B16-94CA-828DD90CC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AEB34-EEF9-4168-BAEC-E242D905A9A1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A85B95-0352-480D-B78A-9F667C2AC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80A291-DF1A-481D-B176-5FC53C49D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1B4B-0150-4BE9-B9AA-C8A2889236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733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A016A-2340-4C70-8D20-628DD069C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D4BB32-0216-4FD2-8D86-2E2DD312B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BC4768D-BDEE-4D1C-BDB3-A08AF0D86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D4379F-7A52-4594-9D06-B5343963B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AEB34-EEF9-4168-BAEC-E242D905A9A1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BFE5C1B-2DB0-4A72-B181-30C37C78C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038161D-0BFA-4B16-A514-5EE1C7FDB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1B4B-0150-4BE9-B9AA-C8A2889236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743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90AA9-689B-401C-BCA8-641E1ACD9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602A60-007D-4309-BBBA-4387F5244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DCA23B9-85F3-4B57-B5DE-B0C19C787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A340D0-D77B-42B7-BD10-04CA97ED63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F2DED23-E041-45E2-896A-F417FC4B89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88C30EC-2C9F-478C-B215-B264A3EA2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AEB34-EEF9-4168-BAEC-E242D905A9A1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00990D5-AB3C-4702-9DF8-4C04EE37F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310FA0B-29F4-4BF2-89B0-E3CC4B15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1B4B-0150-4BE9-B9AA-C8A2889236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3471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89EC4-891D-4E2E-9826-F0E717918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9D329B5-0429-4D91-BD51-33D396137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AEB34-EEF9-4168-BAEC-E242D905A9A1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D8B6708-71EB-4ADD-AE4F-8CD3A1B4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CDC6F9E-5A22-44C8-B1EB-0AFEBC1EA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1B4B-0150-4BE9-B9AA-C8A2889236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5016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478A57D-FF42-40CE-9437-2993890F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AEB34-EEF9-4168-BAEC-E242D905A9A1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1A0210E-263C-4341-9306-15FB86B21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C655D9F-DA8E-4ADD-AA3F-EDC0F142B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1B4B-0150-4BE9-B9AA-C8A2889236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4549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F5EDE-6045-48F0-9A78-722D48EE5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8DBDCA-F8CB-467E-8BDC-D9624EFB8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38DDDC8-F400-41BC-8AB7-35046AF86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5EA0366-EFCC-4C07-89A9-8B068420E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AEB34-EEF9-4168-BAEC-E242D905A9A1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020E82-5440-4B33-90AE-0659FC97F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2A3183-FB6C-43CC-9D6B-457328365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1B4B-0150-4BE9-B9AA-C8A2889236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2446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7201DA-3AB3-470A-BE64-1A670E4B2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3B4599E-9EC5-4C1E-B9FA-A6E111F16E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246C2ED-4C96-4BCB-8747-3A670F6D3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4B7DE2-3B61-4C59-A1C2-032FEB4F8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AEB34-EEF9-4168-BAEC-E242D905A9A1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FB0D957-D3B0-44C8-A8B7-5CECBE780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AB2173-451C-40F0-BC1A-197B562C7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1B4B-0150-4BE9-B9AA-C8A2889236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3734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143D6B4-4ABF-49AE-A575-77BA36712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3BA381-E05B-48DD-A27B-CD72DFB9A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40B7DC-AF4D-4245-B5F5-5302DC870F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AEB34-EEF9-4168-BAEC-E242D905A9A1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F2F0D6-C5CD-43A3-A13A-380BA1F848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8FEC6B-A6D9-4780-A6D8-99731FD53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E1B4B-0150-4BE9-B9AA-C8A2889236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7865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97B0E5D-0262-4C76-BF2F-1A215B34D081}"/>
              </a:ext>
            </a:extLst>
          </p:cNvPr>
          <p:cNvSpPr txBox="1"/>
          <p:nvPr/>
        </p:nvSpPr>
        <p:spPr>
          <a:xfrm>
            <a:off x="6096000" y="795995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000" dirty="0"/>
              <a:t>Webhooks: Uma Ponte entre Sistemas</a:t>
            </a:r>
          </a:p>
        </p:txBody>
      </p:sp>
      <p:pic>
        <p:nvPicPr>
          <p:cNvPr id="6" name="Image 1" descr="preencoded.png">
            <a:extLst>
              <a:ext uri="{FF2B5EF4-FFF2-40B4-BE49-F238E27FC236}">
                <a16:creationId xmlns:a16="http://schemas.microsoft.com/office/drawing/2014/main" id="{C3227180-4032-4DD3-A97D-EBBD52FF4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176" y="795995"/>
            <a:ext cx="4887754" cy="380845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E34AD41-DD9C-48FF-BA30-EFF241F1C8A8}"/>
              </a:ext>
            </a:extLst>
          </p:cNvPr>
          <p:cNvSpPr txBox="1"/>
          <p:nvPr/>
        </p:nvSpPr>
        <p:spPr>
          <a:xfrm>
            <a:off x="6002215" y="3658317"/>
            <a:ext cx="6096000" cy="824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3000"/>
              </a:lnSpc>
              <a:buNone/>
            </a:pPr>
            <a:r>
              <a:rPr lang="en-US" sz="1800" dirty="0" err="1">
                <a:latin typeface="Cabin" pitchFamily="34" charset="0"/>
                <a:ea typeface="Cabin" pitchFamily="34" charset="-122"/>
                <a:cs typeface="Cabin" pitchFamily="34" charset="-120"/>
              </a:rPr>
              <a:t>Comunicação</a:t>
            </a:r>
            <a:r>
              <a:rPr lang="en-US" sz="1800" dirty="0">
                <a:latin typeface="Cabin" pitchFamily="34" charset="0"/>
                <a:ea typeface="Cabin" pitchFamily="34" charset="-122"/>
                <a:cs typeface="Cabin" pitchFamily="34" charset="-120"/>
              </a:rPr>
              <a:t> </a:t>
            </a:r>
            <a:r>
              <a:rPr lang="en-US" sz="1800" dirty="0" err="1">
                <a:latin typeface="Cabin" pitchFamily="34" charset="0"/>
                <a:ea typeface="Cabin" pitchFamily="34" charset="-122"/>
                <a:cs typeface="Cabin" pitchFamily="34" charset="-120"/>
              </a:rPr>
              <a:t>instantânea</a:t>
            </a:r>
            <a:r>
              <a:rPr lang="en-US" sz="1800" dirty="0">
                <a:latin typeface="Cabin" pitchFamily="34" charset="0"/>
                <a:ea typeface="Cabin" pitchFamily="34" charset="-122"/>
                <a:cs typeface="Cabin" pitchFamily="34" charset="-120"/>
              </a:rPr>
              <a:t> entre </a:t>
            </a:r>
            <a:r>
              <a:rPr lang="en-US" sz="1800" dirty="0" err="1">
                <a:latin typeface="Cabin" pitchFamily="34" charset="0"/>
                <a:ea typeface="Cabin" pitchFamily="34" charset="-122"/>
                <a:cs typeface="Cabin" pitchFamily="34" charset="-120"/>
              </a:rPr>
              <a:t>plataformas</a:t>
            </a:r>
            <a:r>
              <a:rPr lang="en-US" sz="1800" dirty="0">
                <a:latin typeface="Cabin" pitchFamily="34" charset="0"/>
                <a:ea typeface="Cabin" pitchFamily="34" charset="-122"/>
                <a:cs typeface="Cabin" pitchFamily="34" charset="-120"/>
              </a:rPr>
              <a:t>, </a:t>
            </a:r>
            <a:r>
              <a:rPr lang="en-US" sz="1800" dirty="0" err="1">
                <a:latin typeface="Cabin" pitchFamily="34" charset="0"/>
                <a:ea typeface="Cabin" pitchFamily="34" charset="-122"/>
                <a:cs typeface="Cabin" pitchFamily="34" charset="-120"/>
              </a:rPr>
              <a:t>sem</a:t>
            </a:r>
            <a:r>
              <a:rPr lang="en-US" sz="1800" dirty="0">
                <a:latin typeface="Cabin" pitchFamily="34" charset="0"/>
                <a:ea typeface="Cabin" pitchFamily="34" charset="-122"/>
                <a:cs typeface="Cabin" pitchFamily="34" charset="-120"/>
              </a:rPr>
              <a:t> </a:t>
            </a:r>
            <a:r>
              <a:rPr lang="en-US" sz="1800" dirty="0" err="1">
                <a:latin typeface="Cabin" pitchFamily="34" charset="0"/>
                <a:ea typeface="Cabin" pitchFamily="34" charset="-122"/>
                <a:cs typeface="Cabin" pitchFamily="34" charset="-120"/>
              </a:rPr>
              <a:t>necessidade</a:t>
            </a:r>
            <a:r>
              <a:rPr lang="en-US" sz="1800" dirty="0">
                <a:latin typeface="Cabin" pitchFamily="34" charset="0"/>
                <a:ea typeface="Cabin" pitchFamily="34" charset="-122"/>
                <a:cs typeface="Cabin" pitchFamily="34" charset="-120"/>
              </a:rPr>
              <a:t> de </a:t>
            </a:r>
            <a:r>
              <a:rPr lang="en-US" sz="1800" dirty="0" err="1">
                <a:latin typeface="Cabin" pitchFamily="34" charset="0"/>
                <a:ea typeface="Cabin" pitchFamily="34" charset="-122"/>
                <a:cs typeface="Cabin" pitchFamily="34" charset="-120"/>
              </a:rPr>
              <a:t>requisições</a:t>
            </a:r>
            <a:r>
              <a:rPr lang="en-US" sz="1800" dirty="0">
                <a:latin typeface="Cabin" pitchFamily="34" charset="0"/>
                <a:ea typeface="Cabin" pitchFamily="34" charset="-122"/>
                <a:cs typeface="Cabin" pitchFamily="34" charset="-120"/>
              </a:rPr>
              <a:t>.</a:t>
            </a:r>
            <a:endParaRPr lang="en-US" sz="1800" dirty="0"/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6FBD7E24-24E8-4BC7-A599-A13D10BF3BB5}"/>
              </a:ext>
            </a:extLst>
          </p:cNvPr>
          <p:cNvSpPr/>
          <p:nvPr/>
        </p:nvSpPr>
        <p:spPr>
          <a:xfrm>
            <a:off x="6096000" y="4948959"/>
            <a:ext cx="3154442" cy="4188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marR="0" lvl="0" indent="0" defTabSz="914400" eaLnBrk="1" fontAlgn="auto" latinLnBrk="0" hangingPunct="1">
              <a:lnSpc>
                <a:spcPts val="32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bin" pitchFamily="34" charset="0"/>
                <a:ea typeface="Cabin" pitchFamily="34" charset="-122"/>
                <a:cs typeface="Cabin" pitchFamily="34" charset="-120"/>
              </a:rPr>
              <a:t>by</a:t>
            </a:r>
            <a:r>
              <a:rPr kumimoji="0" lang="en-US" sz="2350" b="1" i="0" u="none" strike="noStrike" kern="0" cap="none" spc="0" normalizeH="0" baseline="0" noProof="0" dirty="0">
                <a:ln>
                  <a:noFill/>
                </a:ln>
                <a:solidFill>
                  <a:srgbClr val="CAD6DE"/>
                </a:solidFill>
                <a:effectLst/>
                <a:uLnTx/>
                <a:uFillTx/>
                <a:latin typeface="Cabin" pitchFamily="34" charset="0"/>
                <a:ea typeface="Cabin" pitchFamily="34" charset="-122"/>
                <a:cs typeface="Cabin" pitchFamily="34" charset="-120"/>
              </a:rPr>
              <a:t> </a:t>
            </a:r>
            <a:r>
              <a:rPr kumimoji="0" lang="en-US" sz="23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bin" pitchFamily="34" charset="0"/>
                <a:ea typeface="Cabin" pitchFamily="34" charset="-122"/>
                <a:cs typeface="Cabin" pitchFamily="34" charset="-120"/>
              </a:rPr>
              <a:t>Maurício</a:t>
            </a:r>
            <a:r>
              <a:rPr kumimoji="0" lang="en-US" sz="2350" b="1" i="0" u="none" strike="noStrike" kern="0" cap="none" spc="0" normalizeH="0" baseline="0" noProof="0" dirty="0">
                <a:ln>
                  <a:noFill/>
                </a:ln>
                <a:solidFill>
                  <a:srgbClr val="CAD6DE"/>
                </a:solidFill>
                <a:effectLst/>
                <a:uLnTx/>
                <a:uFillTx/>
                <a:latin typeface="Cabin" pitchFamily="34" charset="0"/>
                <a:ea typeface="Cabin" pitchFamily="34" charset="-122"/>
                <a:cs typeface="Cabin" pitchFamily="34" charset="-120"/>
              </a:rPr>
              <a:t> </a:t>
            </a:r>
            <a:r>
              <a:rPr kumimoji="0" lang="en-US" sz="23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bin" pitchFamily="34" charset="0"/>
                <a:ea typeface="Cabin" pitchFamily="34" charset="-122"/>
                <a:cs typeface="Cabin" pitchFamily="34" charset="-120"/>
              </a:rPr>
              <a:t>Alves</a:t>
            </a:r>
            <a:r>
              <a:rPr kumimoji="0" lang="en-US" sz="2350" b="1" i="0" u="none" strike="noStrike" kern="0" cap="none" spc="0" normalizeH="0" baseline="0" noProof="0" dirty="0">
                <a:ln>
                  <a:noFill/>
                </a:ln>
                <a:solidFill>
                  <a:srgbClr val="CAD6DE"/>
                </a:solidFill>
                <a:effectLst/>
                <a:uLnTx/>
                <a:uFillTx/>
                <a:latin typeface="Cabin" pitchFamily="34" charset="0"/>
                <a:ea typeface="Cabin" pitchFamily="34" charset="-122"/>
                <a:cs typeface="Cabin" pitchFamily="34" charset="-120"/>
              </a:rPr>
              <a:t> </a:t>
            </a:r>
            <a:r>
              <a:rPr kumimoji="0" lang="en-US" sz="23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bin" pitchFamily="34" charset="0"/>
                <a:ea typeface="Cabin" pitchFamily="34" charset="-122"/>
                <a:cs typeface="Cabin" pitchFamily="34" charset="-120"/>
              </a:rPr>
              <a:t>Barros</a:t>
            </a:r>
            <a:endParaRPr kumimoji="0" lang="en-US" sz="235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08799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FA2C261F-4F5F-46F6-BE4A-891302F2CC3D}"/>
              </a:ext>
            </a:extLst>
          </p:cNvPr>
          <p:cNvSpPr/>
          <p:nvPr/>
        </p:nvSpPr>
        <p:spPr>
          <a:xfrm>
            <a:off x="2229203" y="203368"/>
            <a:ext cx="7229236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00"/>
              </a:lnSpc>
              <a:buNone/>
            </a:pPr>
            <a:r>
              <a:rPr lang="en-US" sz="4400" dirty="0">
                <a:latin typeface="Unbounded" pitchFamily="34" charset="0"/>
                <a:ea typeface="Unbounded" pitchFamily="34" charset="-122"/>
                <a:cs typeface="Unbounded" pitchFamily="34" charset="-120"/>
              </a:rPr>
              <a:t>Webhooks no Moodle</a:t>
            </a:r>
            <a:endParaRPr lang="en-US" sz="4400" dirty="0"/>
          </a:p>
        </p:txBody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60A952B5-200D-4E3E-9B9B-FCE372E4D3D8}"/>
              </a:ext>
            </a:extLst>
          </p:cNvPr>
          <p:cNvSpPr/>
          <p:nvPr/>
        </p:nvSpPr>
        <p:spPr>
          <a:xfrm>
            <a:off x="837723" y="1962269"/>
            <a:ext cx="3614618" cy="2475190"/>
          </a:xfrm>
          <a:prstGeom prst="roundRect">
            <a:avLst>
              <a:gd name="adj" fmla="val 1451"/>
            </a:avLst>
          </a:prstGeom>
          <a:noFill/>
          <a:ln>
            <a:solidFill>
              <a:schemeClr val="tx1"/>
            </a:solidFill>
          </a:ln>
        </p:spPr>
        <p:txBody>
          <a:bodyPr/>
          <a:lstStyle/>
          <a:p>
            <a:endParaRPr lang="pt-BR" dirty="0"/>
          </a:p>
        </p:txBody>
      </p:sp>
      <p:sp>
        <p:nvSpPr>
          <p:cNvPr id="6" name="Shape 2">
            <a:extLst>
              <a:ext uri="{FF2B5EF4-FFF2-40B4-BE49-F238E27FC236}">
                <a16:creationId xmlns:a16="http://schemas.microsoft.com/office/drawing/2014/main" id="{912599BE-983F-40F7-BB18-947165DE2477}"/>
              </a:ext>
            </a:extLst>
          </p:cNvPr>
          <p:cNvSpPr/>
          <p:nvPr/>
        </p:nvSpPr>
        <p:spPr>
          <a:xfrm>
            <a:off x="7739659" y="1962269"/>
            <a:ext cx="3614618" cy="2475190"/>
          </a:xfrm>
          <a:prstGeom prst="roundRect">
            <a:avLst>
              <a:gd name="adj" fmla="val 1451"/>
            </a:avLst>
          </a:prstGeom>
          <a:noFill/>
          <a:ln>
            <a:solidFill>
              <a:schemeClr val="tx1"/>
            </a:solidFill>
          </a:ln>
        </p:spPr>
        <p:txBody>
          <a:bodyPr/>
          <a:lstStyle/>
          <a:p>
            <a:endParaRPr lang="pt-BR" dirty="0"/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F62DE895-7353-4018-BF37-CAC88188462C}"/>
              </a:ext>
            </a:extLst>
          </p:cNvPr>
          <p:cNvSpPr/>
          <p:nvPr/>
        </p:nvSpPr>
        <p:spPr>
          <a:xfrm>
            <a:off x="1077039" y="923751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latin typeface="Cabin" pitchFamily="34" charset="0"/>
                <a:ea typeface="Cabin" pitchFamily="34" charset="-122"/>
                <a:cs typeface="Cabin" pitchFamily="34" charset="-120"/>
              </a:rPr>
              <a:t>Integrações automatizadas com o Sistema Acadêmico.</a:t>
            </a:r>
            <a:endParaRPr lang="en-US" sz="1850" dirty="0"/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F6CA4A1E-42EB-46CD-B1E5-05016E609659}"/>
              </a:ext>
            </a:extLst>
          </p:cNvPr>
          <p:cNvSpPr/>
          <p:nvPr/>
        </p:nvSpPr>
        <p:spPr>
          <a:xfrm>
            <a:off x="1100201" y="231100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latin typeface="Unbounded" pitchFamily="34" charset="0"/>
                <a:ea typeface="Unbounded" pitchFamily="34" charset="-122"/>
                <a:cs typeface="Unbounded" pitchFamily="34" charset="-120"/>
              </a:rPr>
              <a:t>Atualizações</a:t>
            </a:r>
            <a:endParaRPr lang="en-US" sz="2200" b="1" dirty="0"/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39FAEFB1-1C8A-4F33-8E18-A92CF12AB1FB}"/>
              </a:ext>
            </a:extLst>
          </p:cNvPr>
          <p:cNvSpPr/>
          <p:nvPr/>
        </p:nvSpPr>
        <p:spPr>
          <a:xfrm>
            <a:off x="1077038" y="3011686"/>
            <a:ext cx="3135987" cy="8003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sz="2000" dirty="0">
                <a:latin typeface="Unbounded"/>
                <a:ea typeface="Cabin" pitchFamily="34" charset="-122"/>
                <a:cs typeface="Cabin" pitchFamily="34" charset="-120"/>
              </a:rPr>
              <a:t>Notificações sobre novos cursos, eventos e tarefas</a:t>
            </a:r>
            <a:r>
              <a:rPr lang="en-US" sz="2000" dirty="0">
                <a:latin typeface="Cabin" pitchFamily="34" charset="0"/>
                <a:ea typeface="Cabin" pitchFamily="34" charset="-122"/>
                <a:cs typeface="Cabin" pitchFamily="34" charset="-120"/>
              </a:rPr>
              <a:t>.</a:t>
            </a:r>
            <a:endParaRPr lang="en-US" sz="2000" dirty="0"/>
          </a:p>
        </p:txBody>
      </p:sp>
      <p:sp>
        <p:nvSpPr>
          <p:cNvPr id="10" name="Text 3">
            <a:extLst>
              <a:ext uri="{FF2B5EF4-FFF2-40B4-BE49-F238E27FC236}">
                <a16:creationId xmlns:a16="http://schemas.microsoft.com/office/drawing/2014/main" id="{75ABA02F-4448-45C2-8436-4BF1AFF3A591}"/>
              </a:ext>
            </a:extLst>
          </p:cNvPr>
          <p:cNvSpPr/>
          <p:nvPr/>
        </p:nvSpPr>
        <p:spPr>
          <a:xfrm>
            <a:off x="8138875" y="213502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latin typeface="Unbounded" pitchFamily="34" charset="0"/>
                <a:ea typeface="Unbounded" pitchFamily="34" charset="-122"/>
                <a:cs typeface="Unbounded" pitchFamily="34" charset="-120"/>
              </a:rPr>
              <a:t>Ações Automatizadas</a:t>
            </a:r>
            <a:endParaRPr lang="en-US" sz="2200" b="1" dirty="0"/>
          </a:p>
        </p:txBody>
      </p:sp>
      <p:sp>
        <p:nvSpPr>
          <p:cNvPr id="11" name="Text 4">
            <a:extLst>
              <a:ext uri="{FF2B5EF4-FFF2-40B4-BE49-F238E27FC236}">
                <a16:creationId xmlns:a16="http://schemas.microsoft.com/office/drawing/2014/main" id="{4D5D949E-114B-45F4-AC5C-46824AF480D7}"/>
              </a:ext>
            </a:extLst>
          </p:cNvPr>
          <p:cNvSpPr/>
          <p:nvPr/>
        </p:nvSpPr>
        <p:spPr>
          <a:xfrm>
            <a:off x="7978975" y="3011686"/>
            <a:ext cx="3135987" cy="8003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sz="2000" dirty="0">
                <a:latin typeface="Unbounded"/>
                <a:ea typeface="Cabin" pitchFamily="34" charset="-122"/>
                <a:cs typeface="Cabin" pitchFamily="34" charset="-120"/>
              </a:rPr>
              <a:t>Integrações com eventos externos.</a:t>
            </a:r>
            <a:endParaRPr lang="en-US" sz="2000" dirty="0"/>
          </a:p>
        </p:txBody>
      </p:sp>
      <p:sp>
        <p:nvSpPr>
          <p:cNvPr id="12" name="Shape 8">
            <a:extLst>
              <a:ext uri="{FF2B5EF4-FFF2-40B4-BE49-F238E27FC236}">
                <a16:creationId xmlns:a16="http://schemas.microsoft.com/office/drawing/2014/main" id="{856C8DB8-BF0A-4497-847E-74F0AA946B26}"/>
              </a:ext>
            </a:extLst>
          </p:cNvPr>
          <p:cNvSpPr/>
          <p:nvPr/>
        </p:nvSpPr>
        <p:spPr>
          <a:xfrm>
            <a:off x="2017555" y="5191665"/>
            <a:ext cx="7245715" cy="1059019"/>
          </a:xfrm>
          <a:prstGeom prst="roundRect">
            <a:avLst>
              <a:gd name="adj" fmla="val 2646"/>
            </a:avLst>
          </a:prstGeom>
          <a:noFill/>
          <a:ln>
            <a:solidFill>
              <a:schemeClr val="tx1"/>
            </a:solidFill>
          </a:ln>
        </p:spPr>
        <p:txBody>
          <a:bodyPr/>
          <a:lstStyle/>
          <a:p>
            <a:endParaRPr lang="pt-BR" dirty="0"/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650014BA-89CA-41F8-BA38-F155C664C7A5}"/>
              </a:ext>
            </a:extLst>
          </p:cNvPr>
          <p:cNvSpPr/>
          <p:nvPr/>
        </p:nvSpPr>
        <p:spPr>
          <a:xfrm>
            <a:off x="3299791" y="5310901"/>
            <a:ext cx="3864327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latin typeface="Unbounded" pitchFamily="34" charset="0"/>
                <a:ea typeface="Unbounded" pitchFamily="34" charset="-122"/>
                <a:cs typeface="Unbounded" pitchFamily="34" charset="-120"/>
              </a:rPr>
              <a:t>Gerenciamento de Usuários</a:t>
            </a:r>
            <a:endParaRPr lang="en-US" sz="2200" b="1" dirty="0"/>
          </a:p>
        </p:txBody>
      </p:sp>
      <p:sp>
        <p:nvSpPr>
          <p:cNvPr id="14" name="Text 10">
            <a:extLst>
              <a:ext uri="{FF2B5EF4-FFF2-40B4-BE49-F238E27FC236}">
                <a16:creationId xmlns:a16="http://schemas.microsoft.com/office/drawing/2014/main" id="{A8D1E7FF-CCAE-4D70-8954-7E042F838E76}"/>
              </a:ext>
            </a:extLst>
          </p:cNvPr>
          <p:cNvSpPr/>
          <p:nvPr/>
        </p:nvSpPr>
        <p:spPr>
          <a:xfrm>
            <a:off x="3299791" y="5742737"/>
            <a:ext cx="578358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000" dirty="0">
                <a:latin typeface="Cabin" pitchFamily="34" charset="0"/>
                <a:ea typeface="Cabin" pitchFamily="34" charset="-122"/>
                <a:cs typeface="Cabin" pitchFamily="34" charset="-120"/>
              </a:rPr>
              <a:t>Sincronizar dados de alunos e </a:t>
            </a:r>
            <a:r>
              <a:rPr lang="en-US" sz="2000" dirty="0">
                <a:latin typeface="Unbounded"/>
                <a:ea typeface="Cabin" pitchFamily="34" charset="-122"/>
                <a:cs typeface="Cabin" pitchFamily="34" charset="-120"/>
              </a:rPr>
              <a:t>professores</a:t>
            </a:r>
            <a:r>
              <a:rPr lang="en-US" sz="2000" dirty="0">
                <a:latin typeface="Cabin" pitchFamily="34" charset="0"/>
                <a:ea typeface="Cabin" pitchFamily="34" charset="-122"/>
                <a:cs typeface="Cabin" pitchFamily="34" charset="-120"/>
              </a:rPr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1402262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">
            <a:extLst>
              <a:ext uri="{FF2B5EF4-FFF2-40B4-BE49-F238E27FC236}">
                <a16:creationId xmlns:a16="http://schemas.microsoft.com/office/drawing/2014/main" id="{8FBE4BC4-1AC9-467C-931A-C05D3AE0DD3A}"/>
              </a:ext>
            </a:extLst>
          </p:cNvPr>
          <p:cNvSpPr/>
          <p:nvPr/>
        </p:nvSpPr>
        <p:spPr>
          <a:xfrm>
            <a:off x="851790" y="3429000"/>
            <a:ext cx="3614618" cy="2475190"/>
          </a:xfrm>
          <a:prstGeom prst="roundRect">
            <a:avLst>
              <a:gd name="adj" fmla="val 1451"/>
            </a:avLst>
          </a:prstGeom>
          <a:noFill/>
          <a:ln>
            <a:solidFill>
              <a:schemeClr val="tx1"/>
            </a:solidFill>
          </a:ln>
        </p:spPr>
        <p:txBody>
          <a:bodyPr/>
          <a:lstStyle/>
          <a:p>
            <a:endParaRPr lang="pt-BR" dirty="0"/>
          </a:p>
        </p:txBody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F94302CE-7753-405A-A581-B9F4CC574B9E}"/>
              </a:ext>
            </a:extLst>
          </p:cNvPr>
          <p:cNvSpPr/>
          <p:nvPr/>
        </p:nvSpPr>
        <p:spPr>
          <a:xfrm>
            <a:off x="7725592" y="3429000"/>
            <a:ext cx="3614618" cy="2475190"/>
          </a:xfrm>
          <a:prstGeom prst="roundRect">
            <a:avLst>
              <a:gd name="adj" fmla="val 1451"/>
            </a:avLst>
          </a:prstGeom>
          <a:noFill/>
          <a:ln>
            <a:solidFill>
              <a:schemeClr val="tx1"/>
            </a:solidFill>
          </a:ln>
        </p:spPr>
        <p:txBody>
          <a:bodyPr/>
          <a:lstStyle/>
          <a:p>
            <a:endParaRPr lang="pt-BR" dirty="0"/>
          </a:p>
        </p:txBody>
      </p:sp>
      <p:sp>
        <p:nvSpPr>
          <p:cNvPr id="6" name="Text 0">
            <a:extLst>
              <a:ext uri="{FF2B5EF4-FFF2-40B4-BE49-F238E27FC236}">
                <a16:creationId xmlns:a16="http://schemas.microsoft.com/office/drawing/2014/main" id="{8B014B10-3628-40E7-A0D3-A551FD35C6D9}"/>
              </a:ext>
            </a:extLst>
          </p:cNvPr>
          <p:cNvSpPr/>
          <p:nvPr/>
        </p:nvSpPr>
        <p:spPr>
          <a:xfrm>
            <a:off x="1403853" y="568702"/>
            <a:ext cx="9384293" cy="7702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4800"/>
              </a:lnSpc>
              <a:buNone/>
            </a:pPr>
            <a:r>
              <a:rPr lang="en-US" sz="3800" dirty="0">
                <a:latin typeface="Unbounded" pitchFamily="34" charset="0"/>
                <a:ea typeface="Unbounded" pitchFamily="34" charset="-122"/>
                <a:cs typeface="Unbounded" pitchFamily="34" charset="-120"/>
              </a:rPr>
              <a:t>Configurando Webhooks no Moodle</a:t>
            </a:r>
            <a:endParaRPr lang="en-US" sz="3800" dirty="0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83771535-01E9-476F-817E-CA1F742B9ED8}"/>
              </a:ext>
            </a:extLst>
          </p:cNvPr>
          <p:cNvCxnSpPr>
            <a:cxnSpLocks/>
          </p:cNvCxnSpPr>
          <p:nvPr/>
        </p:nvCxnSpPr>
        <p:spPr>
          <a:xfrm flipH="1">
            <a:off x="4642338" y="5295331"/>
            <a:ext cx="289815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E617108C-3720-48A9-8F33-5D7BAD02FC2C}"/>
              </a:ext>
            </a:extLst>
          </p:cNvPr>
          <p:cNvSpPr txBox="1"/>
          <p:nvPr/>
        </p:nvSpPr>
        <p:spPr>
          <a:xfrm>
            <a:off x="5186698" y="4925999"/>
            <a:ext cx="16308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Arquivo .json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443D803-2C13-47C7-A2A8-EAA28E4DE813}"/>
              </a:ext>
            </a:extLst>
          </p:cNvPr>
          <p:cNvSpPr txBox="1"/>
          <p:nvPr/>
        </p:nvSpPr>
        <p:spPr>
          <a:xfrm>
            <a:off x="1265829" y="4359888"/>
            <a:ext cx="28013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Unbounded"/>
                <a:ea typeface="Cabin" pitchFamily="34" charset="-122"/>
                <a:cs typeface="Cabin" pitchFamily="34" charset="-120"/>
              </a:rPr>
              <a:t>Recebe o evento </a:t>
            </a:r>
            <a:r>
              <a:rPr lang="en-US" sz="1800">
                <a:latin typeface="Unbounded"/>
                <a:ea typeface="Cabin" pitchFamily="34" charset="-122"/>
                <a:cs typeface="Cabin" pitchFamily="34" charset="-120"/>
              </a:rPr>
              <a:t>gerado</a:t>
            </a:r>
            <a:r>
              <a:rPr lang="en-US" sz="1800" dirty="0">
                <a:latin typeface="Unbounded"/>
                <a:ea typeface="Cabin" pitchFamily="34" charset="-122"/>
                <a:cs typeface="Cabin" pitchFamily="34" charset="-120"/>
              </a:rPr>
              <a:t> no Moodle no formato .json.</a:t>
            </a:r>
            <a:endParaRPr lang="pt-BR" dirty="0"/>
          </a:p>
        </p:txBody>
      </p:sp>
      <p:sp>
        <p:nvSpPr>
          <p:cNvPr id="12" name="Text 3">
            <a:extLst>
              <a:ext uri="{FF2B5EF4-FFF2-40B4-BE49-F238E27FC236}">
                <a16:creationId xmlns:a16="http://schemas.microsoft.com/office/drawing/2014/main" id="{F90CBC40-5683-48A1-B544-6AA16B225481}"/>
              </a:ext>
            </a:extLst>
          </p:cNvPr>
          <p:cNvSpPr/>
          <p:nvPr/>
        </p:nvSpPr>
        <p:spPr>
          <a:xfrm>
            <a:off x="1251006" y="3756300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latin typeface="Unbounded" pitchFamily="34" charset="0"/>
                <a:ea typeface="Unbounded" pitchFamily="34" charset="-122"/>
              </a:rPr>
              <a:t>Sistema Acadêmico</a:t>
            </a:r>
            <a:endParaRPr lang="en-US" sz="2200" b="1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696F0B8-6DEA-4EA3-B637-D8290BBA44F0}"/>
              </a:ext>
            </a:extLst>
          </p:cNvPr>
          <p:cNvSpPr txBox="1"/>
          <p:nvPr/>
        </p:nvSpPr>
        <p:spPr>
          <a:xfrm>
            <a:off x="8124809" y="4325834"/>
            <a:ext cx="28013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Unbounded"/>
                <a:ea typeface="Cabin" pitchFamily="34" charset="-122"/>
              </a:rPr>
              <a:t>Webhooks, define o nome do evento, configura a URL pra onde deve ser enviado as informações.</a:t>
            </a:r>
            <a:endParaRPr lang="pt-BR" dirty="0"/>
          </a:p>
        </p:txBody>
      </p:sp>
      <p:sp>
        <p:nvSpPr>
          <p:cNvPr id="14" name="Text 3">
            <a:extLst>
              <a:ext uri="{FF2B5EF4-FFF2-40B4-BE49-F238E27FC236}">
                <a16:creationId xmlns:a16="http://schemas.microsoft.com/office/drawing/2014/main" id="{ACF09A84-AFFE-4F3F-B271-A58976B35878}"/>
              </a:ext>
            </a:extLst>
          </p:cNvPr>
          <p:cNvSpPr/>
          <p:nvPr/>
        </p:nvSpPr>
        <p:spPr>
          <a:xfrm>
            <a:off x="8124809" y="3756300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latin typeface="Unbounded" pitchFamily="34" charset="0"/>
                <a:ea typeface="Unbounded" pitchFamily="34" charset="-122"/>
                <a:cs typeface="Unbounded" pitchFamily="34" charset="-120"/>
              </a:rPr>
              <a:t>Sistema Moodle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3995536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/>
      <p:bldP spid="11" grpId="0"/>
      <p:bldP spid="12" grpId="0" animBg="1"/>
      <p:bldP spid="13" grpId="0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DE4BC91E-2909-4853-8FDF-29ADB964522E}"/>
              </a:ext>
            </a:extLst>
          </p:cNvPr>
          <p:cNvSpPr/>
          <p:nvPr/>
        </p:nvSpPr>
        <p:spPr>
          <a:xfrm>
            <a:off x="1653649" y="495145"/>
            <a:ext cx="5730835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latin typeface="Unbounded" pitchFamily="34" charset="0"/>
                <a:ea typeface="Unbounded" pitchFamily="34" charset="-122"/>
                <a:cs typeface="Unbounded" pitchFamily="34" charset="-120"/>
              </a:rPr>
              <a:t>Tipos de Eventos</a:t>
            </a:r>
            <a:endParaRPr lang="en-US" sz="4400" dirty="0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7B7AAEE1-BFAE-48FF-B4F8-82BA97071ED8}"/>
              </a:ext>
            </a:extLst>
          </p:cNvPr>
          <p:cNvSpPr/>
          <p:nvPr/>
        </p:nvSpPr>
        <p:spPr>
          <a:xfrm>
            <a:off x="1653649" y="1558135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latin typeface="Cabin" pitchFamily="34" charset="0"/>
                <a:ea typeface="Cabin" pitchFamily="34" charset="-122"/>
                <a:cs typeface="Cabin" pitchFamily="34" charset="-120"/>
              </a:rPr>
              <a:t>Eventos que podem disparar um webhook.</a:t>
            </a:r>
            <a:endParaRPr lang="en-US" sz="1850" dirty="0"/>
          </a:p>
        </p:txBody>
      </p:sp>
      <p:sp>
        <p:nvSpPr>
          <p:cNvPr id="6" name="Shape 2">
            <a:extLst>
              <a:ext uri="{FF2B5EF4-FFF2-40B4-BE49-F238E27FC236}">
                <a16:creationId xmlns:a16="http://schemas.microsoft.com/office/drawing/2014/main" id="{9418EEA7-C7C3-4ED3-B5E0-C3D563BB13C1}"/>
              </a:ext>
            </a:extLst>
          </p:cNvPr>
          <p:cNvSpPr/>
          <p:nvPr/>
        </p:nvSpPr>
        <p:spPr>
          <a:xfrm>
            <a:off x="1653649" y="2479559"/>
            <a:ext cx="538520" cy="538520"/>
          </a:xfrm>
          <a:prstGeom prst="roundRect">
            <a:avLst>
              <a:gd name="adj" fmla="val 6668"/>
            </a:avLst>
          </a:prstGeom>
          <a:noFill/>
          <a:ln>
            <a:solidFill>
              <a:schemeClr val="tx1"/>
            </a:solidFill>
          </a:ln>
        </p:spPr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D36C0046-DD02-41FB-89B7-33BC8EFEF403}"/>
              </a:ext>
            </a:extLst>
          </p:cNvPr>
          <p:cNvSpPr/>
          <p:nvPr/>
        </p:nvSpPr>
        <p:spPr>
          <a:xfrm>
            <a:off x="2431484" y="2479559"/>
            <a:ext cx="2836783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latin typeface="Unbounded" pitchFamily="34" charset="0"/>
                <a:ea typeface="Unbounded" pitchFamily="34" charset="-122"/>
                <a:cs typeface="Unbounded" pitchFamily="34" charset="-120"/>
              </a:rPr>
              <a:t>Inscrição em curso</a:t>
            </a:r>
            <a:endParaRPr lang="en-US" sz="2200" b="1" dirty="0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E5CA79E5-0036-4803-85D9-35C9D69E421F}"/>
              </a:ext>
            </a:extLst>
          </p:cNvPr>
          <p:cNvSpPr/>
          <p:nvPr/>
        </p:nvSpPr>
        <p:spPr>
          <a:xfrm>
            <a:off x="2485345" y="2944022"/>
            <a:ext cx="283678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latin typeface="Unbounded" panose="020B0604020202020204" charset="0"/>
                <a:ea typeface="Cabin" pitchFamily="34" charset="-122"/>
                <a:cs typeface="Cabin" pitchFamily="34" charset="-120"/>
              </a:rPr>
              <a:t>Um aluno se inscreve em um curso.</a:t>
            </a:r>
            <a:endParaRPr lang="en-US" sz="1850" dirty="0">
              <a:latin typeface="Unbounded" panose="020B0604020202020204" charset="0"/>
            </a:endParaRPr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F740DF76-65D9-4F83-8B65-03D03F561C67}"/>
              </a:ext>
            </a:extLst>
          </p:cNvPr>
          <p:cNvSpPr/>
          <p:nvPr/>
        </p:nvSpPr>
        <p:spPr>
          <a:xfrm>
            <a:off x="6285418" y="2479559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latin typeface="Unbounded" pitchFamily="34" charset="0"/>
                <a:ea typeface="Unbounded" pitchFamily="34" charset="-122"/>
                <a:cs typeface="Unbounded" pitchFamily="34" charset="-120"/>
              </a:rPr>
              <a:t>Envio de tarefa</a:t>
            </a:r>
            <a:endParaRPr lang="en-US" sz="2200" b="1" dirty="0"/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07B5661E-4165-463C-A6D0-FDA0318BF4A0}"/>
              </a:ext>
            </a:extLst>
          </p:cNvPr>
          <p:cNvSpPr/>
          <p:nvPr/>
        </p:nvSpPr>
        <p:spPr>
          <a:xfrm>
            <a:off x="6285418" y="2975098"/>
            <a:ext cx="283678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latin typeface="Unbounded" panose="020B0604020202020204" charset="0"/>
                <a:ea typeface="Cabin" pitchFamily="34" charset="-122"/>
                <a:cs typeface="Cabin" pitchFamily="34" charset="-120"/>
              </a:rPr>
              <a:t>Um aluno envia uma tarefa</a:t>
            </a:r>
            <a:r>
              <a:rPr lang="en-US" sz="1850" dirty="0">
                <a:latin typeface="Cabin" pitchFamily="34" charset="0"/>
                <a:ea typeface="Cabin" pitchFamily="34" charset="-122"/>
                <a:cs typeface="Cabin" pitchFamily="34" charset="-120"/>
              </a:rPr>
              <a:t>.</a:t>
            </a:r>
            <a:endParaRPr lang="en-US" sz="1850" dirty="0"/>
          </a:p>
        </p:txBody>
      </p:sp>
      <p:sp>
        <p:nvSpPr>
          <p:cNvPr id="12" name="Text 11">
            <a:extLst>
              <a:ext uri="{FF2B5EF4-FFF2-40B4-BE49-F238E27FC236}">
                <a16:creationId xmlns:a16="http://schemas.microsoft.com/office/drawing/2014/main" id="{BC3D9FB8-1623-400F-BE92-CD081EA17946}"/>
              </a:ext>
            </a:extLst>
          </p:cNvPr>
          <p:cNvSpPr/>
          <p:nvPr/>
        </p:nvSpPr>
        <p:spPr>
          <a:xfrm>
            <a:off x="1786145" y="2615231"/>
            <a:ext cx="271701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latin typeface="Unbounded" pitchFamily="34" charset="0"/>
              </a:rPr>
              <a:t>1</a:t>
            </a:r>
            <a:endParaRPr lang="en-US" sz="2650" dirty="0"/>
          </a:p>
        </p:txBody>
      </p:sp>
      <p:sp>
        <p:nvSpPr>
          <p:cNvPr id="13" name="Text 12">
            <a:extLst>
              <a:ext uri="{FF2B5EF4-FFF2-40B4-BE49-F238E27FC236}">
                <a16:creationId xmlns:a16="http://schemas.microsoft.com/office/drawing/2014/main" id="{F231AA89-3961-4443-8A45-88A9434F2BF3}"/>
              </a:ext>
            </a:extLst>
          </p:cNvPr>
          <p:cNvSpPr/>
          <p:nvPr/>
        </p:nvSpPr>
        <p:spPr>
          <a:xfrm>
            <a:off x="2431484" y="4601610"/>
            <a:ext cx="2836783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latin typeface="Unbounded" pitchFamily="34" charset="0"/>
                <a:ea typeface="Unbounded" pitchFamily="34" charset="-122"/>
                <a:cs typeface="Unbounded" pitchFamily="34" charset="-120"/>
              </a:rPr>
              <a:t>Avaliação de tarefa</a:t>
            </a:r>
            <a:endParaRPr lang="en-US" sz="2200" b="1" dirty="0"/>
          </a:p>
        </p:txBody>
      </p:sp>
      <p:sp>
        <p:nvSpPr>
          <p:cNvPr id="14" name="Text 13">
            <a:extLst>
              <a:ext uri="{FF2B5EF4-FFF2-40B4-BE49-F238E27FC236}">
                <a16:creationId xmlns:a16="http://schemas.microsoft.com/office/drawing/2014/main" id="{FB28264E-0F0D-493F-A1CB-21154C4800B0}"/>
              </a:ext>
            </a:extLst>
          </p:cNvPr>
          <p:cNvSpPr/>
          <p:nvPr/>
        </p:nvSpPr>
        <p:spPr>
          <a:xfrm>
            <a:off x="2431484" y="5122508"/>
            <a:ext cx="283678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latin typeface="Unbounded" panose="020B0604020202020204" charset="0"/>
                <a:ea typeface="Cabin" pitchFamily="34" charset="-122"/>
                <a:cs typeface="Cabin" pitchFamily="34" charset="-120"/>
              </a:rPr>
              <a:t>Um professor avalia uma tarefa.</a:t>
            </a:r>
            <a:endParaRPr lang="en-US" sz="1850" dirty="0">
              <a:latin typeface="Unbounded" panose="020B0604020202020204" charset="0"/>
            </a:endParaRPr>
          </a:p>
        </p:txBody>
      </p:sp>
      <p:sp>
        <p:nvSpPr>
          <p:cNvPr id="16" name="Text 16">
            <a:extLst>
              <a:ext uri="{FF2B5EF4-FFF2-40B4-BE49-F238E27FC236}">
                <a16:creationId xmlns:a16="http://schemas.microsoft.com/office/drawing/2014/main" id="{A71F2034-E84A-4639-BA40-EAB92A10BCB9}"/>
              </a:ext>
            </a:extLst>
          </p:cNvPr>
          <p:cNvSpPr/>
          <p:nvPr/>
        </p:nvSpPr>
        <p:spPr>
          <a:xfrm>
            <a:off x="6285418" y="4601610"/>
            <a:ext cx="2836783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latin typeface="Unbounded" pitchFamily="34" charset="0"/>
                <a:ea typeface="Unbounded" pitchFamily="34" charset="-122"/>
                <a:cs typeface="Unbounded" pitchFamily="34" charset="-120"/>
              </a:rPr>
              <a:t>Postagem no fórum</a:t>
            </a:r>
            <a:endParaRPr lang="en-US" sz="2200" b="1" dirty="0"/>
          </a:p>
        </p:txBody>
      </p:sp>
      <p:sp>
        <p:nvSpPr>
          <p:cNvPr id="17" name="Text 17">
            <a:extLst>
              <a:ext uri="{FF2B5EF4-FFF2-40B4-BE49-F238E27FC236}">
                <a16:creationId xmlns:a16="http://schemas.microsoft.com/office/drawing/2014/main" id="{FDB3207C-BB10-4EB8-BFB8-786A644DCF45}"/>
              </a:ext>
            </a:extLst>
          </p:cNvPr>
          <p:cNvSpPr/>
          <p:nvPr/>
        </p:nvSpPr>
        <p:spPr>
          <a:xfrm>
            <a:off x="6285418" y="5122508"/>
            <a:ext cx="283678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latin typeface="Cabin" pitchFamily="34" charset="0"/>
                <a:ea typeface="Cabin" pitchFamily="34" charset="-122"/>
                <a:cs typeface="Cabin" pitchFamily="34" charset="-120"/>
              </a:rPr>
              <a:t>Um </a:t>
            </a:r>
            <a:r>
              <a:rPr lang="en-US" sz="1850" dirty="0">
                <a:latin typeface="Unbounded" panose="020B0604020202020204" charset="0"/>
                <a:ea typeface="Cabin" pitchFamily="34" charset="-122"/>
                <a:cs typeface="Cabin" pitchFamily="34" charset="-120"/>
              </a:rPr>
              <a:t>usuário</a:t>
            </a:r>
            <a:r>
              <a:rPr lang="en-US" sz="1850" dirty="0">
                <a:latin typeface="Cabin" pitchFamily="34" charset="0"/>
                <a:ea typeface="Cabin" pitchFamily="34" charset="-122"/>
                <a:cs typeface="Cabin" pitchFamily="34" charset="-120"/>
              </a:rPr>
              <a:t> publica uma mensagem em um fórum.</a:t>
            </a:r>
            <a:endParaRPr lang="en-US" sz="1850" dirty="0"/>
          </a:p>
        </p:txBody>
      </p:sp>
      <p:sp>
        <p:nvSpPr>
          <p:cNvPr id="33" name="Shape 2">
            <a:extLst>
              <a:ext uri="{FF2B5EF4-FFF2-40B4-BE49-F238E27FC236}">
                <a16:creationId xmlns:a16="http://schemas.microsoft.com/office/drawing/2014/main" id="{33F6ACA2-4BC6-47DF-B3FB-E4E1C5AC50DB}"/>
              </a:ext>
            </a:extLst>
          </p:cNvPr>
          <p:cNvSpPr/>
          <p:nvPr/>
        </p:nvSpPr>
        <p:spPr>
          <a:xfrm>
            <a:off x="5561443" y="2446845"/>
            <a:ext cx="538520" cy="538520"/>
          </a:xfrm>
          <a:prstGeom prst="roundRect">
            <a:avLst>
              <a:gd name="adj" fmla="val 6668"/>
            </a:avLst>
          </a:prstGeom>
          <a:noFill/>
          <a:ln>
            <a:solidFill>
              <a:schemeClr val="tx1"/>
            </a:solidFill>
          </a:ln>
        </p:spPr>
      </p:sp>
      <p:sp>
        <p:nvSpPr>
          <p:cNvPr id="34" name="Shape 2">
            <a:extLst>
              <a:ext uri="{FF2B5EF4-FFF2-40B4-BE49-F238E27FC236}">
                <a16:creationId xmlns:a16="http://schemas.microsoft.com/office/drawing/2014/main" id="{F87C3B0C-5AD1-4414-A34A-4397626031B9}"/>
              </a:ext>
            </a:extLst>
          </p:cNvPr>
          <p:cNvSpPr/>
          <p:nvPr/>
        </p:nvSpPr>
        <p:spPr>
          <a:xfrm>
            <a:off x="5561443" y="4601610"/>
            <a:ext cx="538520" cy="538520"/>
          </a:xfrm>
          <a:prstGeom prst="roundRect">
            <a:avLst>
              <a:gd name="adj" fmla="val 6668"/>
            </a:avLst>
          </a:prstGeom>
          <a:noFill/>
          <a:ln>
            <a:solidFill>
              <a:schemeClr val="tx1"/>
            </a:solidFill>
          </a:ln>
        </p:spPr>
      </p:sp>
      <p:sp>
        <p:nvSpPr>
          <p:cNvPr id="35" name="Shape 2">
            <a:extLst>
              <a:ext uri="{FF2B5EF4-FFF2-40B4-BE49-F238E27FC236}">
                <a16:creationId xmlns:a16="http://schemas.microsoft.com/office/drawing/2014/main" id="{4EC9768A-E459-4A3E-A01B-9FFD1253A991}"/>
              </a:ext>
            </a:extLst>
          </p:cNvPr>
          <p:cNvSpPr/>
          <p:nvPr/>
        </p:nvSpPr>
        <p:spPr>
          <a:xfrm>
            <a:off x="1653649" y="4601610"/>
            <a:ext cx="538520" cy="538520"/>
          </a:xfrm>
          <a:prstGeom prst="roundRect">
            <a:avLst>
              <a:gd name="adj" fmla="val 6668"/>
            </a:avLst>
          </a:prstGeom>
          <a:noFill/>
          <a:ln>
            <a:solidFill>
              <a:schemeClr val="tx1"/>
            </a:solidFill>
          </a:ln>
        </p:spPr>
      </p:sp>
      <p:sp>
        <p:nvSpPr>
          <p:cNvPr id="36" name="Text 11">
            <a:extLst>
              <a:ext uri="{FF2B5EF4-FFF2-40B4-BE49-F238E27FC236}">
                <a16:creationId xmlns:a16="http://schemas.microsoft.com/office/drawing/2014/main" id="{B6FA7061-8712-4333-9184-AC2F8FF2E83C}"/>
              </a:ext>
            </a:extLst>
          </p:cNvPr>
          <p:cNvSpPr/>
          <p:nvPr/>
        </p:nvSpPr>
        <p:spPr>
          <a:xfrm>
            <a:off x="5694852" y="2621772"/>
            <a:ext cx="271701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latin typeface="Unbounded" pitchFamily="34" charset="0"/>
              </a:rPr>
              <a:t>2</a:t>
            </a:r>
            <a:endParaRPr lang="en-US" sz="2650" dirty="0"/>
          </a:p>
        </p:txBody>
      </p:sp>
      <p:sp>
        <p:nvSpPr>
          <p:cNvPr id="37" name="Text 11">
            <a:extLst>
              <a:ext uri="{FF2B5EF4-FFF2-40B4-BE49-F238E27FC236}">
                <a16:creationId xmlns:a16="http://schemas.microsoft.com/office/drawing/2014/main" id="{483DC5C2-BC5B-4A41-AA82-BECD2B174182}"/>
              </a:ext>
            </a:extLst>
          </p:cNvPr>
          <p:cNvSpPr/>
          <p:nvPr/>
        </p:nvSpPr>
        <p:spPr>
          <a:xfrm>
            <a:off x="1786144" y="4701919"/>
            <a:ext cx="271701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latin typeface="Unbounded" pitchFamily="34" charset="0"/>
              </a:rPr>
              <a:t>3</a:t>
            </a:r>
            <a:endParaRPr lang="en-US" sz="2650" dirty="0"/>
          </a:p>
        </p:txBody>
      </p:sp>
      <p:sp>
        <p:nvSpPr>
          <p:cNvPr id="38" name="Text 11">
            <a:extLst>
              <a:ext uri="{FF2B5EF4-FFF2-40B4-BE49-F238E27FC236}">
                <a16:creationId xmlns:a16="http://schemas.microsoft.com/office/drawing/2014/main" id="{8A84D56B-01D9-408F-8F6F-07D2B5C1F145}"/>
              </a:ext>
            </a:extLst>
          </p:cNvPr>
          <p:cNvSpPr/>
          <p:nvPr/>
        </p:nvSpPr>
        <p:spPr>
          <a:xfrm>
            <a:off x="5741744" y="4701920"/>
            <a:ext cx="271701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latin typeface="Unbounded" pitchFamily="34" charset="0"/>
              </a:rPr>
              <a:t>4</a:t>
            </a:r>
            <a:endParaRPr lang="en-US" sz="2650" dirty="0"/>
          </a:p>
        </p:txBody>
      </p:sp>
    </p:spTree>
    <p:extLst>
      <p:ext uri="{BB962C8B-B14F-4D97-AF65-F5344CB8AC3E}">
        <p14:creationId xmlns:p14="http://schemas.microsoft.com/office/powerpoint/2010/main" val="2969281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5C438B13-1D47-4110-919E-F64DA0E765E6}"/>
              </a:ext>
            </a:extLst>
          </p:cNvPr>
          <p:cNvSpPr/>
          <p:nvPr/>
        </p:nvSpPr>
        <p:spPr>
          <a:xfrm>
            <a:off x="8310038" y="3428998"/>
            <a:ext cx="3710835" cy="27326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DCB3C7D-4444-4907-9D31-20EA385C94A9}"/>
              </a:ext>
            </a:extLst>
          </p:cNvPr>
          <p:cNvSpPr/>
          <p:nvPr/>
        </p:nvSpPr>
        <p:spPr>
          <a:xfrm>
            <a:off x="4214956" y="3428999"/>
            <a:ext cx="3928586" cy="27326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CB53805-EB64-4C74-A97A-AA1770B74D44}"/>
              </a:ext>
            </a:extLst>
          </p:cNvPr>
          <p:cNvSpPr/>
          <p:nvPr/>
        </p:nvSpPr>
        <p:spPr>
          <a:xfrm>
            <a:off x="337625" y="3429000"/>
            <a:ext cx="3710835" cy="27326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id="{059A7FFF-0F7F-44F8-A515-209659FA0A06}"/>
              </a:ext>
            </a:extLst>
          </p:cNvPr>
          <p:cNvSpPr/>
          <p:nvPr/>
        </p:nvSpPr>
        <p:spPr>
          <a:xfrm>
            <a:off x="640772" y="1601925"/>
            <a:ext cx="6692146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marR="0" lvl="0" indent="0" defTabSz="914400" eaLnBrk="1" fontAlgn="auto" latinLnBrk="0" hangingPunct="1">
              <a:lnSpc>
                <a:spcPts val="5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Unbounded" panose="020B0604020202020204" charset="0"/>
                <a:ea typeface="Unbounded" pitchFamily="34" charset="-122"/>
                <a:cs typeface="Unbounded" pitchFamily="34" charset="-120"/>
              </a:rPr>
              <a:t>Aplicações Comuns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Unbounded" panose="020B0604020202020204" charset="0"/>
            </a:endParaRPr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E065D96A-F038-4022-AFE8-A93095ADFF10}"/>
              </a:ext>
            </a:extLst>
          </p:cNvPr>
          <p:cNvSpPr/>
          <p:nvPr/>
        </p:nvSpPr>
        <p:spPr>
          <a:xfrm>
            <a:off x="640772" y="2784692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marR="0" lvl="0" indent="0" defTabSz="9144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Unbounded" panose="020B0604020202020204" charset="0"/>
                <a:ea typeface="Cabin" pitchFamily="34" charset="-122"/>
                <a:cs typeface="Cabin" pitchFamily="34" charset="-120"/>
              </a:rPr>
              <a:t>Como usar webhooks no Moodle.</a:t>
            </a:r>
            <a:endParaRPr kumimoji="0" lang="en-US" sz="185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Unbounded" panose="020B0604020202020204" charset="0"/>
            </a:endParaRPr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0ECC9503-4B9E-4FE5-A90F-36C44D80A629}"/>
              </a:ext>
            </a:extLst>
          </p:cNvPr>
          <p:cNvSpPr/>
          <p:nvPr/>
        </p:nvSpPr>
        <p:spPr>
          <a:xfrm>
            <a:off x="640772" y="367623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marR="0" lvl="0" indent="0" defTabSz="914400" eaLnBrk="1" fontAlgn="auto" latinLnBrk="0" hangingPunct="1">
              <a:lnSpc>
                <a:spcPts val="2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Unbounded" panose="020B0604020202020204" charset="0"/>
                <a:ea typeface="Unbounded" pitchFamily="34" charset="-122"/>
                <a:cs typeface="Unbounded" pitchFamily="34" charset="-120"/>
              </a:rPr>
              <a:t>Notificações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Unbounded" panose="020B0604020202020204" charset="0"/>
            </a:endParaRPr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2B3ADAF6-F7F7-4BCC-9553-54E90CDBEA54}"/>
              </a:ext>
            </a:extLst>
          </p:cNvPr>
          <p:cNvSpPr/>
          <p:nvPr/>
        </p:nvSpPr>
        <p:spPr>
          <a:xfrm>
            <a:off x="640772" y="4267496"/>
            <a:ext cx="39285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marR="0" lvl="0" indent="0" defTabSz="9144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Unbounded" panose="020B0604020202020204" charset="0"/>
                <a:ea typeface="Cabin" pitchFamily="34" charset="-122"/>
                <a:cs typeface="Cabin" pitchFamily="34" charset="-120"/>
              </a:rPr>
              <a:t>Enviar alertas para o Sistema </a:t>
            </a:r>
          </a:p>
          <a:p>
            <a:pPr marL="0" marR="0" lvl="0" indent="0" defTabSz="9144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5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Unbounded" panose="020B0604020202020204" charset="0"/>
                <a:ea typeface="Cabin" pitchFamily="34" charset="-122"/>
                <a:cs typeface="Cabin" pitchFamily="34" charset="-120"/>
              </a:rPr>
              <a:t>Acadêmico</a:t>
            </a:r>
            <a:r>
              <a:rPr kumimoji="0" lang="en-US" sz="18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Unbounded" panose="020B0604020202020204" charset="0"/>
                <a:ea typeface="Cabin" pitchFamily="34" charset="-122"/>
                <a:cs typeface="Cabin" pitchFamily="34" charset="-120"/>
              </a:rPr>
              <a:t>.</a:t>
            </a:r>
            <a:endParaRPr kumimoji="0" lang="en-US" sz="185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Unbounded" panose="020B0604020202020204" charset="0"/>
            </a:endParaRPr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5A4B0767-E005-46AA-9DF4-E75815A93422}"/>
              </a:ext>
            </a:extLst>
          </p:cNvPr>
          <p:cNvSpPr/>
          <p:nvPr/>
        </p:nvSpPr>
        <p:spPr>
          <a:xfrm>
            <a:off x="4415274" y="367623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marR="0" lvl="0" indent="0" defTabSz="914400" eaLnBrk="1" fontAlgn="auto" latinLnBrk="0" hangingPunct="1">
              <a:lnSpc>
                <a:spcPts val="2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Unbounded" panose="020B0604020202020204" charset="0"/>
                <a:ea typeface="Unbounded" pitchFamily="34" charset="-122"/>
                <a:cs typeface="Unbounded" pitchFamily="34" charset="-120"/>
              </a:rPr>
              <a:t>Sincronização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Unbounded" panose="020B0604020202020204" charset="0"/>
            </a:endParaRPr>
          </a:p>
        </p:txBody>
      </p:sp>
      <p:sp>
        <p:nvSpPr>
          <p:cNvPr id="9" name="Text 5">
            <a:extLst>
              <a:ext uri="{FF2B5EF4-FFF2-40B4-BE49-F238E27FC236}">
                <a16:creationId xmlns:a16="http://schemas.microsoft.com/office/drawing/2014/main" id="{960288D0-718C-4D71-8236-29CF0983BA92}"/>
              </a:ext>
            </a:extLst>
          </p:cNvPr>
          <p:cNvSpPr/>
          <p:nvPr/>
        </p:nvSpPr>
        <p:spPr>
          <a:xfrm>
            <a:off x="4415274" y="4267496"/>
            <a:ext cx="39285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marR="0" lvl="0" indent="0" defTabSz="9144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Unbounded" panose="020B0604020202020204" charset="0"/>
                <a:ea typeface="Cabin" pitchFamily="34" charset="-122"/>
                <a:cs typeface="Cabin" pitchFamily="34" charset="-120"/>
              </a:rPr>
              <a:t>Atualizar dados de alunos no Sistema Acadêmico.</a:t>
            </a:r>
            <a:endParaRPr kumimoji="0" lang="en-US" sz="185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Unbounded" panose="020B0604020202020204" charset="0"/>
            </a:endParaRPr>
          </a:p>
        </p:txBody>
      </p:sp>
      <p:sp>
        <p:nvSpPr>
          <p:cNvPr id="10" name="Text 6">
            <a:extLst>
              <a:ext uri="{FF2B5EF4-FFF2-40B4-BE49-F238E27FC236}">
                <a16:creationId xmlns:a16="http://schemas.microsoft.com/office/drawing/2014/main" id="{49C7F7B4-A2B9-41F2-80F7-5E74891D91A1}"/>
              </a:ext>
            </a:extLst>
          </p:cNvPr>
          <p:cNvSpPr/>
          <p:nvPr/>
        </p:nvSpPr>
        <p:spPr>
          <a:xfrm>
            <a:off x="8527391" y="367623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marR="0" lvl="0" indent="0" defTabSz="914400" eaLnBrk="1" fontAlgn="auto" latinLnBrk="0" hangingPunct="1">
              <a:lnSpc>
                <a:spcPts val="2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Unbounded" panose="020B0604020202020204" charset="0"/>
                <a:ea typeface="Unbounded" pitchFamily="34" charset="-122"/>
                <a:cs typeface="Unbounded" pitchFamily="34" charset="-120"/>
              </a:rPr>
              <a:t>Automação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Unbounded" panose="020B0604020202020204" charset="0"/>
            </a:endParaRPr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2DF031B1-BCA4-4D8B-A018-6B302477E4EB}"/>
              </a:ext>
            </a:extLst>
          </p:cNvPr>
          <p:cNvSpPr/>
          <p:nvPr/>
        </p:nvSpPr>
        <p:spPr>
          <a:xfrm>
            <a:off x="8527391" y="4267496"/>
            <a:ext cx="39285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marR="0" lvl="0" indent="0" defTabSz="9144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Unbounded" panose="020B0604020202020204" charset="0"/>
                <a:ea typeface="Cabin" pitchFamily="34" charset="-122"/>
                <a:cs typeface="Cabin" pitchFamily="34" charset="-120"/>
              </a:rPr>
              <a:t>Criar workflows </a:t>
            </a:r>
          </a:p>
          <a:p>
            <a:pPr marL="0" marR="0" lvl="0" indent="0" defTabSz="9144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Unbounded" panose="020B0604020202020204" charset="0"/>
                <a:ea typeface="Cabin" pitchFamily="34" charset="-122"/>
                <a:cs typeface="Cabin" pitchFamily="34" charset="-120"/>
              </a:rPr>
              <a:t>automatizados para </a:t>
            </a:r>
          </a:p>
          <a:p>
            <a:pPr marL="0" marR="0" lvl="0" indent="0" defTabSz="9144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Unbounded" panose="020B0604020202020204" charset="0"/>
                <a:ea typeface="Cabin" pitchFamily="34" charset="-122"/>
                <a:cs typeface="Cabin" pitchFamily="34" charset="-120"/>
              </a:rPr>
              <a:t>tarefas repetitivas.</a:t>
            </a:r>
            <a:endParaRPr kumimoji="0" lang="en-US" sz="185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Unbound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61874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627ACF72-8AEC-4951-9E8E-22EBE4B69FFC}"/>
              </a:ext>
            </a:extLst>
          </p:cNvPr>
          <p:cNvSpPr/>
          <p:nvPr/>
        </p:nvSpPr>
        <p:spPr>
          <a:xfrm>
            <a:off x="6264810" y="3383907"/>
            <a:ext cx="3953021" cy="28850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A4EEC15-8AB3-4954-8E29-CE970C428260}"/>
              </a:ext>
            </a:extLst>
          </p:cNvPr>
          <p:cNvSpPr/>
          <p:nvPr/>
        </p:nvSpPr>
        <p:spPr>
          <a:xfrm>
            <a:off x="1885071" y="3389187"/>
            <a:ext cx="3953021" cy="28850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id="{AD8410D0-A581-4459-B9C7-7B8457C29F16}"/>
              </a:ext>
            </a:extLst>
          </p:cNvPr>
          <p:cNvSpPr/>
          <p:nvPr/>
        </p:nvSpPr>
        <p:spPr>
          <a:xfrm>
            <a:off x="2202291" y="811126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latin typeface="Unbounded" panose="020B0604020202020204" charset="0"/>
                <a:ea typeface="Unbounded" pitchFamily="34" charset="-122"/>
                <a:cs typeface="Unbounded" pitchFamily="34" charset="-120"/>
              </a:rPr>
              <a:t>Vantagens de Webhooks</a:t>
            </a:r>
            <a:endParaRPr lang="en-US" sz="4400" dirty="0">
              <a:latin typeface="Unbounded" panose="020B0604020202020204" charset="0"/>
            </a:endParaRPr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29321A6A-F98D-4895-BB30-A0B65CBA745D}"/>
              </a:ext>
            </a:extLst>
          </p:cNvPr>
          <p:cNvSpPr/>
          <p:nvPr/>
        </p:nvSpPr>
        <p:spPr>
          <a:xfrm>
            <a:off x="2202291" y="2578133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latin typeface="Unbounded" panose="020B0604020202020204" charset="0"/>
                <a:ea typeface="Cabin" pitchFamily="34" charset="-122"/>
                <a:cs typeface="Cabin" pitchFamily="34" charset="-120"/>
              </a:rPr>
              <a:t>Benefícios de usar webhooks no Moodle.</a:t>
            </a:r>
            <a:endParaRPr lang="en-US" sz="1850" dirty="0">
              <a:latin typeface="Unbounded" panose="020B0604020202020204" charset="0"/>
            </a:endParaRPr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EF18EC84-73D4-4962-A251-8CCDAF5F1A29}"/>
              </a:ext>
            </a:extLst>
          </p:cNvPr>
          <p:cNvSpPr/>
          <p:nvPr/>
        </p:nvSpPr>
        <p:spPr>
          <a:xfrm>
            <a:off x="2270168" y="3984021"/>
            <a:ext cx="3180291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1850" dirty="0">
                <a:latin typeface="Unbounded" panose="020B0604020202020204" charset="0"/>
                <a:ea typeface="Cabin" pitchFamily="34" charset="-122"/>
                <a:cs typeface="Cabin" pitchFamily="34" charset="-120"/>
              </a:rPr>
              <a:t>Comunicação instantânea</a:t>
            </a:r>
            <a:endParaRPr lang="en-US" sz="1850" dirty="0">
              <a:latin typeface="Unbounded" panose="020B0604020202020204" charset="0"/>
            </a:endParaRPr>
          </a:p>
        </p:txBody>
      </p:sp>
      <p:sp>
        <p:nvSpPr>
          <p:cNvPr id="8" name="Text 7">
            <a:extLst>
              <a:ext uri="{FF2B5EF4-FFF2-40B4-BE49-F238E27FC236}">
                <a16:creationId xmlns:a16="http://schemas.microsoft.com/office/drawing/2014/main" id="{5437375E-B0F4-4FE2-B92C-FD5817B20EBA}"/>
              </a:ext>
            </a:extLst>
          </p:cNvPr>
          <p:cNvSpPr/>
          <p:nvPr/>
        </p:nvSpPr>
        <p:spPr>
          <a:xfrm>
            <a:off x="2270168" y="4554213"/>
            <a:ext cx="3180291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1850" dirty="0">
                <a:latin typeface="Unbounded" panose="020B0604020202020204" charset="0"/>
                <a:ea typeface="Cabin" pitchFamily="34" charset="-122"/>
                <a:cs typeface="Cabin" pitchFamily="34" charset="-120"/>
              </a:rPr>
              <a:t>Automatização de tarefas</a:t>
            </a:r>
            <a:endParaRPr lang="en-US" sz="1850" dirty="0">
              <a:latin typeface="Unbounded" panose="020B0604020202020204" charset="0"/>
            </a:endParaRPr>
          </a:p>
        </p:txBody>
      </p:sp>
      <p:sp>
        <p:nvSpPr>
          <p:cNvPr id="9" name="Text 8">
            <a:extLst>
              <a:ext uri="{FF2B5EF4-FFF2-40B4-BE49-F238E27FC236}">
                <a16:creationId xmlns:a16="http://schemas.microsoft.com/office/drawing/2014/main" id="{6AACB45F-E4D5-4C02-A055-50E5DF4E95E6}"/>
              </a:ext>
            </a:extLst>
          </p:cNvPr>
          <p:cNvSpPr/>
          <p:nvPr/>
        </p:nvSpPr>
        <p:spPr>
          <a:xfrm>
            <a:off x="6579141" y="4342601"/>
            <a:ext cx="324421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1850" dirty="0">
                <a:latin typeface="Unbounded" panose="020B0604020202020204" charset="0"/>
                <a:ea typeface="Cabin" pitchFamily="34" charset="-122"/>
                <a:cs typeface="Cabin" pitchFamily="34" charset="-120"/>
              </a:rPr>
              <a:t>Eficiência e redução de esforço manual</a:t>
            </a:r>
            <a:endParaRPr lang="en-US" sz="1850" dirty="0">
              <a:latin typeface="Unbounded" panose="020B0604020202020204" charset="0"/>
            </a:endParaRPr>
          </a:p>
        </p:txBody>
      </p:sp>
      <p:sp>
        <p:nvSpPr>
          <p:cNvPr id="10" name="Text 10">
            <a:extLst>
              <a:ext uri="{FF2B5EF4-FFF2-40B4-BE49-F238E27FC236}">
                <a16:creationId xmlns:a16="http://schemas.microsoft.com/office/drawing/2014/main" id="{9A869F3D-A855-42C6-BFD2-5E493EDE9A64}"/>
              </a:ext>
            </a:extLst>
          </p:cNvPr>
          <p:cNvSpPr/>
          <p:nvPr/>
        </p:nvSpPr>
        <p:spPr>
          <a:xfrm>
            <a:off x="2270168" y="5143096"/>
            <a:ext cx="3180291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1850" dirty="0">
                <a:latin typeface="Unbounded" panose="020B0604020202020204" charset="0"/>
                <a:ea typeface="Cabin" pitchFamily="34" charset="-122"/>
                <a:cs typeface="Cabin" pitchFamily="34" charset="-120"/>
              </a:rPr>
              <a:t>Integrações personalizadas</a:t>
            </a:r>
            <a:endParaRPr lang="en-US" sz="1850" dirty="0">
              <a:latin typeface="Unbounded" panose="020B0604020202020204" charset="0"/>
            </a:endParaRPr>
          </a:p>
        </p:txBody>
      </p:sp>
      <p:sp>
        <p:nvSpPr>
          <p:cNvPr id="11" name="Text 11">
            <a:extLst>
              <a:ext uri="{FF2B5EF4-FFF2-40B4-BE49-F238E27FC236}">
                <a16:creationId xmlns:a16="http://schemas.microsoft.com/office/drawing/2014/main" id="{113EAAE7-C46C-4FB6-95CF-F8C97E3649BB}"/>
              </a:ext>
            </a:extLst>
          </p:cNvPr>
          <p:cNvSpPr/>
          <p:nvPr/>
        </p:nvSpPr>
        <p:spPr>
          <a:xfrm>
            <a:off x="6579140" y="5110726"/>
            <a:ext cx="324421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1850" dirty="0">
                <a:latin typeface="Unbounded" panose="020B0604020202020204" charset="0"/>
                <a:ea typeface="Cabin" pitchFamily="34" charset="-122"/>
                <a:cs typeface="Cabin" pitchFamily="34" charset="-120"/>
              </a:rPr>
              <a:t>Flexibilidade para se conectar a diferentes plataformas</a:t>
            </a:r>
            <a:endParaRPr lang="en-US" sz="1850" dirty="0">
              <a:latin typeface="Unbounded" panose="020B0604020202020204" charset="0"/>
            </a:endParaRPr>
          </a:p>
        </p:txBody>
      </p:sp>
      <p:sp>
        <p:nvSpPr>
          <p:cNvPr id="13" name="Text 5">
            <a:extLst>
              <a:ext uri="{FF2B5EF4-FFF2-40B4-BE49-F238E27FC236}">
                <a16:creationId xmlns:a16="http://schemas.microsoft.com/office/drawing/2014/main" id="{42F1766B-52F5-4E12-9C75-9025C4F0464D}"/>
              </a:ext>
            </a:extLst>
          </p:cNvPr>
          <p:cNvSpPr/>
          <p:nvPr/>
        </p:nvSpPr>
        <p:spPr>
          <a:xfrm>
            <a:off x="6579140" y="3967720"/>
            <a:ext cx="324421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1850" dirty="0">
                <a:latin typeface="Unbounded" panose="020B0604020202020204" charset="0"/>
                <a:ea typeface="Cabin" pitchFamily="34" charset="-122"/>
                <a:cs typeface="Cabin" pitchFamily="34" charset="-120"/>
              </a:rPr>
              <a:t>Atualizações em tempo real</a:t>
            </a:r>
            <a:endParaRPr lang="en-US" sz="1850" dirty="0">
              <a:latin typeface="Unbound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59624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224</Words>
  <Application>Microsoft Office PowerPoint</Application>
  <PresentationFormat>Widescreen</PresentationFormat>
  <Paragraphs>54</Paragraphs>
  <Slides>6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Cabin</vt:lpstr>
      <vt:lpstr>Calibri</vt:lpstr>
      <vt:lpstr>Calibri Light</vt:lpstr>
      <vt:lpstr>Unbounded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Maurício Alves</dc:creator>
  <cp:lastModifiedBy>Maurício Alves</cp:lastModifiedBy>
  <cp:revision>18</cp:revision>
  <dcterms:created xsi:type="dcterms:W3CDTF">2024-09-11T09:46:35Z</dcterms:created>
  <dcterms:modified xsi:type="dcterms:W3CDTF">2024-09-11T14:18:40Z</dcterms:modified>
</cp:coreProperties>
</file>