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Rubik" panose="020B0604020202020204" charset="-79"/>
      <p:regular r:id="rId59"/>
      <p:bold r:id="rId60"/>
      <p:italic r:id="rId61"/>
      <p:boldItalic r:id="rId62"/>
    </p:embeddedFont>
    <p:embeddedFont>
      <p:font typeface="Rubik Light" panose="020B0604020202020204" charset="-79"/>
      <p:regular r:id="rId63"/>
      <p:bold r:id="rId64"/>
      <p:italic r:id="rId65"/>
      <p:boldItalic r:id="rId66"/>
    </p:embeddedFont>
    <p:embeddedFont>
      <p:font typeface="Rubik Medium" panose="020B0604020202020204" charset="-79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94824D-376C-4D62-B07F-796D6791631D}">
  <a:tblStyle styleId="{8494824D-376C-4D62-B07F-796D679163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e79e01b7b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e79e01b7b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5d57910a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5d57910a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5d57910a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5d57910a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5d57910a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5d57910a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5d57910ad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5d57910ad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5d57910a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5d57910a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5d57910a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d5d57910a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5d57910a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5d57910ad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5d57910ad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d5d57910ad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5d57910a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d5d57910ad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6ee9322f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6ee9322f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e7b7d416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e7b7d416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6ee9322f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6ee9322f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6ee9322f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16ee9322f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6ee9322f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16ee9322f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6ee9322f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6ee9322f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6ee9322f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16ee9322f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6ee9322f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16ee9322f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6ee9322f7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6ee9322f7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6ee9322f7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16ee9322f7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6ee9322f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6ee9322f7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16ee9322f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16ee9322f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4052e46e2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4052e46e2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16ee9322f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16ee9322f7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6ee9322f7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6ee9322f7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6ee9322f7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16ee9322f7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6ee9322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16ee9322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6ee9322f7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6ee9322f7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6ee9322f7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6ee9322f7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d40ca94d37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d40ca94d37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d40ca94d37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d40ca94d37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16ee9322f7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16ee9322f7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d65b95663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d65b95663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5d57910a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5d57910a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6ee9322f7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6ee9322f7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d65b95663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d65b95663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d65f738d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d65f738d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d65b95663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d65b95663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d65b95663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d65b95663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d65b95663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d65b95663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d65b95663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d65b95663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d65b95663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d65b95663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d40ca94d37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d40ca94d37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d40ca94d37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d40ca94d37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5d57910a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5d57910a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d40ca94d37_0_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d40ca94d37_0_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d40ca94d37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d40ca94d37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fe7b7d4167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fe7b7d4167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e7b7d416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e7b7d416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e7b7d416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e7b7d416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4052e46e2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4052e46e2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5d57910a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5d57910a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 type="title">
  <p:cSld name="TITLE">
    <p:bg>
      <p:bgPr>
        <a:solidFill>
          <a:srgbClr val="2A2E6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7693800" y="3805935"/>
            <a:ext cx="780000" cy="762900"/>
          </a:xfrm>
          <a:prstGeom prst="chevron">
            <a:avLst>
              <a:gd name="adj" fmla="val 72146"/>
            </a:avLst>
          </a:prstGeom>
          <a:solidFill>
            <a:srgbClr val="E7A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052300" y="3805935"/>
            <a:ext cx="780000" cy="762900"/>
          </a:xfrm>
          <a:prstGeom prst="chevron">
            <a:avLst>
              <a:gd name="adj" fmla="val 72146"/>
            </a:avLst>
          </a:prstGeom>
          <a:solidFill>
            <a:srgbClr val="E7A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853900" y="1476200"/>
            <a:ext cx="7260000" cy="86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20"/>
              <a:buFont typeface="Arial"/>
              <a:buNone/>
              <a:defRPr sz="2400" b="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sz="24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sz="24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sz="24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sz="24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sz="24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sz="24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sz="24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sz="24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 idx="2"/>
          </p:nvPr>
        </p:nvSpPr>
        <p:spPr>
          <a:xfrm>
            <a:off x="853900" y="2344400"/>
            <a:ext cx="7260000" cy="12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rgbClr val="EFEFE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sz="36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sz="36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sz="36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sz="36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sz="36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sz="36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sz="36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sz="36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dos columnas">
  <p:cSld name="TITLE_AND_TWO_COLUMNS_1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name="adj" fmla="val 16667"/>
            </a:avLst>
          </a:prstGeom>
          <a:solidFill>
            <a:srgbClr val="2A2E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Google Shape;6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4832400" y="1402625"/>
            <a:ext cx="3999900" cy="31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2"/>
          </p:nvPr>
        </p:nvSpPr>
        <p:spPr>
          <a:xfrm>
            <a:off x="311700" y="1402625"/>
            <a:ext cx="3999900" cy="31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solo titulo" type="titleOnly">
  <p:cSld name="TITLE_ONLY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77" name="Google Shape;77;p12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name="adj" fmla="val 16667"/>
            </a:avLst>
          </a:prstGeom>
          <a:solidFill>
            <a:srgbClr val="2A2E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pedida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31650" y="1061394"/>
            <a:ext cx="3040800" cy="261886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19500"/>
            <a:ext cx="1223999" cy="12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311699" y="1585888"/>
            <a:ext cx="46329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419" sz="4800" b="1" i="0" u="none" strike="noStrike" cap="none">
                <a:solidFill>
                  <a:srgbClr val="2A2E65"/>
                </a:solidFill>
                <a:latin typeface="Rubik"/>
                <a:ea typeface="Rubik"/>
                <a:cs typeface="Rubik"/>
                <a:sym typeface="Rubik"/>
              </a:rPr>
              <a:t>GRACIAS POR </a:t>
            </a:r>
            <a:r>
              <a:rPr lang="es-419" sz="4800" b="1">
                <a:solidFill>
                  <a:srgbClr val="2A2E65"/>
                </a:solidFill>
                <a:latin typeface="Rubik"/>
                <a:ea typeface="Rubik"/>
                <a:cs typeface="Rubik"/>
                <a:sym typeface="Rubik"/>
              </a:rPr>
              <a:t>TU </a:t>
            </a:r>
            <a:r>
              <a:rPr lang="es-419" sz="4800" b="1" i="0" u="none" strike="noStrike" cap="none">
                <a:solidFill>
                  <a:srgbClr val="2A2E65"/>
                </a:solidFill>
                <a:latin typeface="Rubik"/>
                <a:ea typeface="Rubik"/>
                <a:cs typeface="Rubik"/>
                <a:sym typeface="Rubik"/>
              </a:rPr>
              <a:t>ATENCIÓN</a:t>
            </a:r>
            <a:endParaRPr sz="4800" b="1" i="0" u="none" strike="noStrike" cap="none">
              <a:solidFill>
                <a:srgbClr val="2A2E6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11698" y="3155800"/>
            <a:ext cx="463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i="0" u="none" strike="noStrike" cap="none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rPr>
              <a:t>Nos vemos en la próxima clase </a:t>
            </a:r>
            <a:endParaRPr sz="1800" i="0" u="none" strike="noStrike" cap="none">
              <a:solidFill>
                <a:srgbClr val="E7A9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tivos">
  <p:cSld name="CUSTOM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-5400000">
            <a:off x="3581378" y="-419250"/>
            <a:ext cx="4725000" cy="6400500"/>
          </a:xfrm>
          <a:prstGeom prst="round1Rect">
            <a:avLst>
              <a:gd name="adj" fmla="val 16667"/>
            </a:avLst>
          </a:prstGeom>
          <a:solidFill>
            <a:srgbClr val="E7A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07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/>
        </p:nvSpPr>
        <p:spPr>
          <a:xfrm>
            <a:off x="3384171" y="977575"/>
            <a:ext cx="4704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419" sz="24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OBJETIVOS </a:t>
            </a:r>
            <a:endParaRPr sz="2400" b="1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19500"/>
            <a:ext cx="1223999" cy="12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977575"/>
            <a:ext cx="24318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sz="24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sz="24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sz="24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sz="24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sz="24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sz="24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sz="24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sz="24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/>
          </p:nvPr>
        </p:nvSpPr>
        <p:spPr>
          <a:xfrm>
            <a:off x="311700" y="1531675"/>
            <a:ext cx="24318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6000">
                <a:solidFill>
                  <a:srgbClr val="2A2E6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sz="60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sz="60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sz="60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sz="60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sz="60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sz="60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sz="60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sz="60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3"/>
          </p:nvPr>
        </p:nvSpPr>
        <p:spPr>
          <a:xfrm>
            <a:off x="3384175" y="1531675"/>
            <a:ext cx="4704300" cy="23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>
                <a:solidFill>
                  <a:srgbClr val="2A2E6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sz="18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sz="18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sz="18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sz="18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sz="18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sz="18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sz="18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sz="18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guntas" type="secHead">
  <p:cSld name="SECTION_HEADER">
    <p:bg>
      <p:bgPr>
        <a:solidFill>
          <a:srgbClr val="E7A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222900" y="1271425"/>
            <a:ext cx="6698100" cy="12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  <a:defRPr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3600" b="1"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3600" b="1"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3600" b="1"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3600" b="1"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3600" b="1"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3600" b="1"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3600" b="1"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3600" b="1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46646" y="2746325"/>
            <a:ext cx="4897354" cy="23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4"/>
          <p:cNvCxnSpPr/>
          <p:nvPr/>
        </p:nvCxnSpPr>
        <p:spPr>
          <a:xfrm>
            <a:off x="1222890" y="2494400"/>
            <a:ext cx="6686400" cy="0"/>
          </a:xfrm>
          <a:prstGeom prst="straightConnector1">
            <a:avLst/>
          </a:prstGeom>
          <a:noFill/>
          <a:ln w="76200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ma nuevo">
  <p:cSld name="SECTION_HEADER_1">
    <p:bg>
      <p:bgPr>
        <a:solidFill>
          <a:srgbClr val="E7A900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  <a:defRPr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3600" b="1">
                <a:latin typeface="Rubik"/>
                <a:ea typeface="Rubik"/>
                <a:cs typeface="Rubik"/>
                <a:sym typeface="Rubi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3600" b="1">
                <a:latin typeface="Rubik"/>
                <a:ea typeface="Rubik"/>
                <a:cs typeface="Rubik"/>
                <a:sym typeface="Rubi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3600" b="1">
                <a:latin typeface="Rubik"/>
                <a:ea typeface="Rubik"/>
                <a:cs typeface="Rubik"/>
                <a:sym typeface="Rubi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3600" b="1">
                <a:latin typeface="Rubik"/>
                <a:ea typeface="Rubik"/>
                <a:cs typeface="Rubik"/>
                <a:sym typeface="Rubi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3600" b="1">
                <a:latin typeface="Rubik"/>
                <a:ea typeface="Rubik"/>
                <a:cs typeface="Rubik"/>
                <a:sym typeface="Rubi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3600" b="1">
                <a:latin typeface="Rubik"/>
                <a:ea typeface="Rubik"/>
                <a:cs typeface="Rubik"/>
                <a:sym typeface="Rubi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3600" b="1">
                <a:latin typeface="Rubik"/>
                <a:ea typeface="Rubik"/>
                <a:cs typeface="Rubik"/>
                <a:sym typeface="Rubi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3600" b="1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33;p5"/>
          <p:cNvCxnSpPr/>
          <p:nvPr/>
        </p:nvCxnSpPr>
        <p:spPr>
          <a:xfrm>
            <a:off x="3912975" y="3710375"/>
            <a:ext cx="4551900" cy="0"/>
          </a:xfrm>
          <a:prstGeom prst="straightConnector1">
            <a:avLst/>
          </a:prstGeom>
          <a:noFill/>
          <a:ln w="76200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" name="Google Shape;3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900" y="1402625"/>
            <a:ext cx="2417710" cy="374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umen">
  <p:cSld name="SECTION_HEADER_1_2">
    <p:bg>
      <p:bgPr>
        <a:solidFill>
          <a:srgbClr val="E7A900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222901" y="1402625"/>
            <a:ext cx="4559400" cy="23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  <a:defRPr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3600" b="1">
                <a:latin typeface="Rubik"/>
                <a:ea typeface="Rubik"/>
                <a:cs typeface="Rubik"/>
                <a:sym typeface="Rubi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3600" b="1">
                <a:latin typeface="Rubik"/>
                <a:ea typeface="Rubik"/>
                <a:cs typeface="Rubik"/>
                <a:sym typeface="Rubi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3600" b="1">
                <a:latin typeface="Rubik"/>
                <a:ea typeface="Rubik"/>
                <a:cs typeface="Rubik"/>
                <a:sym typeface="Rubi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3600" b="1">
                <a:latin typeface="Rubik"/>
                <a:ea typeface="Rubik"/>
                <a:cs typeface="Rubik"/>
                <a:sym typeface="Rubi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3600" b="1">
                <a:latin typeface="Rubik"/>
                <a:ea typeface="Rubik"/>
                <a:cs typeface="Rubik"/>
                <a:sym typeface="Rubi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3600" b="1">
                <a:latin typeface="Rubik"/>
                <a:ea typeface="Rubik"/>
                <a:cs typeface="Rubik"/>
                <a:sym typeface="Rubi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3600" b="1">
                <a:latin typeface="Rubik"/>
                <a:ea typeface="Rubik"/>
                <a:cs typeface="Rubik"/>
                <a:sym typeface="Rubi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3600" b="1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Google Shape;39;p6"/>
          <p:cNvCxnSpPr/>
          <p:nvPr/>
        </p:nvCxnSpPr>
        <p:spPr>
          <a:xfrm>
            <a:off x="1222900" y="3710375"/>
            <a:ext cx="4551900" cy="0"/>
          </a:xfrm>
          <a:prstGeom prst="straightConnector1">
            <a:avLst/>
          </a:prstGeom>
          <a:noFill/>
          <a:ln w="76200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0" name="Google Shape;4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975" y="1402625"/>
            <a:ext cx="2562400" cy="28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 Guiado">
  <p:cSld name="SECTION_HEADER_1_1">
    <p:bg>
      <p:bgPr>
        <a:solidFill>
          <a:srgbClr val="E7A900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cxnSp>
        <p:nvCxnSpPr>
          <p:cNvPr id="43" name="Google Shape;43;p7"/>
          <p:cNvCxnSpPr/>
          <p:nvPr/>
        </p:nvCxnSpPr>
        <p:spPr>
          <a:xfrm>
            <a:off x="311700" y="3308100"/>
            <a:ext cx="5445900" cy="0"/>
          </a:xfrm>
          <a:prstGeom prst="straightConnector1">
            <a:avLst/>
          </a:prstGeom>
          <a:noFill/>
          <a:ln w="76200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300" y="1402625"/>
            <a:ext cx="2890996" cy="25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/>
        </p:nvSpPr>
        <p:spPr>
          <a:xfrm>
            <a:off x="311701" y="2015113"/>
            <a:ext cx="5454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</a:pPr>
            <a:r>
              <a:rPr lang="es-419" sz="36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Pongamos a prueba lo aprendido 😊!!!</a:t>
            </a:r>
            <a:endParaRPr sz="3600" b="1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irhub">
  <p:cSld name="SECTION_HEADER_1_1_1">
    <p:bg>
      <p:bgPr>
        <a:solidFill>
          <a:srgbClr val="E7A900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0300"/>
            <a:ext cx="2092750" cy="243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p8"/>
          <p:cNvCxnSpPr/>
          <p:nvPr/>
        </p:nvCxnSpPr>
        <p:spPr>
          <a:xfrm>
            <a:off x="2825775" y="3495300"/>
            <a:ext cx="5997600" cy="0"/>
          </a:xfrm>
          <a:prstGeom prst="straightConnector1">
            <a:avLst/>
          </a:prstGeom>
          <a:noFill/>
          <a:ln w="76200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8"/>
          <p:cNvSpPr txBox="1"/>
          <p:nvPr/>
        </p:nvSpPr>
        <p:spPr>
          <a:xfrm>
            <a:off x="2825775" y="1648200"/>
            <a:ext cx="60066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</a:pPr>
            <a:r>
              <a:rPr lang="es-419" sz="36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Visita el Repositorio de GitHub para ver ejemplos</a:t>
            </a:r>
            <a:endParaRPr sz="3600" b="1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rendizajes esperados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25" y="0"/>
            <a:ext cx="77172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2233" y="0"/>
            <a:ext cx="6621769" cy="51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4572000" y="1402625"/>
            <a:ext cx="4260300" cy="31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name="adj" fmla="val 16667"/>
            </a:avLst>
          </a:prstGeom>
          <a:solidFill>
            <a:srgbClr val="2A2E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 txBox="1"/>
          <p:nvPr/>
        </p:nvSpPr>
        <p:spPr>
          <a:xfrm>
            <a:off x="4572000" y="445025"/>
            <a:ext cx="426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</a:pPr>
            <a:r>
              <a:rPr lang="es-419" sz="24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rPr>
              <a:t>¿QUÉ VAMOS A VER?</a:t>
            </a:r>
            <a:endParaRPr sz="2400" b="1">
              <a:solidFill>
                <a:srgbClr val="E7A9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una columna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name="adj" fmla="val 16667"/>
            </a:avLst>
          </a:prstGeom>
          <a:solidFill>
            <a:srgbClr val="2A2E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311700" y="1402625"/>
            <a:ext cx="8520600" cy="31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sz="28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sz="28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sz="28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sz="28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sz="28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sz="28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sz="28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sz="28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sz="2800" b="1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02625"/>
            <a:ext cx="8520600" cy="31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Char char="●"/>
              <a:defRPr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○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■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●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○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■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●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○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■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learn/react-developer-tool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173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853900" y="1476200"/>
            <a:ext cx="7260000" cy="86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interfaces interactivas con React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 idx="2"/>
          </p:nvPr>
        </p:nvSpPr>
        <p:spPr>
          <a:xfrm>
            <a:off x="853900" y="2344400"/>
            <a:ext cx="72600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Fundamentales de React JS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 JSX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311700" y="1402625"/>
            <a:ext cx="8520600" cy="10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b="1"/>
              <a:t>JSX (JavaScript XML) </a:t>
            </a:r>
            <a:r>
              <a:rPr lang="es-419"/>
              <a:t>es una extensión de JavaScript que permite escribir código HTML dentro de un archivo JavaScript. JSX es más </a:t>
            </a:r>
            <a:r>
              <a:rPr lang="es-419" b="1"/>
              <a:t>legible</a:t>
            </a:r>
            <a:r>
              <a:rPr lang="es-419"/>
              <a:t> y se convierte en JavaScript utilizando Babel.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1412800" y="2501525"/>
            <a:ext cx="338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b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Edita App.jsx:</a:t>
            </a:r>
            <a:endParaRPr/>
          </a:p>
        </p:txBody>
      </p:sp>
      <p:graphicFrame>
        <p:nvGraphicFramePr>
          <p:cNvPr id="151" name="Google Shape;151;p24"/>
          <p:cNvGraphicFramePr/>
          <p:nvPr/>
        </p:nvGraphicFramePr>
        <p:xfrm>
          <a:off x="1412800" y="290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273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title =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'Welcome to My Todo App'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&gt;{title}&lt;/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2" name="Google Shape;152;p24"/>
          <p:cNvSpPr txBox="1"/>
          <p:nvPr/>
        </p:nvSpPr>
        <p:spPr>
          <a:xfrm>
            <a:off x="4152725" y="2901725"/>
            <a:ext cx="46797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"/>
              <a:buChar char="●"/>
            </a:pPr>
            <a:r>
              <a:rPr lang="es-419" sz="1100" b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{title}:</a:t>
            </a: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 Las llaves permiten insertar expresiones de JavaScript.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"/>
              <a:buChar char="●"/>
            </a:pP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JSX es más legible y elimina la necesidad de usar funciones como React.createElement.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Pensando en ReactJS</a:t>
            </a: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311700" y="1402625"/>
            <a:ext cx="8520600" cy="10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ReactJS se basa en la </a:t>
            </a:r>
            <a:r>
              <a:rPr lang="es-419" b="1"/>
              <a:t>división de interfaces</a:t>
            </a:r>
            <a:r>
              <a:rPr lang="es-419"/>
              <a:t> en </a:t>
            </a:r>
            <a:r>
              <a:rPr lang="es-419" b="1"/>
              <a:t>componentes reutilizables</a:t>
            </a:r>
            <a:r>
              <a:rPr lang="es-419"/>
              <a:t>. Identificamos las partes de la UI y las implementamos como pequeños bloques independientes.</a:t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1412800" y="2501525"/>
            <a:ext cx="338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b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Crea un componente Header.jsx:</a:t>
            </a:r>
            <a:endParaRPr/>
          </a:p>
        </p:txBody>
      </p:sp>
      <p:graphicFrame>
        <p:nvGraphicFramePr>
          <p:cNvPr id="160" name="Google Shape;160;p25"/>
          <p:cNvGraphicFramePr/>
          <p:nvPr/>
        </p:nvGraphicFramePr>
        <p:xfrm>
          <a:off x="1412800" y="290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15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&gt;My Todo App&lt;/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1" name="Google Shape;161;p25"/>
          <p:cNvSpPr txBox="1"/>
          <p:nvPr/>
        </p:nvSpPr>
        <p:spPr>
          <a:xfrm>
            <a:off x="4795000" y="2501525"/>
            <a:ext cx="338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b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Agregalo en App.jsx:</a:t>
            </a:r>
            <a:endParaRPr/>
          </a:p>
        </p:txBody>
      </p:sp>
      <p:graphicFrame>
        <p:nvGraphicFramePr>
          <p:cNvPr id="162" name="Google Shape;162;p25"/>
          <p:cNvGraphicFramePr/>
          <p:nvPr/>
        </p:nvGraphicFramePr>
        <p:xfrm>
          <a:off x="4795000" y="290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215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Header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'./Header'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Google Shape;163;p25"/>
          <p:cNvSpPr txBox="1"/>
          <p:nvPr/>
        </p:nvSpPr>
        <p:spPr>
          <a:xfrm>
            <a:off x="1412800" y="4162200"/>
            <a:ext cx="33822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Cada sección de la UI es un componente independiente.</a:t>
            </a:r>
            <a:endParaRPr sz="1100"/>
          </a:p>
        </p:txBody>
      </p:sp>
      <p:sp>
        <p:nvSpPr>
          <p:cNvPr id="164" name="Google Shape;164;p25"/>
          <p:cNvSpPr txBox="1"/>
          <p:nvPr/>
        </p:nvSpPr>
        <p:spPr>
          <a:xfrm>
            <a:off x="6948850" y="2901725"/>
            <a:ext cx="18834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Los componentes promueven la reutilización de código y la separación de responsabilidades.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Componentes en ReactJS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311700" y="1402625"/>
            <a:ext cx="8520600" cy="20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Los componentes son funciones que devuelven un árbol de elementos JSX. Pueden ser </a:t>
            </a:r>
            <a:r>
              <a:rPr lang="es-419" b="1"/>
              <a:t>funcionales</a:t>
            </a:r>
            <a:r>
              <a:rPr lang="es-419"/>
              <a:t> (como hemos visto) o basados en clases (menos comunes hoy).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1412800" y="2501525"/>
            <a:ext cx="338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b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Crea un componente TaskList.jsx:</a:t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4795000" y="2501525"/>
            <a:ext cx="403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b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Modifica App.jsx agregando TaskList:</a:t>
            </a:r>
            <a:endParaRPr/>
          </a:p>
        </p:txBody>
      </p:sp>
      <p:graphicFrame>
        <p:nvGraphicFramePr>
          <p:cNvPr id="173" name="Google Shape;173;p26"/>
          <p:cNvGraphicFramePr/>
          <p:nvPr/>
        </p:nvGraphicFramePr>
        <p:xfrm>
          <a:off x="1412800" y="290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293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TaskList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&gt;Learn React&lt;/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&gt;Build a project&lt;/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&gt;Explore Hooks&lt;/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4" name="Google Shape;174;p26"/>
          <p:cNvGraphicFramePr/>
          <p:nvPr/>
        </p:nvGraphicFramePr>
        <p:xfrm>
          <a:off x="4795000" y="290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293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Header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'./Header'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TaskList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'./TaskList'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TaskList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Paso de Datos con Props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Las props permiten pasar datos a los componentes. Son inmutables y se utilizan para personalizar componentes.</a:t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311700" y="2182925"/>
            <a:ext cx="293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b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Crea un componente Task.jsx:</a:t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3646975" y="2182925"/>
            <a:ext cx="463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b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Modifica TaskList.jsx:</a:t>
            </a:r>
            <a:endParaRPr/>
          </a:p>
        </p:txBody>
      </p:sp>
      <p:graphicFrame>
        <p:nvGraphicFramePr>
          <p:cNvPr id="183" name="Google Shape;183;p27"/>
          <p:cNvGraphicFramePr/>
          <p:nvPr/>
        </p:nvGraphicFramePr>
        <p:xfrm>
          <a:off x="311700" y="25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293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({ task })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&gt;{task}&lt;/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4" name="Google Shape;184;p27"/>
          <p:cNvGraphicFramePr/>
          <p:nvPr/>
        </p:nvGraphicFramePr>
        <p:xfrm>
          <a:off x="3646975" y="25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463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'./Task'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TaskList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tasks = [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'Learn React'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'Build a project'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'Explore Hooks'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{tasks.map((task, index) =&gt;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{index}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{task}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))}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 Hooks</a:t>
            </a:r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body" idx="1"/>
          </p:nvPr>
        </p:nvSpPr>
        <p:spPr>
          <a:xfrm>
            <a:off x="311700" y="1802825"/>
            <a:ext cx="2827200" cy="17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Los Hooks permiten gestionar estados y efectos secundarios en los componentes funcionales.</a:t>
            </a:r>
            <a:endParaRPr/>
          </a:p>
        </p:txBody>
      </p:sp>
      <p:sp>
        <p:nvSpPr>
          <p:cNvPr id="191" name="Google Shape;191;p28"/>
          <p:cNvSpPr txBox="1"/>
          <p:nvPr/>
        </p:nvSpPr>
        <p:spPr>
          <a:xfrm>
            <a:off x="3138900" y="1402625"/>
            <a:ext cx="569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b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Agrega estados al componente TaskList.jsx:</a:t>
            </a:r>
            <a:endParaRPr/>
          </a:p>
        </p:txBody>
      </p:sp>
      <p:graphicFrame>
        <p:nvGraphicFramePr>
          <p:cNvPr id="192" name="Google Shape;192;p28"/>
          <p:cNvGraphicFramePr/>
          <p:nvPr/>
        </p:nvGraphicFramePr>
        <p:xfrm>
          <a:off x="3138900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516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useState }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'react'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'./Task'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TaskList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[tasks, setTasks] = useState([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'Learn React'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'Build a project'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'Explore Hooks'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addTask = () =&gt;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setTasks([...tasks,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`Task 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${tasks.length +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`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onClick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{addTask}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&gt;Add Task&lt;/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{tasks.map((task, index) =&gt; (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{index}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{task}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))}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8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JSX, la Simplificación de ReactJS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Porqué usar JSX</a:t>
            </a: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1"/>
          </p:nvPr>
        </p:nvSpPr>
        <p:spPr>
          <a:xfrm>
            <a:off x="311700" y="1769725"/>
            <a:ext cx="4260300" cy="17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JSX es una extensión de sintaxis para JavaScript que</a:t>
            </a:r>
            <a:r>
              <a:rPr lang="es-419" b="1"/>
              <a:t> facilita la creación de interfaces de usuario en React</a:t>
            </a:r>
            <a:r>
              <a:rPr lang="es-419"/>
              <a:t>. Su similitud con HTML lo hace intuitivo para los desarrolladores.</a:t>
            </a:r>
            <a:endParaRPr/>
          </a:p>
        </p:txBody>
      </p:sp>
      <p:sp>
        <p:nvSpPr>
          <p:cNvPr id="204" name="Google Shape;204;p30"/>
          <p:cNvSpPr txBox="1"/>
          <p:nvPr/>
        </p:nvSpPr>
        <p:spPr>
          <a:xfrm>
            <a:off x="4572000" y="1402625"/>
            <a:ext cx="338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b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Actualiza el Header.jsx:</a:t>
            </a:r>
            <a:endParaRPr/>
          </a:p>
        </p:txBody>
      </p:sp>
      <p:graphicFrame>
        <p:nvGraphicFramePr>
          <p:cNvPr id="205" name="Google Shape;205;p30"/>
          <p:cNvGraphicFramePr/>
          <p:nvPr/>
        </p:nvGraphicFramePr>
        <p:xfrm>
          <a:off x="4572000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appName =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'My Todo App'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currentDate =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().toLocaleDateString();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&gt;{appName}&lt;/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&gt;{`Today's date: ${currentDate}`}&lt;/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9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6" name="Google Shape;206;p30"/>
          <p:cNvSpPr txBox="1"/>
          <p:nvPr/>
        </p:nvSpPr>
        <p:spPr>
          <a:xfrm>
            <a:off x="4572000" y="3872925"/>
            <a:ext cx="4260300" cy="8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Las llaves {} permiten incluir expresiones de JavaScript.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La interpolación de cadenas como Today's date: ${currentDate} combina HTML y JavaScript de forma natural.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JSX también es una Expresión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body" idx="1"/>
          </p:nvPr>
        </p:nvSpPr>
        <p:spPr>
          <a:xfrm>
            <a:off x="311700" y="1802825"/>
            <a:ext cx="4881600" cy="10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JSX puede asignarse a variables, pasarse como parámetros o devolverse desde funciones.</a:t>
            </a:r>
            <a:endParaRPr/>
          </a:p>
        </p:txBody>
      </p:sp>
      <p:sp>
        <p:nvSpPr>
          <p:cNvPr id="213" name="Google Shape;213;p31"/>
          <p:cNvSpPr txBox="1"/>
          <p:nvPr/>
        </p:nvSpPr>
        <p:spPr>
          <a:xfrm>
            <a:off x="5193300" y="1402625"/>
            <a:ext cx="363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b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Actualiza App.jsx:</a:t>
            </a:r>
            <a:endParaRPr/>
          </a:p>
        </p:txBody>
      </p:sp>
      <p:sp>
        <p:nvSpPr>
          <p:cNvPr id="214" name="Google Shape;214;p31"/>
          <p:cNvSpPr txBox="1"/>
          <p:nvPr/>
        </p:nvSpPr>
        <p:spPr>
          <a:xfrm>
            <a:off x="5193300" y="4196775"/>
            <a:ext cx="3639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JSX como una expresión puede almacenarse en variables (footer) y reutilizarse.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215" name="Google Shape;215;p31"/>
          <p:cNvGraphicFramePr/>
          <p:nvPr/>
        </p:nvGraphicFramePr>
        <p:xfrm>
          <a:off x="5193300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63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Header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'./Header'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TaskList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'./TaskList'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footer =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footer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&gt;(c) 2024 My Todo App&lt;/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footer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TaskList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{footer}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Especificando Atributos con JSX</a:t>
            </a:r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En JSX, los atributos son similares a HTML, pero con convenciones de nombres de JavaScript.</a:t>
            </a:r>
            <a:endParaRPr/>
          </a:p>
        </p:txBody>
      </p:sp>
      <p:sp>
        <p:nvSpPr>
          <p:cNvPr id="222" name="Google Shape;222;p32"/>
          <p:cNvSpPr txBox="1"/>
          <p:nvPr/>
        </p:nvSpPr>
        <p:spPr>
          <a:xfrm>
            <a:off x="1307750" y="2182925"/>
            <a:ext cx="363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b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Agrega estilos en línea a Header.jsx:</a:t>
            </a:r>
            <a:endParaRPr/>
          </a:p>
        </p:txBody>
      </p:sp>
      <p:sp>
        <p:nvSpPr>
          <p:cNvPr id="223" name="Google Shape;223;p32"/>
          <p:cNvSpPr txBox="1"/>
          <p:nvPr/>
        </p:nvSpPr>
        <p:spPr>
          <a:xfrm>
            <a:off x="4946725" y="2583125"/>
            <a:ext cx="3885600" cy="10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Atributos como style usan objetos JavaScript en lugar de cadenas.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Las claves del objeto siguen la convención camelCase (textAlign).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224" name="Google Shape;224;p32"/>
          <p:cNvGraphicFramePr/>
          <p:nvPr/>
        </p:nvGraphicFramePr>
        <p:xfrm>
          <a:off x="1307750" y="25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6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appName =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'My Todo App'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headerStyle =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textAlign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'center'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'blue'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style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{headerStyle}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&gt;{appName}&lt;/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Previniendo Ataques de Inyección con JSX</a:t>
            </a:r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body" idx="1"/>
          </p:nvPr>
        </p:nvSpPr>
        <p:spPr>
          <a:xfrm>
            <a:off x="311700" y="1402625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JSX escapa automáticamente cualquier contenido peligroso.</a:t>
            </a:r>
            <a:endParaRPr/>
          </a:p>
        </p:txBody>
      </p:sp>
      <p:sp>
        <p:nvSpPr>
          <p:cNvPr id="231" name="Google Shape;231;p33"/>
          <p:cNvSpPr txBox="1"/>
          <p:nvPr/>
        </p:nvSpPr>
        <p:spPr>
          <a:xfrm>
            <a:off x="1307750" y="1864325"/>
            <a:ext cx="363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b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Actualiza TaskList.jsx:</a:t>
            </a:r>
            <a:endParaRPr/>
          </a:p>
        </p:txBody>
      </p:sp>
      <p:sp>
        <p:nvSpPr>
          <p:cNvPr id="232" name="Google Shape;232;p33"/>
          <p:cNvSpPr txBox="1"/>
          <p:nvPr/>
        </p:nvSpPr>
        <p:spPr>
          <a:xfrm>
            <a:off x="1307750" y="4172700"/>
            <a:ext cx="5533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Aunque tasks contiene HTML malicioso, JSX lo muestra como texto plano, previniendo inyecciones de código.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233" name="Google Shape;233;p33"/>
          <p:cNvGraphicFramePr/>
          <p:nvPr/>
        </p:nvGraphicFramePr>
        <p:xfrm>
          <a:off x="1307750" y="226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55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TaskList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tasks = [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'&lt;script&gt;alert("Hacked!")&lt;/script&gt;'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'Learn React'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'Explore Hooks'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{tasks.map((task, index) =&gt;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{index}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&gt;{task}&lt;/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))}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311700" y="977575"/>
            <a:ext cx="24318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4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2"/>
          </p:nvPr>
        </p:nvSpPr>
        <p:spPr>
          <a:xfrm>
            <a:off x="311700" y="1531675"/>
            <a:ext cx="24318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AE 2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3"/>
          </p:nvPr>
        </p:nvSpPr>
        <p:spPr>
          <a:xfrm>
            <a:off x="3384175" y="1531675"/>
            <a:ext cx="4704300" cy="17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Domina los fundamentos de ReactJS: Aprende JSX, props, hooks, y cómo construir componentes reutilizables para interfaces dinámicas, eficaces y modulares.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​​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Comentarios en JSX</a:t>
            </a: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body" idx="1"/>
          </p:nvPr>
        </p:nvSpPr>
        <p:spPr>
          <a:xfrm>
            <a:off x="311700" y="1802825"/>
            <a:ext cx="3942300" cy="10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Los comentarios dentro de JSX se colocan dentro de llaves usando sintaxis específica.</a:t>
            </a:r>
            <a:endParaRPr/>
          </a:p>
        </p:txBody>
      </p:sp>
      <p:sp>
        <p:nvSpPr>
          <p:cNvPr id="240" name="Google Shape;240;p34"/>
          <p:cNvSpPr txBox="1"/>
          <p:nvPr/>
        </p:nvSpPr>
        <p:spPr>
          <a:xfrm>
            <a:off x="4253950" y="1402625"/>
            <a:ext cx="457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b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Actualiza TaskList.jsx:</a:t>
            </a:r>
            <a:endParaRPr/>
          </a:p>
        </p:txBody>
      </p:sp>
      <p:sp>
        <p:nvSpPr>
          <p:cNvPr id="241" name="Google Shape;241;p34"/>
          <p:cNvSpPr txBox="1"/>
          <p:nvPr/>
        </p:nvSpPr>
        <p:spPr>
          <a:xfrm>
            <a:off x="4254000" y="4172700"/>
            <a:ext cx="4578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Los comentarios deben colocarse dentro de {/* */}.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242" name="Google Shape;242;p34"/>
          <p:cNvGraphicFramePr/>
          <p:nvPr/>
        </p:nvGraphicFramePr>
        <p:xfrm>
          <a:off x="4253950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457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TaskList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tasks = [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'Learn React'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'Build a project'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'Explore Hooks'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{/* Mostrar lista de tareas */}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{tasks.map((task, index) =&gt;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{index}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&gt;{task}&lt;/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))}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>
            <a:spLocks noGrp="1"/>
          </p:cNvSpPr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Implementar componentes reutilizables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Aspectos fundamentales de la Componentización</a:t>
            </a:r>
            <a:endParaRPr/>
          </a:p>
        </p:txBody>
      </p:sp>
      <p:sp>
        <p:nvSpPr>
          <p:cNvPr id="253" name="Google Shape;253;p36"/>
          <p:cNvSpPr txBox="1">
            <a:spLocks noGrp="1"/>
          </p:cNvSpPr>
          <p:nvPr>
            <p:ph type="body" idx="1"/>
          </p:nvPr>
        </p:nvSpPr>
        <p:spPr>
          <a:xfrm>
            <a:off x="311700" y="1402625"/>
            <a:ext cx="8520600" cy="10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 componentización en React permite dividir la UI en pequeñas piezas reutilizables, lo que mejora la organización, mantenibilidad y escalabilidad del código.</a:t>
            </a:r>
            <a:endParaRPr/>
          </a:p>
        </p:txBody>
      </p:sp>
      <p:sp>
        <p:nvSpPr>
          <p:cNvPr id="254" name="Google Shape;254;p36"/>
          <p:cNvSpPr txBox="1"/>
          <p:nvPr/>
        </p:nvSpPr>
        <p:spPr>
          <a:xfrm>
            <a:off x="311700" y="2501525"/>
            <a:ext cx="3357300" cy="12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Beneficios:</a:t>
            </a:r>
            <a:endParaRPr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●"/>
            </a:pPr>
            <a:r>
              <a:rPr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Reutilización de código.</a:t>
            </a:r>
            <a:endParaRPr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●"/>
            </a:pPr>
            <a:r>
              <a:rPr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Separación de preocupaciones.</a:t>
            </a:r>
            <a:endParaRPr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●"/>
            </a:pPr>
            <a:r>
              <a:rPr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Escalabilidad y consistencia.</a:t>
            </a:r>
            <a:endParaRPr/>
          </a:p>
        </p:txBody>
      </p:sp>
      <p:sp>
        <p:nvSpPr>
          <p:cNvPr id="255" name="Google Shape;255;p36"/>
          <p:cNvSpPr txBox="1">
            <a:spLocks noGrp="1"/>
          </p:cNvSpPr>
          <p:nvPr>
            <p:ph type="body" idx="1"/>
          </p:nvPr>
        </p:nvSpPr>
        <p:spPr>
          <a:xfrm>
            <a:off x="4254900" y="2501525"/>
            <a:ext cx="45774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 b="1"/>
              <a:t>Creamos un componente reutilizable Button.jsx:</a:t>
            </a:r>
            <a:endParaRPr sz="1400" b="1"/>
          </a:p>
        </p:txBody>
      </p:sp>
      <p:graphicFrame>
        <p:nvGraphicFramePr>
          <p:cNvPr id="256" name="Google Shape;256;p36"/>
          <p:cNvGraphicFramePr/>
          <p:nvPr/>
        </p:nvGraphicFramePr>
        <p:xfrm>
          <a:off x="4254900" y="290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457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({ label, onClick })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onClick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{onClick}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&gt;{label}&lt;/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7" name="Google Shape;257;p36"/>
          <p:cNvSpPr txBox="1">
            <a:spLocks noGrp="1"/>
          </p:cNvSpPr>
          <p:nvPr>
            <p:ph type="body" idx="1"/>
          </p:nvPr>
        </p:nvSpPr>
        <p:spPr>
          <a:xfrm>
            <a:off x="4254900" y="3600225"/>
            <a:ext cx="45774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100"/>
              <a:t>Button recibe label y onClick como propiedades, lo que permite personalización.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Reconocer los Elementos y Sintaxis para Componentes</a:t>
            </a:r>
            <a:endParaRPr/>
          </a:p>
        </p:txBody>
      </p:sp>
      <p:sp>
        <p:nvSpPr>
          <p:cNvPr id="263" name="Google Shape;263;p37"/>
          <p:cNvSpPr txBox="1">
            <a:spLocks noGrp="1"/>
          </p:cNvSpPr>
          <p:nvPr>
            <p:ph type="body" idx="1"/>
          </p:nvPr>
        </p:nvSpPr>
        <p:spPr>
          <a:xfrm>
            <a:off x="311700" y="1802825"/>
            <a:ext cx="4118400" cy="14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Los componentes en React son funciones que devuelven elementos JSX. Usan props para recibir datos y comportamientos.</a:t>
            </a:r>
            <a:endParaRPr/>
          </a:p>
        </p:txBody>
      </p:sp>
      <p:sp>
        <p:nvSpPr>
          <p:cNvPr id="264" name="Google Shape;264;p37"/>
          <p:cNvSpPr txBox="1">
            <a:spLocks noGrp="1"/>
          </p:cNvSpPr>
          <p:nvPr>
            <p:ph type="body" idx="1"/>
          </p:nvPr>
        </p:nvSpPr>
        <p:spPr>
          <a:xfrm>
            <a:off x="4430100" y="1402625"/>
            <a:ext cx="44022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 b="1"/>
              <a:t>Actualizar TaskList.jsx para usar Button:</a:t>
            </a:r>
            <a:endParaRPr sz="1400" b="1"/>
          </a:p>
        </p:txBody>
      </p:sp>
      <p:sp>
        <p:nvSpPr>
          <p:cNvPr id="265" name="Google Shape;265;p37"/>
          <p:cNvSpPr txBox="1">
            <a:spLocks noGrp="1"/>
          </p:cNvSpPr>
          <p:nvPr>
            <p:ph type="body" idx="1"/>
          </p:nvPr>
        </p:nvSpPr>
        <p:spPr>
          <a:xfrm>
            <a:off x="4430100" y="4187450"/>
            <a:ext cx="4402200" cy="7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100"/>
              <a:t>Button se usa para eliminar tareas. onClick ejecuta onDelete con el índice de la tarea. Calma si se rompe el código ;), aun no terminamos</a:t>
            </a:r>
            <a:endParaRPr sz="1100"/>
          </a:p>
        </p:txBody>
      </p:sp>
      <p:graphicFrame>
        <p:nvGraphicFramePr>
          <p:cNvPr id="266" name="Google Shape;266;p37"/>
          <p:cNvGraphicFramePr/>
          <p:nvPr/>
        </p:nvGraphicFramePr>
        <p:xfrm>
          <a:off x="4430100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440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Button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'./Button'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TaskList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({ tasks, onDelete })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{tasks.map((task, index) =&gt;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{index}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{task}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"Delete"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onClick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{()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=&gt; onDelete(index)}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))}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Usar Componentes Previamente Construidos</a:t>
            </a:r>
            <a:endParaRPr/>
          </a:p>
        </p:txBody>
      </p:sp>
      <p:sp>
        <p:nvSpPr>
          <p:cNvPr id="272" name="Google Shape;272;p38"/>
          <p:cNvSpPr txBox="1">
            <a:spLocks noGrp="1"/>
          </p:cNvSpPr>
          <p:nvPr>
            <p:ph type="body" idx="1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Los componentes construidos pueden reutilizarse con diferentes configuraciones mediante props.</a:t>
            </a:r>
            <a:endParaRPr/>
          </a:p>
        </p:txBody>
      </p:sp>
      <p:sp>
        <p:nvSpPr>
          <p:cNvPr id="273" name="Google Shape;273;p38"/>
          <p:cNvSpPr txBox="1">
            <a:spLocks noGrp="1"/>
          </p:cNvSpPr>
          <p:nvPr>
            <p:ph type="body" idx="1"/>
          </p:nvPr>
        </p:nvSpPr>
        <p:spPr>
          <a:xfrm>
            <a:off x="1333125" y="2182925"/>
            <a:ext cx="74991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 b="1"/>
              <a:t>Crea TaskForm.jsx:</a:t>
            </a:r>
            <a:endParaRPr sz="1400" b="1"/>
          </a:p>
        </p:txBody>
      </p:sp>
      <p:graphicFrame>
        <p:nvGraphicFramePr>
          <p:cNvPr id="274" name="Google Shape;274;p38"/>
          <p:cNvGraphicFramePr/>
          <p:nvPr/>
        </p:nvGraphicFramePr>
        <p:xfrm>
          <a:off x="1333125" y="25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3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useState }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'react'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TaskForm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({ onAdd })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[task, setTask] = useState(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handleSubmit = (e) =&gt;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e.preventDefault();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(task.trim())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onAdd(task);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setTask(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};</a:t>
                      </a:r>
                      <a:endParaRPr sz="9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5" name="Google Shape;275;p38"/>
          <p:cNvGraphicFramePr/>
          <p:nvPr/>
        </p:nvGraphicFramePr>
        <p:xfrm>
          <a:off x="5152775" y="25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6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onSubmit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{handleSubmit}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"text"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placeholder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"Add a task"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{task}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onChange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{(e)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=&gt; setTask(e.target.value)}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"submit"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&gt;Add&lt;/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Usar Componentes Previamente Construidos</a:t>
            </a:r>
            <a:endParaRPr/>
          </a:p>
        </p:txBody>
      </p:sp>
      <p:sp>
        <p:nvSpPr>
          <p:cNvPr id="281" name="Google Shape;281;p39"/>
          <p:cNvSpPr txBox="1">
            <a:spLocks noGrp="1"/>
          </p:cNvSpPr>
          <p:nvPr>
            <p:ph type="body" idx="1"/>
          </p:nvPr>
        </p:nvSpPr>
        <p:spPr>
          <a:xfrm>
            <a:off x="1333125" y="1402625"/>
            <a:ext cx="74991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 b="1"/>
              <a:t>Integra en App.jsx:</a:t>
            </a:r>
            <a:endParaRPr sz="1400" b="1"/>
          </a:p>
        </p:txBody>
      </p:sp>
      <p:graphicFrame>
        <p:nvGraphicFramePr>
          <p:cNvPr id="282" name="Google Shape;282;p39"/>
          <p:cNvGraphicFramePr/>
          <p:nvPr/>
        </p:nvGraphicFramePr>
        <p:xfrm>
          <a:off x="1333125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23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useState }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'react'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Header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'./Header'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TaskList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'./TaskList'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TaskForm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'./TaskForm'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[tasks, setTasks] = useState([]);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addTask = (task) =&gt;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setTasks([...tasks, task]);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deleteTask = (index) =&gt;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setTasks(tasks.filter((_, i) =&gt; i !== index));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};</a:t>
                      </a:r>
                      <a:endParaRPr sz="9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3" name="Google Shape;283;p39"/>
          <p:cNvGraphicFramePr/>
          <p:nvPr/>
        </p:nvGraphicFramePr>
        <p:xfrm>
          <a:off x="5593425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23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&lt;div&gt;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&lt;Header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&lt;TaskForm onAdd={addTask}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&lt;TaskList tasks={tasks} onDelete={deleteTask}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&lt;/div&gt;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4" name="Google Shape;284;p39"/>
          <p:cNvSpPr txBox="1">
            <a:spLocks noGrp="1"/>
          </p:cNvSpPr>
          <p:nvPr>
            <p:ph type="body" idx="1"/>
          </p:nvPr>
        </p:nvSpPr>
        <p:spPr>
          <a:xfrm>
            <a:off x="5593425" y="3549075"/>
            <a:ext cx="3238800" cy="14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b="1"/>
              <a:t>TaskForm</a:t>
            </a:r>
            <a:r>
              <a:rPr lang="es-419" sz="1100"/>
              <a:t> permite agregar nuevas tareas.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 b="1"/>
              <a:t>TaskList </a:t>
            </a:r>
            <a:r>
              <a:rPr lang="es-419" sz="1100"/>
              <a:t>muestra las tareas y permite eliminarlas.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100"/>
              <a:t>Los métodos</a:t>
            </a:r>
            <a:r>
              <a:rPr lang="es-419" sz="1100" b="1"/>
              <a:t> addTask</a:t>
            </a:r>
            <a:r>
              <a:rPr lang="es-419" sz="1100"/>
              <a:t> y</a:t>
            </a:r>
            <a:r>
              <a:rPr lang="es-419" sz="1100" b="1"/>
              <a:t> deleteTask</a:t>
            </a:r>
            <a:r>
              <a:rPr lang="es-419" sz="1100"/>
              <a:t> gestionan el estado.</a:t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1222900" y="1271425"/>
            <a:ext cx="6698100" cy="12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te pareció tu primer proyecto con React?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>
            <a:spLocks noGrp="1"/>
          </p:cNvSpPr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Extras 😁!!!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ciclo de vida ReactJS</a:t>
            </a:r>
            <a:endParaRPr/>
          </a:p>
        </p:txBody>
      </p:sp>
      <p:sp>
        <p:nvSpPr>
          <p:cNvPr id="300" name="Google Shape;300;p42"/>
          <p:cNvSpPr txBox="1">
            <a:spLocks noGrp="1"/>
          </p:cNvSpPr>
          <p:nvPr>
            <p:ph type="body" idx="1"/>
          </p:nvPr>
        </p:nvSpPr>
        <p:spPr>
          <a:xfrm>
            <a:off x="311700" y="1402625"/>
            <a:ext cx="8520600" cy="10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El ciclo de vida en React describe las etapas por las que pasa un componente: montaje, actualización y desmontaje. Comprender estas fases permite </a:t>
            </a:r>
            <a:r>
              <a:rPr lang="es-419" b="1"/>
              <a:t>manipular</a:t>
            </a:r>
            <a:r>
              <a:rPr lang="es-419"/>
              <a:t> datos, realizar </a:t>
            </a:r>
            <a:r>
              <a:rPr lang="es-419" b="1"/>
              <a:t>peticiones</a:t>
            </a:r>
            <a:r>
              <a:rPr lang="es-419"/>
              <a:t> o </a:t>
            </a:r>
            <a:r>
              <a:rPr lang="es-419" b="1"/>
              <a:t>limpiar</a:t>
            </a:r>
            <a:r>
              <a:rPr lang="es-419"/>
              <a:t> recursos adecuadamente.</a:t>
            </a:r>
            <a:endParaRPr/>
          </a:p>
        </p:txBody>
      </p:sp>
      <p:sp>
        <p:nvSpPr>
          <p:cNvPr id="301" name="Google Shape;301;p42"/>
          <p:cNvSpPr txBox="1">
            <a:spLocks noGrp="1"/>
          </p:cNvSpPr>
          <p:nvPr>
            <p:ph type="body" idx="1"/>
          </p:nvPr>
        </p:nvSpPr>
        <p:spPr>
          <a:xfrm>
            <a:off x="311700" y="2501525"/>
            <a:ext cx="85206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 b="1"/>
              <a:t>Montaje:</a:t>
            </a:r>
            <a:r>
              <a:rPr lang="es-419" sz="1400"/>
              <a:t> componentDidMount se usa para inicializar datos.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 b="1"/>
              <a:t>Actualización:</a:t>
            </a:r>
            <a:r>
              <a:rPr lang="es-419" sz="1400"/>
              <a:t> Métodos como componentDidUpdate responden a cambios en props o state.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 b="1"/>
              <a:t>Desmontaje:</a:t>
            </a:r>
            <a:r>
              <a:rPr lang="es-419" sz="1400"/>
              <a:t> componentWillUnmount permite limpiar recursos como listeners o intervalos.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Desplegando datos en la interfaz (Renderización)</a:t>
            </a:r>
            <a:endParaRPr/>
          </a:p>
        </p:txBody>
      </p:sp>
      <p:sp>
        <p:nvSpPr>
          <p:cNvPr id="307" name="Google Shape;307;p43"/>
          <p:cNvSpPr txBox="1">
            <a:spLocks noGrp="1"/>
          </p:cNvSpPr>
          <p:nvPr>
            <p:ph type="body" idx="1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React utiliza el método </a:t>
            </a:r>
            <a:r>
              <a:rPr lang="es-419" b="1"/>
              <a:t>render() </a:t>
            </a:r>
            <a:r>
              <a:rPr lang="es-419"/>
              <a:t>para actualizar la interfaz de usuario basándose en los cambios en el estado o las propiedades del componente.</a:t>
            </a:r>
            <a:endParaRPr/>
          </a:p>
        </p:txBody>
      </p:sp>
      <p:graphicFrame>
        <p:nvGraphicFramePr>
          <p:cNvPr id="308" name="Google Shape;308;p43"/>
          <p:cNvGraphicFramePr/>
          <p:nvPr/>
        </p:nvGraphicFramePr>
        <p:xfrm>
          <a:off x="5776650" y="2182925"/>
          <a:ext cx="3055650" cy="1656144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0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UserProfile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({ name, age })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&gt;{name}&lt;/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&gt;Edad: {age}&lt;/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" name="Google Shape;309;p43"/>
          <p:cNvSpPr txBox="1">
            <a:spLocks noGrp="1"/>
          </p:cNvSpPr>
          <p:nvPr>
            <p:ph type="body" idx="1"/>
          </p:nvPr>
        </p:nvSpPr>
        <p:spPr>
          <a:xfrm>
            <a:off x="311700" y="2735025"/>
            <a:ext cx="54651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/>
              <a:t>Aquí, el componente UserProfile despliega dinámicamente los datos proporcionados a través de las props.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4572000" y="1402625"/>
            <a:ext cx="4260300" cy="3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Elementos Fundamentales de ReactJS.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Introducción a JSX.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Pensando en ReactJs.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Componentes en ReactJs.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Composición versus herencia.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Paso de datos con Props.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Listas y keys.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Formularios.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El ciclo de vida ReactJs.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Desplegando datos en la interfaz (Renderización).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Uso de extensión browser “React Developer Tools”.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Uso de extensión browser “React Developer Tools”</a:t>
            </a:r>
            <a:endParaRPr/>
          </a:p>
        </p:txBody>
      </p:sp>
      <p:sp>
        <p:nvSpPr>
          <p:cNvPr id="315" name="Google Shape;315;p44"/>
          <p:cNvSpPr txBox="1">
            <a:spLocks noGrp="1"/>
          </p:cNvSpPr>
          <p:nvPr>
            <p:ph type="body" idx="1"/>
          </p:nvPr>
        </p:nvSpPr>
        <p:spPr>
          <a:xfrm>
            <a:off x="311700" y="1402625"/>
            <a:ext cx="5089800" cy="14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React Developer Tools es una </a:t>
            </a:r>
            <a:r>
              <a:rPr lang="es-419" b="1"/>
              <a:t>extensión</a:t>
            </a:r>
            <a:r>
              <a:rPr lang="es-419"/>
              <a:t> para inspeccionar jerarquías de componentes, sus props y estados, facilitando el debugging.</a:t>
            </a:r>
            <a:br>
              <a:rPr lang="es-419"/>
            </a:br>
            <a:r>
              <a:rPr lang="es-419" u="sng">
                <a:solidFill>
                  <a:schemeClr val="hlink"/>
                </a:solidFill>
                <a:hlinkClick r:id="rId3"/>
              </a:rPr>
              <a:t>https://react.dev/learn/react-developer-tools</a:t>
            </a:r>
            <a:endParaRPr/>
          </a:p>
        </p:txBody>
      </p:sp>
      <p:pic>
        <p:nvPicPr>
          <p:cNvPr id="316" name="Google Shape;31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1477" y="1403181"/>
            <a:ext cx="3430827" cy="345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 uso de API’s</a:t>
            </a:r>
            <a:endParaRPr/>
          </a:p>
        </p:txBody>
      </p:sp>
      <p:sp>
        <p:nvSpPr>
          <p:cNvPr id="322" name="Google Shape;322;p45"/>
          <p:cNvSpPr txBox="1">
            <a:spLocks noGrp="1"/>
          </p:cNvSpPr>
          <p:nvPr>
            <p:ph type="body" idx="1"/>
          </p:nvPr>
        </p:nvSpPr>
        <p:spPr>
          <a:xfrm>
            <a:off x="311700" y="1402625"/>
            <a:ext cx="4101000" cy="14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React permite consumir </a:t>
            </a:r>
            <a:r>
              <a:rPr lang="es-419" b="1"/>
              <a:t>APIs REST</a:t>
            </a:r>
            <a:r>
              <a:rPr lang="es-419"/>
              <a:t> utilizando funciones como </a:t>
            </a:r>
            <a:r>
              <a:rPr lang="es-419" b="1"/>
              <a:t>fetch()</a:t>
            </a:r>
            <a:r>
              <a:rPr lang="es-419"/>
              <a:t> o librerías como </a:t>
            </a:r>
            <a:r>
              <a:rPr lang="es-419" b="1"/>
              <a:t>Axios</a:t>
            </a:r>
            <a:r>
              <a:rPr lang="es-419"/>
              <a:t> para manejar datos externos.</a:t>
            </a:r>
            <a:endParaRPr/>
          </a:p>
        </p:txBody>
      </p:sp>
      <p:graphicFrame>
        <p:nvGraphicFramePr>
          <p:cNvPr id="323" name="Google Shape;323;p45"/>
          <p:cNvGraphicFramePr/>
          <p:nvPr/>
        </p:nvGraphicFramePr>
        <p:xfrm>
          <a:off x="4412700" y="1402625"/>
          <a:ext cx="4419600" cy="3113215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useState, useEffect }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"react"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FetchData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[data, setData] = useState([]);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useEffect(() =&gt;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fetch(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"https://jsonplaceholder.typicode.com/todos"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.then((response) =&gt; response.json())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.then((json) =&gt; setData(json));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}, []);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{data.map((item) =&gt;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{item.id}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&gt;{item.title}&lt;/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))}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Notación y palabras reservadas en JSX</a:t>
            </a:r>
            <a:endParaRPr/>
          </a:p>
        </p:txBody>
      </p:sp>
      <p:sp>
        <p:nvSpPr>
          <p:cNvPr id="329" name="Google Shape;329;p46"/>
          <p:cNvSpPr txBox="1">
            <a:spLocks noGrp="1"/>
          </p:cNvSpPr>
          <p:nvPr>
            <p:ph type="body" idx="1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JSX utiliza una combinación de JavaScript y HTML con </a:t>
            </a:r>
            <a:r>
              <a:rPr lang="es-419" b="1"/>
              <a:t>notaciones específicas</a:t>
            </a:r>
            <a:r>
              <a:rPr lang="es-419"/>
              <a:t>. Palabras reservadas como </a:t>
            </a:r>
            <a:r>
              <a:rPr lang="es-419" b="1"/>
              <a:t>class</a:t>
            </a:r>
            <a:r>
              <a:rPr lang="es-419"/>
              <a:t> se sustituyen por</a:t>
            </a:r>
            <a:r>
              <a:rPr lang="es-419" b="1"/>
              <a:t> className</a:t>
            </a:r>
            <a:r>
              <a:rPr lang="es-419"/>
              <a:t>.</a:t>
            </a:r>
            <a:endParaRPr/>
          </a:p>
        </p:txBody>
      </p:sp>
      <p:graphicFrame>
        <p:nvGraphicFramePr>
          <p:cNvPr id="330" name="Google Shape;330;p46"/>
          <p:cNvGraphicFramePr/>
          <p:nvPr/>
        </p:nvGraphicFramePr>
        <p:xfrm>
          <a:off x="311700" y="218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"btn-primary"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&gt;Click Me!&lt;/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Especificando hijos con JSX</a:t>
            </a:r>
            <a:endParaRPr/>
          </a:p>
        </p:txBody>
      </p:sp>
      <p:sp>
        <p:nvSpPr>
          <p:cNvPr id="336" name="Google Shape;336;p47"/>
          <p:cNvSpPr txBox="1">
            <a:spLocks noGrp="1"/>
          </p:cNvSpPr>
          <p:nvPr>
            <p:ph type="body" idx="1"/>
          </p:nvPr>
        </p:nvSpPr>
        <p:spPr>
          <a:xfrm>
            <a:off x="311700" y="1402625"/>
            <a:ext cx="42603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JSX permite incluir elementos hijos </a:t>
            </a:r>
            <a:r>
              <a:rPr lang="es-419" b="1"/>
              <a:t>dentro de un</a:t>
            </a:r>
            <a:r>
              <a:rPr lang="es-419"/>
              <a:t> </a:t>
            </a:r>
            <a:r>
              <a:rPr lang="es-419" b="1"/>
              <a:t>componente</a:t>
            </a:r>
            <a:r>
              <a:rPr lang="es-419"/>
              <a:t>.</a:t>
            </a:r>
            <a:endParaRPr/>
          </a:p>
        </p:txBody>
      </p:sp>
      <p:graphicFrame>
        <p:nvGraphicFramePr>
          <p:cNvPr id="337" name="Google Shape;337;p47"/>
          <p:cNvGraphicFramePr/>
          <p:nvPr/>
        </p:nvGraphicFramePr>
        <p:xfrm>
          <a:off x="4572000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Card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({ children })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"card"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&gt;{children}&lt;/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Card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h2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&gt;Título&lt;/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h2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&gt;Contenido&lt;/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Card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Representación de objetos en JSX</a:t>
            </a:r>
            <a:endParaRPr/>
          </a:p>
        </p:txBody>
      </p:sp>
      <p:sp>
        <p:nvSpPr>
          <p:cNvPr id="343" name="Google Shape;343;p48"/>
          <p:cNvSpPr txBox="1">
            <a:spLocks noGrp="1"/>
          </p:cNvSpPr>
          <p:nvPr>
            <p:ph type="body" idx="1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JSX permite usar expresiones de JavaScript, incluidas </a:t>
            </a:r>
            <a:r>
              <a:rPr lang="es-419" b="1"/>
              <a:t>representaciones de objetos</a:t>
            </a:r>
            <a:r>
              <a:rPr lang="es-419"/>
              <a:t>.</a:t>
            </a:r>
            <a:endParaRPr/>
          </a:p>
        </p:txBody>
      </p:sp>
      <p:graphicFrame>
        <p:nvGraphicFramePr>
          <p:cNvPr id="344" name="Google Shape;344;p48"/>
          <p:cNvGraphicFramePr/>
          <p:nvPr/>
        </p:nvGraphicFramePr>
        <p:xfrm>
          <a:off x="311700" y="225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user = {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"John"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age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DisplayUser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&gt;{`Nombre: ${user.name}, Edad: ${user.age}`}&lt;/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rol de Babel en la conversión de objetos</a:t>
            </a:r>
            <a:endParaRPr/>
          </a:p>
        </p:txBody>
      </p:sp>
      <p:sp>
        <p:nvSpPr>
          <p:cNvPr id="350" name="Google Shape;350;p49"/>
          <p:cNvSpPr txBox="1">
            <a:spLocks noGrp="1"/>
          </p:cNvSpPr>
          <p:nvPr>
            <p:ph type="body" idx="1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Babel convierte el código JSX en JavaScript estándar, permitiendo la </a:t>
            </a:r>
            <a:r>
              <a:rPr lang="es-419" b="1"/>
              <a:t>compatibilidad con navegadores</a:t>
            </a:r>
            <a:r>
              <a:rPr lang="es-419"/>
              <a:t>.</a:t>
            </a:r>
            <a:endParaRPr/>
          </a:p>
        </p:txBody>
      </p:sp>
      <p:sp>
        <p:nvSpPr>
          <p:cNvPr id="351" name="Google Shape;351;p49"/>
          <p:cNvSpPr txBox="1">
            <a:spLocks noGrp="1"/>
          </p:cNvSpPr>
          <p:nvPr>
            <p:ph type="body" idx="1"/>
          </p:nvPr>
        </p:nvSpPr>
        <p:spPr>
          <a:xfrm>
            <a:off x="311700" y="2181600"/>
            <a:ext cx="4260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 b="1"/>
              <a:t>Ejemplo de Código Pre-Babel:</a:t>
            </a:r>
            <a:endParaRPr sz="1400" b="1"/>
          </a:p>
        </p:txBody>
      </p:sp>
      <p:sp>
        <p:nvSpPr>
          <p:cNvPr id="352" name="Google Shape;352;p49"/>
          <p:cNvSpPr txBox="1">
            <a:spLocks noGrp="1"/>
          </p:cNvSpPr>
          <p:nvPr>
            <p:ph type="body" idx="1"/>
          </p:nvPr>
        </p:nvSpPr>
        <p:spPr>
          <a:xfrm>
            <a:off x="4572000" y="2181600"/>
            <a:ext cx="4260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 b="1"/>
              <a:t>Ejemplo convertido por Babel:</a:t>
            </a:r>
            <a:endParaRPr sz="1400" b="1"/>
          </a:p>
        </p:txBody>
      </p:sp>
      <p:graphicFrame>
        <p:nvGraphicFramePr>
          <p:cNvPr id="353" name="Google Shape;353;p49"/>
          <p:cNvGraphicFramePr/>
          <p:nvPr/>
        </p:nvGraphicFramePr>
        <p:xfrm>
          <a:off x="311700" y="258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23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element =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&gt;Hello, world!&lt;/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&gt;;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4" name="Google Shape;354;p49"/>
          <p:cNvGraphicFramePr/>
          <p:nvPr/>
        </p:nvGraphicFramePr>
        <p:xfrm>
          <a:off x="45720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element = React.createElement(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"h1"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0184BB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"Hello, world!"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1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Plataforma Inmobiliaria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51"/>
          <p:cNvSpPr txBox="1">
            <a:spLocks noGrp="1"/>
          </p:cNvSpPr>
          <p:nvPr>
            <p:ph type="body" idx="1"/>
          </p:nvPr>
        </p:nvSpPr>
        <p:spPr>
          <a:xfrm>
            <a:off x="311700" y="1402625"/>
            <a:ext cx="8520600" cy="20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En este ejercicio, desarrollaremos una aplicación básica de una plataforma inmobiliaria utilizando los elementos fundamentales de ReactJS. Implementaremos </a:t>
            </a:r>
            <a:r>
              <a:rPr lang="es-419" b="1"/>
              <a:t>componentes reutilizables</a:t>
            </a:r>
            <a:r>
              <a:rPr lang="es-419"/>
              <a:t> para listar propiedades, mostrar detalles de una propiedad y realizar solicitudes de contacto. Usaremos </a:t>
            </a:r>
            <a:r>
              <a:rPr lang="es-419" b="1"/>
              <a:t>JSX</a:t>
            </a:r>
            <a:r>
              <a:rPr lang="es-419"/>
              <a:t>,</a:t>
            </a:r>
            <a:r>
              <a:rPr lang="es-419" b="1"/>
              <a:t> props</a:t>
            </a:r>
            <a:r>
              <a:rPr lang="es-419"/>
              <a:t>,</a:t>
            </a:r>
            <a:r>
              <a:rPr lang="es-419" b="1"/>
              <a:t> hooks</a:t>
            </a:r>
            <a:r>
              <a:rPr lang="es-419"/>
              <a:t> y formularios para manejar la interacción del usuario y desplegar datos dinámicos.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Plataforma Inmobiliaria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52"/>
          <p:cNvSpPr txBox="1">
            <a:spLocks noGrp="1"/>
          </p:cNvSpPr>
          <p:nvPr>
            <p:ph type="body" idx="1"/>
          </p:nvPr>
        </p:nvSpPr>
        <p:spPr>
          <a:xfrm>
            <a:off x="311700" y="1402625"/>
            <a:ext cx="4260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 b="1"/>
              <a:t>Paso 1: Preparar el Entorno de Trabajo</a:t>
            </a:r>
            <a:endParaRPr sz="1400" b="1"/>
          </a:p>
        </p:txBody>
      </p:sp>
      <p:graphicFrame>
        <p:nvGraphicFramePr>
          <p:cNvPr id="371" name="Google Shape;371;p52"/>
          <p:cNvGraphicFramePr/>
          <p:nvPr/>
        </p:nvGraphicFramePr>
        <p:xfrm>
          <a:off x="311700" y="1802825"/>
          <a:ext cx="3588225" cy="904939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5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npm create vite@latest real-estate-app --template react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cd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real-estate-app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npm install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npm run dev</a:t>
                      </a:r>
                      <a:endParaRPr sz="9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2" name="Google Shape;372;p52"/>
          <p:cNvGraphicFramePr/>
          <p:nvPr/>
        </p:nvGraphicFramePr>
        <p:xfrm>
          <a:off x="4572000" y="1802825"/>
          <a:ext cx="1656150" cy="2798445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16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real-estate-app/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node_modules/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public/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└── vite.svg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src/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App.css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App.jsx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index.css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main.jsx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└── assets/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    └── react.svg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.gitignore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eslint.config.js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index.html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package-lock.json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README.md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└── vite.config.js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3" name="Google Shape;373;p52"/>
          <p:cNvSpPr txBox="1">
            <a:spLocks noGrp="1"/>
          </p:cNvSpPr>
          <p:nvPr>
            <p:ph type="body" idx="1"/>
          </p:nvPr>
        </p:nvSpPr>
        <p:spPr>
          <a:xfrm>
            <a:off x="6228150" y="1802825"/>
            <a:ext cx="26043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200"/>
              <a:t>Esta será nuestra estructura inicial.</a:t>
            </a:r>
            <a:endParaRPr sz="1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Ejercicio Guiado: Plataforma Inmobiliaria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9" name="Google Shape;379;p53"/>
          <p:cNvSpPr txBox="1">
            <a:spLocks noGrp="1"/>
          </p:cNvSpPr>
          <p:nvPr>
            <p:ph type="body" idx="1"/>
          </p:nvPr>
        </p:nvSpPr>
        <p:spPr>
          <a:xfrm>
            <a:off x="311700" y="1402625"/>
            <a:ext cx="85206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 b="1"/>
              <a:t>Paso 2: Elimina los estilos que vienen por defecto en Main.jsx</a:t>
            </a:r>
            <a:endParaRPr sz="1400" b="1"/>
          </a:p>
        </p:txBody>
      </p:sp>
      <p:sp>
        <p:nvSpPr>
          <p:cNvPr id="380" name="Google Shape;380;p53"/>
          <p:cNvSpPr txBox="1">
            <a:spLocks noGrp="1"/>
          </p:cNvSpPr>
          <p:nvPr>
            <p:ph type="body" idx="1"/>
          </p:nvPr>
        </p:nvSpPr>
        <p:spPr>
          <a:xfrm>
            <a:off x="311700" y="1802825"/>
            <a:ext cx="41412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Asi deberia verse src/Main.jsx al inicio</a:t>
            </a:r>
            <a:endParaRPr sz="1200"/>
          </a:p>
        </p:txBody>
      </p:sp>
      <p:graphicFrame>
        <p:nvGraphicFramePr>
          <p:cNvPr id="381" name="Google Shape;381;p53"/>
          <p:cNvGraphicFramePr/>
          <p:nvPr/>
        </p:nvGraphicFramePr>
        <p:xfrm>
          <a:off x="4572000" y="2172125"/>
          <a:ext cx="3368150" cy="1535875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36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StrictMode }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'react'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createRoot }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'react-dom/client'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App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'./App.jsx'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createRoot(</a:t>
                      </a:r>
                      <a:r>
                        <a:rPr lang="es-419" sz="9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.getElementById(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'root'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)).render(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StrictMode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StrictMode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&gt;,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9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2" name="Google Shape;382;p53"/>
          <p:cNvGraphicFramePr/>
          <p:nvPr/>
        </p:nvGraphicFramePr>
        <p:xfrm>
          <a:off x="311700" y="2172125"/>
          <a:ext cx="3422575" cy="1693609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42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StrictMode }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'react'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createRoot }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'react-dom/client'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'./index.css'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App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'./App.jsx'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createRoot(</a:t>
                      </a:r>
                      <a:r>
                        <a:rPr lang="es-419" sz="9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.getElementById(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'root'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)).render(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StrictMode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StrictMode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&gt;,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9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3" name="Google Shape;383;p53"/>
          <p:cNvSpPr txBox="1">
            <a:spLocks noGrp="1"/>
          </p:cNvSpPr>
          <p:nvPr>
            <p:ph type="body" idx="1"/>
          </p:nvPr>
        </p:nvSpPr>
        <p:spPr>
          <a:xfrm>
            <a:off x="4452900" y="1802825"/>
            <a:ext cx="41412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Asi deberia verse src/Main.jsx al final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4572000" y="1402625"/>
            <a:ext cx="4260300" cy="31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Hojas de estilo en ReactJs.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Introducción a Hooks.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Introducción a uso de API’s.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JSX, la Simplificación de ReactJS.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Porqué usarJSX.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Insertando expresiones en JSX.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Notación y palabras reservadas.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JSX también es una expresión.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Especificando atributos con JSX.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Especificando hijos con JSX.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Previniendo ataques de inyección con JSX.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Representación de objetos en JSX.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Plataforma Inmobiliaria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54"/>
          <p:cNvSpPr txBox="1">
            <a:spLocks noGrp="1"/>
          </p:cNvSpPr>
          <p:nvPr>
            <p:ph type="body" idx="1"/>
          </p:nvPr>
        </p:nvSpPr>
        <p:spPr>
          <a:xfrm>
            <a:off x="311700" y="1802825"/>
            <a:ext cx="2697000" cy="10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200"/>
              <a:t>En la carpeta raíz de tu proyecto se encuentra el archivo </a:t>
            </a:r>
            <a:r>
              <a:rPr lang="es-419" sz="1200" b="1"/>
              <a:t>index.html </a:t>
            </a:r>
            <a:r>
              <a:rPr lang="es-419" sz="1200"/>
              <a:t>en el agregaremos el CDN de Bootstrap</a:t>
            </a:r>
            <a:endParaRPr sz="1200"/>
          </a:p>
        </p:txBody>
      </p:sp>
      <p:graphicFrame>
        <p:nvGraphicFramePr>
          <p:cNvPr id="390" name="Google Shape;390;p54"/>
          <p:cNvGraphicFramePr/>
          <p:nvPr/>
        </p:nvGraphicFramePr>
        <p:xfrm>
          <a:off x="3008700" y="1402625"/>
          <a:ext cx="5823600" cy="3113215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582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&lt;!DOCTYPE html&gt;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lang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"en"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charset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"UTF-8"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"icon"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"image/svg+xml"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href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"/vite.svg"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"viewport"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content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"width=device-width, initial-scale=1.0"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&gt;Vite + React&lt;/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href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"https://cdn.jsdelivr.net/npm/bootstrap@5.3.3/dist/css/bootstrap.min.css"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"stylesheet"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integrity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"sha384-QWTKZyjpPEjISv5WaRU9OFeRpok6YctnYmDr5pNlyT2bRjXh0JMhjY6hW+ALEwIH"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crossorigin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"anonymous"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"root"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"module"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"/src/main.jsx"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9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1" name="Google Shape;391;p54"/>
          <p:cNvSpPr txBox="1">
            <a:spLocks noGrp="1"/>
          </p:cNvSpPr>
          <p:nvPr>
            <p:ph type="body" idx="1"/>
          </p:nvPr>
        </p:nvSpPr>
        <p:spPr>
          <a:xfrm>
            <a:off x="311700" y="1402625"/>
            <a:ext cx="26970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 b="1"/>
              <a:t>Paso 3: Agrega Bootstrap</a:t>
            </a:r>
            <a:endParaRPr sz="1400"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Plataforma Inmobiliaria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55"/>
          <p:cNvSpPr txBox="1">
            <a:spLocks noGrp="1"/>
          </p:cNvSpPr>
          <p:nvPr>
            <p:ph type="body" idx="1"/>
          </p:nvPr>
        </p:nvSpPr>
        <p:spPr>
          <a:xfrm>
            <a:off x="311700" y="1402625"/>
            <a:ext cx="40719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 b="1"/>
              <a:t>Paso 4: Modifica el archivo App.js</a:t>
            </a:r>
            <a:endParaRPr sz="1400" b="1"/>
          </a:p>
        </p:txBody>
      </p:sp>
      <p:graphicFrame>
        <p:nvGraphicFramePr>
          <p:cNvPr id="398" name="Google Shape;398;p55"/>
          <p:cNvGraphicFramePr/>
          <p:nvPr/>
        </p:nvGraphicFramePr>
        <p:xfrm>
          <a:off x="1322700" y="2384525"/>
          <a:ext cx="4422600" cy="2220595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442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useState, useEffect }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"react"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PropertyList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"./components/PropertyList"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ContactForm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"./components/ContactForm"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[properties, setProperties] = useState([]);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useEffect(() =&gt;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 i="1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Simular una API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setProperties([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"Casa Moderna"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"Ciudad A"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price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120000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"Departamento"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"Ciudad B"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price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95000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"Casa de Campo"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"Ciudad C"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price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150000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]);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}, []);</a:t>
                      </a:r>
                      <a:endParaRPr sz="8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" name="Google Shape;399;p55"/>
          <p:cNvSpPr txBox="1">
            <a:spLocks noGrp="1"/>
          </p:cNvSpPr>
          <p:nvPr>
            <p:ph type="body" idx="1"/>
          </p:nvPr>
        </p:nvSpPr>
        <p:spPr>
          <a:xfrm>
            <a:off x="311700" y="1802825"/>
            <a:ext cx="85206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Agrega los componentes </a:t>
            </a:r>
            <a:r>
              <a:rPr lang="es-419" sz="1200" b="1"/>
              <a:t>PropertyList</a:t>
            </a:r>
            <a:r>
              <a:rPr lang="es-419" sz="1200"/>
              <a:t> y </a:t>
            </a:r>
            <a:r>
              <a:rPr lang="es-419" sz="1200" b="1"/>
              <a:t>ContactForm.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Simula la implementación de una </a:t>
            </a:r>
            <a:r>
              <a:rPr lang="es-419" sz="1200" b="1"/>
              <a:t>API.</a:t>
            </a:r>
            <a:endParaRPr sz="1200" b="1"/>
          </a:p>
        </p:txBody>
      </p:sp>
      <p:graphicFrame>
        <p:nvGraphicFramePr>
          <p:cNvPr id="400" name="Google Shape;400;p55"/>
          <p:cNvGraphicFramePr/>
          <p:nvPr/>
        </p:nvGraphicFramePr>
        <p:xfrm>
          <a:off x="5843375" y="2384525"/>
          <a:ext cx="2988925" cy="235839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29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"container my-5"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"text-center"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&gt;Plataforma Inmobiliaria&lt;/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"row"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"col"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PropertyList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properties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{properties}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ContactForm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 default App;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8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Plataforma Inmobiliaria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56"/>
          <p:cNvSpPr txBox="1">
            <a:spLocks noGrp="1"/>
          </p:cNvSpPr>
          <p:nvPr>
            <p:ph type="body" idx="1"/>
          </p:nvPr>
        </p:nvSpPr>
        <p:spPr>
          <a:xfrm>
            <a:off x="311700" y="1402625"/>
            <a:ext cx="85206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 b="1"/>
              <a:t>Paso 5: Crear Componentes Reutilizables</a:t>
            </a:r>
            <a:endParaRPr sz="1400" b="1"/>
          </a:p>
        </p:txBody>
      </p:sp>
      <p:sp>
        <p:nvSpPr>
          <p:cNvPr id="407" name="Google Shape;407;p56"/>
          <p:cNvSpPr txBox="1">
            <a:spLocks noGrp="1"/>
          </p:cNvSpPr>
          <p:nvPr>
            <p:ph type="body" idx="1"/>
          </p:nvPr>
        </p:nvSpPr>
        <p:spPr>
          <a:xfrm>
            <a:off x="311700" y="1802825"/>
            <a:ext cx="6165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 dirty="0"/>
              <a:t>Genera una carpeta llamada </a:t>
            </a:r>
            <a:r>
              <a:rPr lang="es-419" sz="1200" dirty="0" err="1"/>
              <a:t>components</a:t>
            </a:r>
            <a:r>
              <a:rPr lang="es-419" sz="1200" dirty="0"/>
              <a:t> y agrega: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-419" sz="1200" b="1" dirty="0"/>
              <a:t>Componente </a:t>
            </a:r>
            <a:r>
              <a:rPr lang="es-419" sz="1200" b="1" dirty="0" err="1"/>
              <a:t>PropertyCard</a:t>
            </a:r>
            <a:r>
              <a:rPr lang="es-419" sz="1200" b="1" dirty="0"/>
              <a:t>:</a:t>
            </a:r>
            <a:r>
              <a:rPr lang="es-419" sz="1200" dirty="0"/>
              <a:t> Muestra información básica de una propiedad.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-419" sz="1200" b="1" dirty="0"/>
              <a:t>Componente </a:t>
            </a:r>
            <a:r>
              <a:rPr lang="es-419" sz="1200" b="1" dirty="0" err="1"/>
              <a:t>PropertyList</a:t>
            </a:r>
            <a:r>
              <a:rPr lang="es-419" sz="1200" b="1" dirty="0"/>
              <a:t>:</a:t>
            </a:r>
            <a:r>
              <a:rPr lang="es-419" sz="1200" dirty="0"/>
              <a:t> Lista todas las propiedades disponibles.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-419" sz="1200" b="1" dirty="0"/>
              <a:t>Componente </a:t>
            </a:r>
            <a:r>
              <a:rPr lang="es-419" sz="1200" b="1" dirty="0" err="1"/>
              <a:t>ContactForm</a:t>
            </a:r>
            <a:r>
              <a:rPr lang="es-419" sz="1200" b="1" dirty="0"/>
              <a:t>:</a:t>
            </a:r>
            <a:r>
              <a:rPr lang="es-419" sz="1200" dirty="0"/>
              <a:t> Permite enviar una solicitud de contacto.</a:t>
            </a:r>
            <a:endParaRPr sz="1200" dirty="0"/>
          </a:p>
        </p:txBody>
      </p:sp>
      <p:graphicFrame>
        <p:nvGraphicFramePr>
          <p:cNvPr id="408" name="Google Shape;408;p56"/>
          <p:cNvGraphicFramePr/>
          <p:nvPr/>
        </p:nvGraphicFramePr>
        <p:xfrm>
          <a:off x="6476700" y="1802825"/>
          <a:ext cx="2355600" cy="3062478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2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real-estate-app/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node_modules/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public/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└── vite.svg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src/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App.css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App.jsx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index.css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main.jsx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components/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│   ├── ContactForm.jsx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│   ├── PropertyCard.jsx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│   └── PropertyList.jsx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└── assets/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    └── react.svg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.gitignore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eslint.config.js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index.html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package-lock.json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README.md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└── vite.config.js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Plataforma Inmobiliaria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57"/>
          <p:cNvSpPr txBox="1">
            <a:spLocks noGrp="1"/>
          </p:cNvSpPr>
          <p:nvPr>
            <p:ph type="body" idx="1"/>
          </p:nvPr>
        </p:nvSpPr>
        <p:spPr>
          <a:xfrm>
            <a:off x="311700" y="1402625"/>
            <a:ext cx="85206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 b="1"/>
              <a:t>Paso 5: Crear Componentes Reutilizables</a:t>
            </a:r>
            <a:endParaRPr sz="1400" b="1"/>
          </a:p>
        </p:txBody>
      </p:sp>
      <p:sp>
        <p:nvSpPr>
          <p:cNvPr id="415" name="Google Shape;415;p57"/>
          <p:cNvSpPr txBox="1">
            <a:spLocks noGrp="1"/>
          </p:cNvSpPr>
          <p:nvPr>
            <p:ph type="body" idx="1"/>
          </p:nvPr>
        </p:nvSpPr>
        <p:spPr>
          <a:xfrm>
            <a:off x="311700" y="1802825"/>
            <a:ext cx="61650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 b="1"/>
              <a:t>Ubicación:</a:t>
            </a:r>
            <a:r>
              <a:rPr lang="es-419" sz="1200"/>
              <a:t> src/components/PropertyCard.jsx</a:t>
            </a:r>
            <a:endParaRPr sz="1200"/>
          </a:p>
        </p:txBody>
      </p:sp>
      <p:graphicFrame>
        <p:nvGraphicFramePr>
          <p:cNvPr id="416" name="Google Shape;416;p57"/>
          <p:cNvGraphicFramePr/>
          <p:nvPr/>
        </p:nvGraphicFramePr>
        <p:xfrm>
          <a:off x="1279725" y="2172125"/>
          <a:ext cx="3314175" cy="2220595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31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PropTypes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'prop-types'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PropertyCard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({ name, location, price })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"col"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"card"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"card-body"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h5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'card-title'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&gt;{name}&lt;/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h5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'card-text'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&gt;{location}&lt;/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'card-text'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&gt;Precio: ${price}&lt;/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8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7" name="Google Shape;417;p57"/>
          <p:cNvGraphicFramePr/>
          <p:nvPr/>
        </p:nvGraphicFramePr>
        <p:xfrm>
          <a:off x="5518125" y="2172125"/>
          <a:ext cx="3314175" cy="1098931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31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PropertyCard.propTypes =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PropTypes.string.isRequired,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PropTypes.string.isRequired,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price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PropTypes.number.isRequired,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PropertyCard;</a:t>
                      </a:r>
                      <a:endParaRPr sz="8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Plataforma Inmobiliaria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58"/>
          <p:cNvSpPr txBox="1">
            <a:spLocks noGrp="1"/>
          </p:cNvSpPr>
          <p:nvPr>
            <p:ph type="body" idx="1"/>
          </p:nvPr>
        </p:nvSpPr>
        <p:spPr>
          <a:xfrm>
            <a:off x="311700" y="1402625"/>
            <a:ext cx="85206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 b="1"/>
              <a:t>Paso 5: Crear Componentes Reutilizables</a:t>
            </a:r>
            <a:endParaRPr sz="1400" b="1"/>
          </a:p>
        </p:txBody>
      </p:sp>
      <p:sp>
        <p:nvSpPr>
          <p:cNvPr id="424" name="Google Shape;424;p58"/>
          <p:cNvSpPr txBox="1">
            <a:spLocks noGrp="1"/>
          </p:cNvSpPr>
          <p:nvPr>
            <p:ph type="body" idx="1"/>
          </p:nvPr>
        </p:nvSpPr>
        <p:spPr>
          <a:xfrm>
            <a:off x="311700" y="1802825"/>
            <a:ext cx="61650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 b="1"/>
              <a:t>Ubicación:</a:t>
            </a:r>
            <a:r>
              <a:rPr lang="es-419" sz="1200"/>
              <a:t> src/components/PropertyList.jsx</a:t>
            </a:r>
            <a:endParaRPr sz="1200"/>
          </a:p>
        </p:txBody>
      </p:sp>
      <p:graphicFrame>
        <p:nvGraphicFramePr>
          <p:cNvPr id="425" name="Google Shape;425;p58"/>
          <p:cNvGraphicFramePr/>
          <p:nvPr/>
        </p:nvGraphicFramePr>
        <p:xfrm>
          <a:off x="1263475" y="2172125"/>
          <a:ext cx="3460525" cy="2501011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4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PropTypes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'prop-types'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PropertyCard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"./PropertyCard"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PropertyList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({ properties })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"row row-cols-1 row-cols-md-3 g-3 my-2"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{properties.map((property) =&gt; (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PropertyCard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{property.id}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{property.name}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{property.location}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price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{property.price}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/&gt;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))}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8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6" name="Google Shape;426;p58"/>
          <p:cNvGraphicFramePr/>
          <p:nvPr/>
        </p:nvGraphicFramePr>
        <p:xfrm>
          <a:off x="4895450" y="2172125"/>
          <a:ext cx="2717975" cy="1937766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271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PropertyList.propTypes =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properties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PropTypes.arrayOf(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PropTypes.shape({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PropTypes.number.isRequired,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PropTypes.string.isRequired,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PropTypes.string.isRequired,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price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PropTypes.number.isRequired,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})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).isRequired,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PropertyList;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8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Plataforma Inmobiliaria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59"/>
          <p:cNvSpPr txBox="1">
            <a:spLocks noGrp="1"/>
          </p:cNvSpPr>
          <p:nvPr>
            <p:ph type="body" idx="1"/>
          </p:nvPr>
        </p:nvSpPr>
        <p:spPr>
          <a:xfrm>
            <a:off x="311700" y="1402625"/>
            <a:ext cx="85206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 b="1"/>
              <a:t>Paso 5: Crear Componentes Reutilizables</a:t>
            </a:r>
            <a:endParaRPr sz="1400" b="1"/>
          </a:p>
        </p:txBody>
      </p:sp>
      <p:sp>
        <p:nvSpPr>
          <p:cNvPr id="433" name="Google Shape;433;p59"/>
          <p:cNvSpPr txBox="1">
            <a:spLocks noGrp="1"/>
          </p:cNvSpPr>
          <p:nvPr>
            <p:ph type="body" idx="1"/>
          </p:nvPr>
        </p:nvSpPr>
        <p:spPr>
          <a:xfrm>
            <a:off x="311700" y="1802825"/>
            <a:ext cx="42603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 b="1"/>
              <a:t>Ubicación:</a:t>
            </a:r>
            <a:r>
              <a:rPr lang="es-419" sz="1200"/>
              <a:t> src/components/ContactForm.jsx</a:t>
            </a:r>
            <a:endParaRPr sz="1200"/>
          </a:p>
        </p:txBody>
      </p:sp>
      <p:graphicFrame>
        <p:nvGraphicFramePr>
          <p:cNvPr id="434" name="Google Shape;434;p59"/>
          <p:cNvGraphicFramePr/>
          <p:nvPr/>
        </p:nvGraphicFramePr>
        <p:xfrm>
          <a:off x="1298125" y="217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91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useState }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"react"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ContactForm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[formData, setFormData] = useState({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email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message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handleChange = (e) =&gt;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setFormData({ ...formData, [e.target.name]: e.target.value });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handleSubmit = (e) =&gt;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e.preventDefault();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"Formulario enviado:"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formData);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};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Plataforma Inmobiliaria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60"/>
          <p:cNvSpPr txBox="1">
            <a:spLocks noGrp="1"/>
          </p:cNvSpPr>
          <p:nvPr>
            <p:ph type="body" idx="1"/>
          </p:nvPr>
        </p:nvSpPr>
        <p:spPr>
          <a:xfrm>
            <a:off x="311700" y="1402625"/>
            <a:ext cx="85206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 b="1"/>
              <a:t>Paso 5: Crear Componentes Reutilizables</a:t>
            </a:r>
            <a:endParaRPr sz="1400" b="1"/>
          </a:p>
        </p:txBody>
      </p:sp>
      <p:sp>
        <p:nvSpPr>
          <p:cNvPr id="441" name="Google Shape;441;p60"/>
          <p:cNvSpPr txBox="1">
            <a:spLocks noGrp="1"/>
          </p:cNvSpPr>
          <p:nvPr>
            <p:ph type="body" idx="1"/>
          </p:nvPr>
        </p:nvSpPr>
        <p:spPr>
          <a:xfrm>
            <a:off x="311700" y="1802825"/>
            <a:ext cx="41412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 b="1"/>
              <a:t>Ubicación:</a:t>
            </a:r>
            <a:r>
              <a:rPr lang="es-419" sz="1200"/>
              <a:t> src/components/ContactForm.jsx</a:t>
            </a:r>
            <a:endParaRPr sz="1200"/>
          </a:p>
        </p:txBody>
      </p:sp>
      <p:graphicFrame>
        <p:nvGraphicFramePr>
          <p:cNvPr id="442" name="Google Shape;442;p60"/>
          <p:cNvGraphicFramePr/>
          <p:nvPr/>
        </p:nvGraphicFramePr>
        <p:xfrm>
          <a:off x="311700" y="217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278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return (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"card mt-5"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"card-body"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form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"contact-form"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onSubmit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{handleSubmit}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"mb-3"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"text"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"name"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"form-control"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placeholder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"Tu nombre"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{formData.name}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onChange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{handleChange}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required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/&gt;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&lt;/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6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3" name="Google Shape;443;p60"/>
          <p:cNvGraphicFramePr/>
          <p:nvPr/>
        </p:nvGraphicFramePr>
        <p:xfrm>
          <a:off x="3402675" y="217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251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"mb-3"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"email"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"email"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"form-control"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placeholder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"Tu correo"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{formData.email}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onChange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{handleChange}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required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/&gt;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&lt;/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"mb-3"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textarea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"message"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rows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"4"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placeholder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"Tu mensaje"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"form-control"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{formData.message}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onChange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{handleChange}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required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&gt;&lt;/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textarea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&lt;/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6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4" name="Google Shape;444;p60"/>
          <p:cNvGraphicFramePr/>
          <p:nvPr/>
        </p:nvGraphicFramePr>
        <p:xfrm>
          <a:off x="6320250" y="217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251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"d-grid gap-2"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"submit"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"btn btn-primary"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&gt;Enviar&lt;/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&lt;/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&lt;/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form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&lt;/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 default ContactForm;</a:t>
                      </a:r>
                      <a:endParaRPr sz="6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Plataforma Inmobiliaria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61"/>
          <p:cNvSpPr txBox="1">
            <a:spLocks noGrp="1"/>
          </p:cNvSpPr>
          <p:nvPr>
            <p:ph type="body" idx="1"/>
          </p:nvPr>
        </p:nvSpPr>
        <p:spPr>
          <a:xfrm>
            <a:off x="311700" y="1402625"/>
            <a:ext cx="85206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 b="1"/>
              <a:t>Paso 6: Ejecuta el proyecto </a:t>
            </a:r>
            <a:endParaRPr sz="1400" b="1"/>
          </a:p>
        </p:txBody>
      </p:sp>
      <p:sp>
        <p:nvSpPr>
          <p:cNvPr id="451" name="Google Shape;451;p61"/>
          <p:cNvSpPr txBox="1">
            <a:spLocks noGrp="1"/>
          </p:cNvSpPr>
          <p:nvPr>
            <p:ph type="body" idx="1"/>
          </p:nvPr>
        </p:nvSpPr>
        <p:spPr>
          <a:xfrm>
            <a:off x="311700" y="1802825"/>
            <a:ext cx="41412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Usa el comando </a:t>
            </a:r>
            <a:r>
              <a:rPr lang="es-419" sz="1200" b="1"/>
              <a:t>npm run dev </a:t>
            </a:r>
            <a:endParaRPr sz="1200"/>
          </a:p>
        </p:txBody>
      </p:sp>
      <p:graphicFrame>
        <p:nvGraphicFramePr>
          <p:cNvPr id="452" name="Google Shape;452;p61"/>
          <p:cNvGraphicFramePr/>
          <p:nvPr/>
        </p:nvGraphicFramePr>
        <p:xfrm>
          <a:off x="311700" y="238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269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npm run dev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VITE v6.0.2  ready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84 ms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➜  Local:   </a:t>
                      </a:r>
                      <a:r>
                        <a:rPr lang="es-419" sz="900" u="sng">
                          <a:solidFill>
                            <a:schemeClr val="hlink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http://localhost:5173/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➜  Network: use --host to expose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➜  press h + enter to show </a:t>
                      </a:r>
                      <a:r>
                        <a:rPr lang="es-419" sz="9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help</a:t>
                      </a:r>
                      <a:endParaRPr sz="9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3" name="Google Shape;45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900" y="2384525"/>
            <a:ext cx="4379401" cy="194530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61"/>
          <p:cNvSpPr txBox="1">
            <a:spLocks noGrp="1"/>
          </p:cNvSpPr>
          <p:nvPr>
            <p:ph type="body" idx="1"/>
          </p:nvPr>
        </p:nvSpPr>
        <p:spPr>
          <a:xfrm>
            <a:off x="4452900" y="1802825"/>
            <a:ext cx="43794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200"/>
              <a:t>Asi se vera la web, al usar el formulario asegúrate de revisar la </a:t>
            </a:r>
            <a:r>
              <a:rPr lang="es-419" sz="1200" b="1"/>
              <a:t>consola </a:t>
            </a:r>
            <a:r>
              <a:rPr lang="es-419" sz="1200"/>
              <a:t>con el inspector de elementos</a:t>
            </a:r>
            <a:endParaRPr sz="12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2"/>
          <p:cNvSpPr txBox="1">
            <a:spLocks noGrp="1"/>
          </p:cNvSpPr>
          <p:nvPr>
            <p:ph type="title"/>
          </p:nvPr>
        </p:nvSpPr>
        <p:spPr>
          <a:xfrm>
            <a:off x="1222900" y="1271425"/>
            <a:ext cx="6698100" cy="12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¿Como te fue con el Ejercicio Guiado?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4572000" y="1402625"/>
            <a:ext cx="4260300" cy="31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El rol de Babel en la conversión de objetos.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Comentarios en JSX.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Implementar componentes reutilizables.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Describir los aspectos fundamentales y beneficios de la componentización en el desarrollo de aplicaciones front-end.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Reconocerlos elementos y sintaxis requerida para la especificación de un componente.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Utilizar componentes previamente construidos utilizando sus propiedades para su personalización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4"/>
          <p:cNvSpPr txBox="1">
            <a:spLocks noGrp="1"/>
          </p:cNvSpPr>
          <p:nvPr>
            <p:ph type="title"/>
          </p:nvPr>
        </p:nvSpPr>
        <p:spPr>
          <a:xfrm>
            <a:off x="1222901" y="1402625"/>
            <a:ext cx="4559400" cy="23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 de lo aprendido 🧑‍🎓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 de lo aprendido</a:t>
            </a:r>
            <a:endParaRPr/>
          </a:p>
        </p:txBody>
      </p:sp>
      <p:sp>
        <p:nvSpPr>
          <p:cNvPr id="474" name="Google Shape;474;p65"/>
          <p:cNvSpPr txBox="1">
            <a:spLocks noGrp="1"/>
          </p:cNvSpPr>
          <p:nvPr>
            <p:ph type="body" idx="1"/>
          </p:nvPr>
        </p:nvSpPr>
        <p:spPr>
          <a:xfrm>
            <a:off x="311700" y="1402625"/>
            <a:ext cx="8520600" cy="26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 b="1"/>
              <a:t>Fundamentos de React y JSX:</a:t>
            </a:r>
            <a:r>
              <a:rPr lang="es-419" sz="1400"/>
              <a:t> Aprendimos cómo JSX simplifica la creación de interfaces mediante una sintaxis declarativa, permitiendo insertar expresiones, manejar atributos.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 b="1"/>
              <a:t>Componentización y Props:</a:t>
            </a:r>
            <a:r>
              <a:rPr lang="es-419" sz="1400"/>
              <a:t> Desarrollamos componentes reutilizables para estructurar aplicaciones, entendiendo cómo pasar datos con props, gestionar listas con keys únicas y construir formularios interactivos.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 b="1"/>
              <a:t>Ciclo de vida y Hooks:</a:t>
            </a:r>
            <a:r>
              <a:rPr lang="es-419" sz="1400"/>
              <a:t> Exploramos el ciclo de vida de los componentes en React y la introducción a Hooks como useState y useEffect para manejar estados y efectos secundarios.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 b="1"/>
              <a:t>Estilos y API’s:</a:t>
            </a:r>
            <a:r>
              <a:rPr lang="es-419" sz="1400"/>
              <a:t> Implementamos hojas de estilo en React y aprendimos a consumir datos desde API’s, integrando dinámicamente contenido en nuestras aplicaciones y personalizando componentes reutilizables.</a:t>
            </a:r>
            <a:endParaRPr sz="1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1222900" y="1271425"/>
            <a:ext cx="6698100" cy="12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¿Que puede hacer React?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Fundamentales de ReactJS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Fundamentales de ReactJS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311700" y="1402625"/>
            <a:ext cx="8520600" cy="15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entender cómo funciona React vamos a desarrollar una aplicación </a:t>
            </a:r>
            <a:r>
              <a:rPr lang="es-419" b="1"/>
              <a:t>desde cero</a:t>
            </a:r>
            <a:r>
              <a:rPr lang="es-419"/>
              <a:t>, cubriendo los conceptos fundamentales mientras avanzamos en la construcción de nuestro proyecto.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Alista tu terminal 😁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Inicial del Proyecto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Para comenzar a trabajar con React, configuraremos un proyecto utilizando </a:t>
            </a:r>
            <a:r>
              <a:rPr lang="es-419" b="1"/>
              <a:t>Vite</a:t>
            </a:r>
            <a:r>
              <a:rPr lang="es-419"/>
              <a:t>. Esto nos permitirá crear un entorno moderno y rápido para desarrollar.</a:t>
            </a:r>
            <a:endParaRPr b="1"/>
          </a:p>
        </p:txBody>
      </p:sp>
      <p:graphicFrame>
        <p:nvGraphicFramePr>
          <p:cNvPr id="139" name="Google Shape;139;p23"/>
          <p:cNvGraphicFramePr/>
          <p:nvPr/>
        </p:nvGraphicFramePr>
        <p:xfrm>
          <a:off x="311700" y="25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8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npm create vite@latest my-todo-app -- --template react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cd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my-todo-app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npm install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npm run dev</a:t>
                      </a:r>
                      <a:endParaRPr sz="900"/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0" name="Google Shape;140;p23"/>
          <p:cNvSpPr txBox="1"/>
          <p:nvPr/>
        </p:nvSpPr>
        <p:spPr>
          <a:xfrm>
            <a:off x="311700" y="2182925"/>
            <a:ext cx="426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b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Crear un proyecto React con Vite:</a:t>
            </a:r>
            <a:endParaRPr/>
          </a:p>
        </p:txBody>
      </p:sp>
      <p:graphicFrame>
        <p:nvGraphicFramePr>
          <p:cNvPr id="141" name="Google Shape;141;p23"/>
          <p:cNvGraphicFramePr/>
          <p:nvPr/>
        </p:nvGraphicFramePr>
        <p:xfrm>
          <a:off x="4315050" y="218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16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my-todo-app/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node_modules/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public/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└── vite.svg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src/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App.css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App.jsx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index.css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main.jsx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└── assets/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    └── react.svg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.gitignore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eslint.config.js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index.html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package-lock.json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README.md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└── vite.config.js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2" name="Google Shape;142;p23"/>
          <p:cNvSpPr txBox="1"/>
          <p:nvPr/>
        </p:nvSpPr>
        <p:spPr>
          <a:xfrm>
            <a:off x="5971200" y="2182925"/>
            <a:ext cx="2861100" cy="10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b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src/App.jsx:</a:t>
            </a: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 Archivo principal donde se define el componente raíz de la aplicación.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100" b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Vite.config.js:</a:t>
            </a: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 Configuración de Vite.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311700" y="3363425"/>
            <a:ext cx="3847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100" b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npm run dev: </a:t>
            </a: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Comando para iniciar el servidor de desarrollo.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4907</Words>
  <Application>Microsoft Office PowerPoint</Application>
  <PresentationFormat>Presentación en pantalla (16:9)</PresentationFormat>
  <Paragraphs>247</Paragraphs>
  <Slides>52</Slides>
  <Notes>52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8" baseType="lpstr">
      <vt:lpstr>Rubik</vt:lpstr>
      <vt:lpstr>Arial</vt:lpstr>
      <vt:lpstr>Consolas</vt:lpstr>
      <vt:lpstr>Rubik Medium</vt:lpstr>
      <vt:lpstr>Rubik Light</vt:lpstr>
      <vt:lpstr>Simple Light</vt:lpstr>
      <vt:lpstr>Módulo 4 Desarrollo de interfaces interactivas con React</vt:lpstr>
      <vt:lpstr>Módulo 4</vt:lpstr>
      <vt:lpstr>Presentación de PowerPoint</vt:lpstr>
      <vt:lpstr>Presentación de PowerPoint</vt:lpstr>
      <vt:lpstr>Presentación de PowerPoint</vt:lpstr>
      <vt:lpstr>¿Que puede hacer React?</vt:lpstr>
      <vt:lpstr>Elementos Fundamentales de ReactJS</vt:lpstr>
      <vt:lpstr>Elementos Fundamentales de ReactJS</vt:lpstr>
      <vt:lpstr>Configuración Inicial del Proyecto</vt:lpstr>
      <vt:lpstr>Introducción a JSX</vt:lpstr>
      <vt:lpstr>Pensando en ReactJS</vt:lpstr>
      <vt:lpstr>Componentes en ReactJS</vt:lpstr>
      <vt:lpstr>Paso de Datos con Props</vt:lpstr>
      <vt:lpstr>Introducción a Hooks</vt:lpstr>
      <vt:lpstr>JSX, la Simplificación de ReactJS</vt:lpstr>
      <vt:lpstr>Porqué usar JSX</vt:lpstr>
      <vt:lpstr>JSX también es una Expresión</vt:lpstr>
      <vt:lpstr>Especificando Atributos con JSX</vt:lpstr>
      <vt:lpstr>Previniendo Ataques de Inyección con JSX</vt:lpstr>
      <vt:lpstr>Comentarios en JSX</vt:lpstr>
      <vt:lpstr>Implementar componentes reutilizables</vt:lpstr>
      <vt:lpstr>Aspectos fundamentales de la Componentización</vt:lpstr>
      <vt:lpstr>Reconocer los Elementos y Sintaxis para Componentes</vt:lpstr>
      <vt:lpstr>Usar Componentes Previamente Construidos</vt:lpstr>
      <vt:lpstr>Usar Componentes Previamente Construidos</vt:lpstr>
      <vt:lpstr>¿Qué te pareció tu primer proyecto con React?</vt:lpstr>
      <vt:lpstr>Extras 😁!!!</vt:lpstr>
      <vt:lpstr>El ciclo de vida ReactJS</vt:lpstr>
      <vt:lpstr>Desplegando datos en la interfaz (Renderización)</vt:lpstr>
      <vt:lpstr>Uso de extensión browser “React Developer Tools”</vt:lpstr>
      <vt:lpstr>Introducción a uso de API’s</vt:lpstr>
      <vt:lpstr>Notación y palabras reservadas en JSX</vt:lpstr>
      <vt:lpstr>Especificando hijos con JSX</vt:lpstr>
      <vt:lpstr>Representación de objetos en JSX</vt:lpstr>
      <vt:lpstr>El rol de Babel en la conversión de objetos</vt:lpstr>
      <vt:lpstr>Presentación de PowerPoint</vt:lpstr>
      <vt:lpstr>Ejercicio Guiado: Plataforma Inmobiliaria  </vt:lpstr>
      <vt:lpstr>Ejercicio Guiado: Plataforma Inmobiliaria  </vt:lpstr>
      <vt:lpstr>Ejercicio Guiado: Plataforma Inmobiliaria  </vt:lpstr>
      <vt:lpstr>Ejercicio Guiado: Plataforma Inmobiliaria  </vt:lpstr>
      <vt:lpstr>Ejercicio Guiado: Plataforma Inmobiliaria  </vt:lpstr>
      <vt:lpstr>Ejercicio Guiado: Plataforma Inmobiliaria  </vt:lpstr>
      <vt:lpstr>Ejercicio Guiado: Plataforma Inmobiliaria  </vt:lpstr>
      <vt:lpstr>Ejercicio Guiado: Plataforma Inmobiliaria  </vt:lpstr>
      <vt:lpstr>Ejercicio Guiado: Plataforma Inmobiliaria  </vt:lpstr>
      <vt:lpstr>Ejercicio Guiado: Plataforma Inmobiliaria  </vt:lpstr>
      <vt:lpstr>Ejercicio Guiado: Plataforma Inmobiliaria  </vt:lpstr>
      <vt:lpstr>¿Como te fue con el Ejercicio Guiado?</vt:lpstr>
      <vt:lpstr>Presentación de PowerPoint</vt:lpstr>
      <vt:lpstr>Resumen de lo aprendido 🧑‍🎓</vt:lpstr>
      <vt:lpstr>Resumen de lo aprendido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Mauricio Barrios</cp:lastModifiedBy>
  <cp:revision>2</cp:revision>
  <dcterms:modified xsi:type="dcterms:W3CDTF">2024-12-17T01:25:37Z</dcterms:modified>
</cp:coreProperties>
</file>