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5143500" cx="9144000"/>
  <p:notesSz cx="6858000" cy="9144000"/>
  <p:embeddedFontLst>
    <p:embeddedFont>
      <p:font typeface="Rubik Medium"/>
      <p:regular r:id="rId44"/>
      <p:bold r:id="rId45"/>
      <p:italic r:id="rId46"/>
      <p:boldItalic r:id="rId47"/>
    </p:embeddedFont>
    <p:embeddedFont>
      <p:font typeface="Rubik Light"/>
      <p:regular r:id="rId48"/>
      <p:bold r:id="rId49"/>
      <p:italic r:id="rId50"/>
      <p:boldItalic r:id="rId51"/>
    </p:embeddedFont>
    <p:embeddedFont>
      <p:font typeface="Rubik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277C84C-2719-4E3F-8970-C930E431766C}">
  <a:tblStyle styleId="{C277C84C-2719-4E3F-8970-C930E43176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font" Target="fonts/RubikMedium-regular.fntdata"/><Relationship Id="rId43" Type="http://schemas.openxmlformats.org/officeDocument/2006/relationships/slide" Target="slides/slide37.xml"/><Relationship Id="rId46" Type="http://schemas.openxmlformats.org/officeDocument/2006/relationships/font" Target="fonts/RubikMedium-italic.fntdata"/><Relationship Id="rId45" Type="http://schemas.openxmlformats.org/officeDocument/2006/relationships/font" Target="fonts/RubikMedium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RubikLight-regular.fntdata"/><Relationship Id="rId47" Type="http://schemas.openxmlformats.org/officeDocument/2006/relationships/font" Target="fonts/RubikMedium-boldItalic.fntdata"/><Relationship Id="rId49" Type="http://schemas.openxmlformats.org/officeDocument/2006/relationships/font" Target="fonts/RubikLight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RubikLight-boldItalic.fntdata"/><Relationship Id="rId50" Type="http://schemas.openxmlformats.org/officeDocument/2006/relationships/font" Target="fonts/RubikLight-italic.fntdata"/><Relationship Id="rId53" Type="http://schemas.openxmlformats.org/officeDocument/2006/relationships/font" Target="fonts/Rubik-bold.fntdata"/><Relationship Id="rId52" Type="http://schemas.openxmlformats.org/officeDocument/2006/relationships/font" Target="fonts/Rubik-regular.fntdata"/><Relationship Id="rId11" Type="http://schemas.openxmlformats.org/officeDocument/2006/relationships/slide" Target="slides/slide5.xml"/><Relationship Id="rId55" Type="http://schemas.openxmlformats.org/officeDocument/2006/relationships/font" Target="fonts/Rubik-boldItalic.fntdata"/><Relationship Id="rId10" Type="http://schemas.openxmlformats.org/officeDocument/2006/relationships/slide" Target="slides/slide4.xml"/><Relationship Id="rId54" Type="http://schemas.openxmlformats.org/officeDocument/2006/relationships/font" Target="fonts/Rubik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fe79e01b7b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fe79e01b7b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d53f44566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d53f44566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d53f44566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d53f44566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d53f44566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d53f44566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d53f44566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d53f44566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d53f44566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d53f44566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d53f44566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d53f44566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d53f445665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d53f445665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d53f445665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d53f445665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d53f445665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d53f445665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d53f445665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d53f445665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fe7b7d416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fe7b7d416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d53f445665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d53f445665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d53f445665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d53f445665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d53f445665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d53f445665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d53f445665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d53f445665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d53f445665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d53f445665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d40ca94d37_0_10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d40ca94d37_0_10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d40ca94d37_0_10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d40ca94d37_0_10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d53f445665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d53f445665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d53f445665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d53f445665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d53f445665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d53f445665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d4052e46e2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d4052e46e2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d53f445665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d53f445665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d53f445665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d53f445665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d53f445665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d53f445665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d40ca94d37_0_9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d40ca94d37_0_9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d40ca94d37_0_9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d40ca94d37_0_9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d40ca94d37_0_9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d40ca94d37_0_9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d40ca94d37_0_8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d40ca94d37_0_8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fe7b7d4167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fe7b7d4167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d53f44566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d53f44566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fe7b7d416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fe7b7d416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fe7b7d416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fe7b7d416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d4052e46e2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d4052e46e2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d53f44566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d53f44566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d53f44566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d53f44566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 type="title">
  <p:cSld name="TITLE">
    <p:bg>
      <p:bgPr>
        <a:solidFill>
          <a:srgbClr val="2A2E65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920600"/>
            <a:ext cx="1222900" cy="122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/>
          <p:nvPr/>
        </p:nvSpPr>
        <p:spPr>
          <a:xfrm>
            <a:off x="7693800" y="3805935"/>
            <a:ext cx="780000" cy="762900"/>
          </a:xfrm>
          <a:prstGeom prst="chevron">
            <a:avLst>
              <a:gd fmla="val 72146" name="adj"/>
            </a:avLst>
          </a:prstGeom>
          <a:solidFill>
            <a:srgbClr val="E7A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052300" y="3805935"/>
            <a:ext cx="780000" cy="762900"/>
          </a:xfrm>
          <a:prstGeom prst="chevron">
            <a:avLst>
              <a:gd fmla="val 72146" name="adj"/>
            </a:avLst>
          </a:prstGeom>
          <a:solidFill>
            <a:srgbClr val="E7A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 txBox="1"/>
          <p:nvPr>
            <p:ph type="title"/>
          </p:nvPr>
        </p:nvSpPr>
        <p:spPr>
          <a:xfrm>
            <a:off x="853900" y="1476200"/>
            <a:ext cx="7260000" cy="86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20"/>
              <a:buFont typeface="Arial"/>
              <a:buNone/>
              <a:defRPr b="0" sz="2400">
                <a:latin typeface="Rubik Light"/>
                <a:ea typeface="Rubik Light"/>
                <a:cs typeface="Rubik Light"/>
                <a:sym typeface="Rubik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  <a:defRPr b="1" sz="24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  <a:defRPr b="1" sz="24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  <a:defRPr b="1" sz="24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  <a:defRPr b="1" sz="24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  <a:defRPr b="1" sz="24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  <a:defRPr b="1" sz="24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  <a:defRPr b="1" sz="24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  <a:defRPr b="1" sz="24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2" type="title"/>
          </p:nvPr>
        </p:nvSpPr>
        <p:spPr>
          <a:xfrm>
            <a:off x="853900" y="2344400"/>
            <a:ext cx="7260000" cy="12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3600">
                <a:solidFill>
                  <a:srgbClr val="EFEFEF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3600"/>
              <a:buFont typeface="Rubik"/>
              <a:buNone/>
              <a:defRPr b="1" sz="36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3600"/>
              <a:buFont typeface="Rubik"/>
              <a:buNone/>
              <a:defRPr b="1" sz="36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3600"/>
              <a:buFont typeface="Rubik"/>
              <a:buNone/>
              <a:defRPr b="1" sz="36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3600"/>
              <a:buFont typeface="Rubik"/>
              <a:buNone/>
              <a:defRPr b="1" sz="36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3600"/>
              <a:buFont typeface="Rubik"/>
              <a:buNone/>
              <a:defRPr b="1" sz="36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3600"/>
              <a:buFont typeface="Rubik"/>
              <a:buNone/>
              <a:defRPr b="1" sz="36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3600"/>
              <a:buFont typeface="Rubik"/>
              <a:buNone/>
              <a:defRPr b="1" sz="36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3600"/>
              <a:buFont typeface="Rubik"/>
              <a:buNone/>
              <a:defRPr b="1" sz="36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dos columnas">
  <p:cSld name="TITLE_AND_TWO_COLUMNS_1"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/>
          <p:nvPr/>
        </p:nvSpPr>
        <p:spPr>
          <a:xfrm>
            <a:off x="0" y="3923100"/>
            <a:ext cx="1223100" cy="1222800"/>
          </a:xfrm>
          <a:prstGeom prst="round1Rect">
            <a:avLst>
              <a:gd fmla="val 16667" name="adj"/>
            </a:avLst>
          </a:prstGeom>
          <a:solidFill>
            <a:srgbClr val="2A2E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0" y="3920600"/>
            <a:ext cx="1222900" cy="12229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1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>
            <a:off x="4832400" y="1402625"/>
            <a:ext cx="3999900" cy="31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○"/>
              <a:defRPr sz="1800">
                <a:latin typeface="Rubik"/>
                <a:ea typeface="Rubik"/>
                <a:cs typeface="Rubik"/>
                <a:sym typeface="Rubik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■"/>
              <a:defRPr sz="1800">
                <a:latin typeface="Rubik"/>
                <a:ea typeface="Rubik"/>
                <a:cs typeface="Rubik"/>
                <a:sym typeface="Rubik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●"/>
              <a:defRPr sz="1800">
                <a:latin typeface="Rubik"/>
                <a:ea typeface="Rubik"/>
                <a:cs typeface="Rubik"/>
                <a:sym typeface="Rubik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○"/>
              <a:defRPr sz="1800">
                <a:latin typeface="Rubik"/>
                <a:ea typeface="Rubik"/>
                <a:cs typeface="Rubik"/>
                <a:sym typeface="Rubik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■"/>
              <a:defRPr sz="1800">
                <a:latin typeface="Rubik"/>
                <a:ea typeface="Rubik"/>
                <a:cs typeface="Rubik"/>
                <a:sym typeface="Rubik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●"/>
              <a:defRPr sz="1800">
                <a:latin typeface="Rubik"/>
                <a:ea typeface="Rubik"/>
                <a:cs typeface="Rubik"/>
                <a:sym typeface="Rubik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○"/>
              <a:defRPr sz="1800">
                <a:latin typeface="Rubik"/>
                <a:ea typeface="Rubik"/>
                <a:cs typeface="Rubik"/>
                <a:sym typeface="Rubik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■"/>
              <a:defRPr sz="18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2" type="body"/>
          </p:nvPr>
        </p:nvSpPr>
        <p:spPr>
          <a:xfrm>
            <a:off x="311700" y="1402625"/>
            <a:ext cx="3999900" cy="31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○"/>
              <a:defRPr sz="1800">
                <a:latin typeface="Rubik"/>
                <a:ea typeface="Rubik"/>
                <a:cs typeface="Rubik"/>
                <a:sym typeface="Rubik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■"/>
              <a:defRPr sz="1800">
                <a:latin typeface="Rubik"/>
                <a:ea typeface="Rubik"/>
                <a:cs typeface="Rubik"/>
                <a:sym typeface="Rubik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●"/>
              <a:defRPr sz="1800">
                <a:latin typeface="Rubik"/>
                <a:ea typeface="Rubik"/>
                <a:cs typeface="Rubik"/>
                <a:sym typeface="Rubik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○"/>
              <a:defRPr sz="1800">
                <a:latin typeface="Rubik"/>
                <a:ea typeface="Rubik"/>
                <a:cs typeface="Rubik"/>
                <a:sym typeface="Rubik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■"/>
              <a:defRPr sz="1800">
                <a:latin typeface="Rubik"/>
                <a:ea typeface="Rubik"/>
                <a:cs typeface="Rubik"/>
                <a:sym typeface="Rubik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●"/>
              <a:defRPr sz="1800">
                <a:latin typeface="Rubik"/>
                <a:ea typeface="Rubik"/>
                <a:cs typeface="Rubik"/>
                <a:sym typeface="Rubik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○"/>
              <a:defRPr sz="1800">
                <a:latin typeface="Rubik"/>
                <a:ea typeface="Rubik"/>
                <a:cs typeface="Rubik"/>
                <a:sym typeface="Rubik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■"/>
              <a:defRPr sz="18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solo titulo" type="titleOnly">
  <p:cSld name="TITLE_ONLY"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77" name="Google Shape;77;p12"/>
          <p:cNvSpPr/>
          <p:nvPr/>
        </p:nvSpPr>
        <p:spPr>
          <a:xfrm>
            <a:off x="0" y="3923100"/>
            <a:ext cx="1223100" cy="1222800"/>
          </a:xfrm>
          <a:prstGeom prst="round1Rect">
            <a:avLst>
              <a:gd fmla="val 16667" name="adj"/>
            </a:avLst>
          </a:prstGeom>
          <a:solidFill>
            <a:srgbClr val="2A2E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0" y="3920600"/>
            <a:ext cx="1222900" cy="122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spedida">
  <p:cSld name="MAIN_POI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81" name="Google Shape;8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31650" y="1061394"/>
            <a:ext cx="3040800" cy="261886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3"/>
          <p:cNvSpPr/>
          <p:nvPr/>
        </p:nvSpPr>
        <p:spPr>
          <a:xfrm>
            <a:off x="0" y="3923100"/>
            <a:ext cx="1223100" cy="1222800"/>
          </a:xfrm>
          <a:prstGeom prst="round1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19500"/>
            <a:ext cx="1223999" cy="12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3"/>
          <p:cNvSpPr txBox="1"/>
          <p:nvPr/>
        </p:nvSpPr>
        <p:spPr>
          <a:xfrm>
            <a:off x="311699" y="1585888"/>
            <a:ext cx="4632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s-419" sz="4800" u="none" cap="none" strike="noStrike">
                <a:solidFill>
                  <a:srgbClr val="2A2E65"/>
                </a:solidFill>
                <a:latin typeface="Rubik"/>
                <a:ea typeface="Rubik"/>
                <a:cs typeface="Rubik"/>
                <a:sym typeface="Rubik"/>
              </a:rPr>
              <a:t>GRACIAS POR </a:t>
            </a:r>
            <a:r>
              <a:rPr b="1" lang="es-419" sz="4800">
                <a:solidFill>
                  <a:srgbClr val="2A2E65"/>
                </a:solidFill>
                <a:latin typeface="Rubik"/>
                <a:ea typeface="Rubik"/>
                <a:cs typeface="Rubik"/>
                <a:sym typeface="Rubik"/>
              </a:rPr>
              <a:t>TU </a:t>
            </a:r>
            <a:r>
              <a:rPr b="1" i="0" lang="es-419" sz="4800" u="none" cap="none" strike="noStrike">
                <a:solidFill>
                  <a:srgbClr val="2A2E65"/>
                </a:solidFill>
                <a:latin typeface="Rubik"/>
                <a:ea typeface="Rubik"/>
                <a:cs typeface="Rubik"/>
                <a:sym typeface="Rubik"/>
              </a:rPr>
              <a:t>ATENCIÓN</a:t>
            </a:r>
            <a:endParaRPr b="1" i="0" sz="4800" u="none" cap="none" strike="noStrike">
              <a:solidFill>
                <a:srgbClr val="2A2E6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311698" y="3155800"/>
            <a:ext cx="463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s-419" sz="1800" u="none" cap="none" strike="noStrike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rPr>
              <a:t>Nos vemos en la próxima clase </a:t>
            </a:r>
            <a:endParaRPr i="0" sz="1800" u="none" cap="none" strike="noStrike">
              <a:solidFill>
                <a:srgbClr val="E7A900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tivos">
  <p:cSld name="CUSTOM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 rot="-5400000">
            <a:off x="3581378" y="-419250"/>
            <a:ext cx="4725000" cy="6400500"/>
          </a:xfrm>
          <a:prstGeom prst="round1Rect">
            <a:avLst>
              <a:gd fmla="val 16667" name="adj"/>
            </a:avLst>
          </a:prstGeom>
          <a:solidFill>
            <a:srgbClr val="E7A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074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 txBox="1"/>
          <p:nvPr/>
        </p:nvSpPr>
        <p:spPr>
          <a:xfrm>
            <a:off x="3384171" y="977575"/>
            <a:ext cx="4704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419" sz="24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OBJETIVOS </a:t>
            </a:r>
            <a:endParaRPr b="1" i="0" sz="2400" u="none" cap="none" strike="noStrik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919500"/>
            <a:ext cx="1223999" cy="12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977575"/>
            <a:ext cx="24318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  <a:defRPr b="1" sz="24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  <a:defRPr b="1" sz="24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  <a:defRPr b="1" sz="24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  <a:defRPr b="1" sz="24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  <a:defRPr b="1" sz="24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  <a:defRPr b="1" sz="24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  <a:defRPr b="1" sz="24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  <a:defRPr b="1" sz="24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2" type="title"/>
          </p:nvPr>
        </p:nvSpPr>
        <p:spPr>
          <a:xfrm>
            <a:off x="311700" y="1531675"/>
            <a:ext cx="24318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6000">
                <a:solidFill>
                  <a:srgbClr val="2A2E6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6000"/>
              <a:buFont typeface="Rubik"/>
              <a:buNone/>
              <a:defRPr b="1" sz="60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6000"/>
              <a:buFont typeface="Rubik"/>
              <a:buNone/>
              <a:defRPr b="1" sz="60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6000"/>
              <a:buFont typeface="Rubik"/>
              <a:buNone/>
              <a:defRPr b="1" sz="60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6000"/>
              <a:buFont typeface="Rubik"/>
              <a:buNone/>
              <a:defRPr b="1" sz="60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6000"/>
              <a:buFont typeface="Rubik"/>
              <a:buNone/>
              <a:defRPr b="1" sz="60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6000"/>
              <a:buFont typeface="Rubik"/>
              <a:buNone/>
              <a:defRPr b="1" sz="60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6000"/>
              <a:buFont typeface="Rubik"/>
              <a:buNone/>
              <a:defRPr b="1" sz="60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6000"/>
              <a:buFont typeface="Rubik"/>
              <a:buNone/>
              <a:defRPr b="1" sz="60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3" type="title"/>
          </p:nvPr>
        </p:nvSpPr>
        <p:spPr>
          <a:xfrm>
            <a:off x="3384175" y="1531675"/>
            <a:ext cx="4704300" cy="23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>
                <a:solidFill>
                  <a:srgbClr val="2A2E6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800"/>
              <a:buFont typeface="Rubik"/>
              <a:buNone/>
              <a:defRPr b="1" sz="18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800"/>
              <a:buFont typeface="Rubik"/>
              <a:buNone/>
              <a:defRPr b="1" sz="18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800"/>
              <a:buFont typeface="Rubik"/>
              <a:buNone/>
              <a:defRPr b="1" sz="18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800"/>
              <a:buFont typeface="Rubik"/>
              <a:buNone/>
              <a:defRPr b="1" sz="18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800"/>
              <a:buFont typeface="Rubik"/>
              <a:buNone/>
              <a:defRPr b="1" sz="18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800"/>
              <a:buFont typeface="Rubik"/>
              <a:buNone/>
              <a:defRPr b="1" sz="18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800"/>
              <a:buFont typeface="Rubik"/>
              <a:buNone/>
              <a:defRPr b="1" sz="18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800"/>
              <a:buFont typeface="Rubik"/>
              <a:buNone/>
              <a:defRPr b="1" sz="18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guntas" type="secHead">
  <p:cSld name="SECTION_HEADER">
    <p:bg>
      <p:bgPr>
        <a:solidFill>
          <a:srgbClr val="E7A900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1222900" y="1271425"/>
            <a:ext cx="6698100" cy="12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ubik"/>
              <a:buNone/>
              <a:defRPr sz="36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26" name="Google Shape;2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46646" y="2746325"/>
            <a:ext cx="4897354" cy="239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20600"/>
            <a:ext cx="1222900" cy="1222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" name="Google Shape;28;p4"/>
          <p:cNvCxnSpPr/>
          <p:nvPr/>
        </p:nvCxnSpPr>
        <p:spPr>
          <a:xfrm>
            <a:off x="1222890" y="2494400"/>
            <a:ext cx="6686400" cy="0"/>
          </a:xfrm>
          <a:prstGeom prst="straightConnector1">
            <a:avLst/>
          </a:prstGeom>
          <a:noFill/>
          <a:ln cap="flat" cmpd="sng" w="762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ma nuevo">
  <p:cSld name="SECTION_HEADER_1">
    <p:bg>
      <p:bgPr>
        <a:solidFill>
          <a:srgbClr val="E7A900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3912976" y="1402625"/>
            <a:ext cx="4559400" cy="230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ubik"/>
              <a:buNone/>
              <a:defRPr sz="36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32" name="Google Shape;3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920600"/>
            <a:ext cx="1222900" cy="1222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" name="Google Shape;33;p5"/>
          <p:cNvCxnSpPr/>
          <p:nvPr/>
        </p:nvCxnSpPr>
        <p:spPr>
          <a:xfrm>
            <a:off x="3912975" y="3710375"/>
            <a:ext cx="4551900" cy="0"/>
          </a:xfrm>
          <a:prstGeom prst="straightConnector1">
            <a:avLst/>
          </a:prstGeom>
          <a:noFill/>
          <a:ln cap="flat" cmpd="sng" w="762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4" name="Google Shape;34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2900" y="1402625"/>
            <a:ext cx="2417710" cy="3740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umen">
  <p:cSld name="SECTION_HEADER_1_2">
    <p:bg>
      <p:bgPr>
        <a:solidFill>
          <a:srgbClr val="E7A900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1222901" y="1402625"/>
            <a:ext cx="4559400" cy="230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ubik"/>
              <a:buNone/>
              <a:defRPr sz="36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38" name="Google Shape;3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920600"/>
            <a:ext cx="1222900" cy="1222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" name="Google Shape;39;p6"/>
          <p:cNvCxnSpPr/>
          <p:nvPr/>
        </p:nvCxnSpPr>
        <p:spPr>
          <a:xfrm>
            <a:off x="1222900" y="3710375"/>
            <a:ext cx="4551900" cy="0"/>
          </a:xfrm>
          <a:prstGeom prst="straightConnector1">
            <a:avLst/>
          </a:prstGeom>
          <a:noFill/>
          <a:ln cap="flat" cmpd="sng" w="762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0" name="Google Shape;4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9975" y="1402625"/>
            <a:ext cx="2562400" cy="283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jercicio Guiado">
  <p:cSld name="SECTION_HEADER_1_1">
    <p:bg>
      <p:bgPr>
        <a:solidFill>
          <a:srgbClr val="E7A900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cxnSp>
        <p:nvCxnSpPr>
          <p:cNvPr id="43" name="Google Shape;43;p7"/>
          <p:cNvCxnSpPr/>
          <p:nvPr/>
        </p:nvCxnSpPr>
        <p:spPr>
          <a:xfrm>
            <a:off x="311700" y="3308100"/>
            <a:ext cx="5445900" cy="0"/>
          </a:xfrm>
          <a:prstGeom prst="straightConnector1">
            <a:avLst/>
          </a:prstGeom>
          <a:noFill/>
          <a:ln cap="flat" cmpd="sng" w="762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4" name="Google Shape;4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920600"/>
            <a:ext cx="1222900" cy="122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1300" y="1402625"/>
            <a:ext cx="2890996" cy="2517975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/>
          <p:nvPr/>
        </p:nvSpPr>
        <p:spPr>
          <a:xfrm>
            <a:off x="311701" y="2015113"/>
            <a:ext cx="5454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ubik"/>
              <a:buNone/>
            </a:pPr>
            <a:r>
              <a:rPr b="1" lang="es-419" sz="36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Pongamos a prueba lo aprendido 😊!!!</a:t>
            </a:r>
            <a:endParaRPr b="1" i="0" sz="3600" u="none" cap="none" strike="noStrik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irhub">
  <p:cSld name="SECTION_HEADER_1_1_1">
    <p:bg>
      <p:bgPr>
        <a:solidFill>
          <a:srgbClr val="E7A900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49" name="Google Shape;4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920600"/>
            <a:ext cx="1222900" cy="122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90300"/>
            <a:ext cx="2092750" cy="2430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" name="Google Shape;51;p8"/>
          <p:cNvCxnSpPr/>
          <p:nvPr/>
        </p:nvCxnSpPr>
        <p:spPr>
          <a:xfrm>
            <a:off x="2825775" y="3495300"/>
            <a:ext cx="5997600" cy="0"/>
          </a:xfrm>
          <a:prstGeom prst="straightConnector1">
            <a:avLst/>
          </a:prstGeom>
          <a:noFill/>
          <a:ln cap="flat" cmpd="sng" w="762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p8"/>
          <p:cNvSpPr txBox="1"/>
          <p:nvPr/>
        </p:nvSpPr>
        <p:spPr>
          <a:xfrm>
            <a:off x="2825775" y="1648200"/>
            <a:ext cx="60066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ubik"/>
              <a:buNone/>
            </a:pPr>
            <a:r>
              <a:rPr b="1" lang="es-419" sz="36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Visita el Repositorio de GitHub para ver ejemplos</a:t>
            </a:r>
            <a:endParaRPr b="1" i="0" sz="3600" u="none" cap="none" strike="noStrik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prendizajes esperados" type="tx">
  <p:cSld name="TITLE_AND_BOD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225" y="0"/>
            <a:ext cx="77172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2233" y="0"/>
            <a:ext cx="6621769" cy="517779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9"/>
          <p:cNvSpPr txBox="1"/>
          <p:nvPr>
            <p:ph idx="1" type="body"/>
          </p:nvPr>
        </p:nvSpPr>
        <p:spPr>
          <a:xfrm>
            <a:off x="4572000" y="1402625"/>
            <a:ext cx="4260300" cy="31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Rubik"/>
              <a:buChar char="●"/>
              <a:defRPr sz="1400">
                <a:latin typeface="Rubik"/>
                <a:ea typeface="Rubik"/>
                <a:cs typeface="Rubik"/>
                <a:sym typeface="Rubik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Rubik"/>
              <a:buChar char="○"/>
              <a:defRPr>
                <a:latin typeface="Rubik"/>
                <a:ea typeface="Rubik"/>
                <a:cs typeface="Rubik"/>
                <a:sym typeface="Rubik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Rubik"/>
              <a:buChar char="■"/>
              <a:defRPr>
                <a:latin typeface="Rubik"/>
                <a:ea typeface="Rubik"/>
                <a:cs typeface="Rubik"/>
                <a:sym typeface="Rubik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Rubik"/>
              <a:buChar char="○"/>
              <a:defRPr>
                <a:latin typeface="Rubik"/>
                <a:ea typeface="Rubik"/>
                <a:cs typeface="Rubik"/>
                <a:sym typeface="Rubik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Rubik"/>
              <a:buChar char="■"/>
              <a:defRPr>
                <a:latin typeface="Rubik"/>
                <a:ea typeface="Rubik"/>
                <a:cs typeface="Rubik"/>
                <a:sym typeface="Rubik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Rubik"/>
              <a:buChar char="○"/>
              <a:defRPr>
                <a:latin typeface="Rubik"/>
                <a:ea typeface="Rubik"/>
                <a:cs typeface="Rubik"/>
                <a:sym typeface="Rubik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Rubik"/>
              <a:buChar char="■"/>
              <a:defRPr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58" name="Google Shape;58;p9"/>
          <p:cNvSpPr/>
          <p:nvPr/>
        </p:nvSpPr>
        <p:spPr>
          <a:xfrm>
            <a:off x="0" y="3923100"/>
            <a:ext cx="1223100" cy="1222800"/>
          </a:xfrm>
          <a:prstGeom prst="round1Rect">
            <a:avLst>
              <a:gd fmla="val 16667" name="adj"/>
            </a:avLst>
          </a:prstGeom>
          <a:solidFill>
            <a:srgbClr val="2A2E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" name="Google Shape;59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" y="3920600"/>
            <a:ext cx="1222900" cy="12229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9"/>
          <p:cNvSpPr txBox="1"/>
          <p:nvPr/>
        </p:nvSpPr>
        <p:spPr>
          <a:xfrm>
            <a:off x="4572000" y="445025"/>
            <a:ext cx="426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</a:pPr>
            <a:r>
              <a:rPr b="1" lang="es-419" sz="24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rPr>
              <a:t>¿QUÉ VAMOS A VER?</a:t>
            </a:r>
            <a:endParaRPr b="1" sz="2400">
              <a:solidFill>
                <a:srgbClr val="E7A900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una columna" type="twoColTx">
  <p:cSld name="TITLE_AND_TWO_COLUMNS"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/>
          <p:nvPr/>
        </p:nvSpPr>
        <p:spPr>
          <a:xfrm>
            <a:off x="0" y="3923100"/>
            <a:ext cx="1223100" cy="1222800"/>
          </a:xfrm>
          <a:prstGeom prst="round1Rect">
            <a:avLst>
              <a:gd fmla="val 16667" name="adj"/>
            </a:avLst>
          </a:prstGeom>
          <a:solidFill>
            <a:srgbClr val="2A2E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0" y="3920600"/>
            <a:ext cx="1222900" cy="12229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0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311700" y="1402625"/>
            <a:ext cx="8520600" cy="31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○"/>
              <a:defRPr sz="1800">
                <a:latin typeface="Rubik"/>
                <a:ea typeface="Rubik"/>
                <a:cs typeface="Rubik"/>
                <a:sym typeface="Rubik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■"/>
              <a:defRPr sz="1800">
                <a:latin typeface="Rubik"/>
                <a:ea typeface="Rubik"/>
                <a:cs typeface="Rubik"/>
                <a:sym typeface="Rubik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●"/>
              <a:defRPr sz="1800">
                <a:latin typeface="Rubik"/>
                <a:ea typeface="Rubik"/>
                <a:cs typeface="Rubik"/>
                <a:sym typeface="Rubik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○"/>
              <a:defRPr sz="1800">
                <a:latin typeface="Rubik"/>
                <a:ea typeface="Rubik"/>
                <a:cs typeface="Rubik"/>
                <a:sym typeface="Rubik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■"/>
              <a:defRPr sz="1800">
                <a:latin typeface="Rubik"/>
                <a:ea typeface="Rubik"/>
                <a:cs typeface="Rubik"/>
                <a:sym typeface="Rubik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●"/>
              <a:defRPr sz="1800">
                <a:latin typeface="Rubik"/>
                <a:ea typeface="Rubik"/>
                <a:cs typeface="Rubik"/>
                <a:sym typeface="Rubik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○"/>
              <a:defRPr sz="1800">
                <a:latin typeface="Rubik"/>
                <a:ea typeface="Rubik"/>
                <a:cs typeface="Rubik"/>
                <a:sym typeface="Rubik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■"/>
              <a:defRPr sz="18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800"/>
              <a:buFont typeface="Rubik"/>
              <a:buNone/>
              <a:defRPr b="1" sz="28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800"/>
              <a:buFont typeface="Rubik"/>
              <a:buNone/>
              <a:defRPr b="1" sz="28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800"/>
              <a:buFont typeface="Rubik"/>
              <a:buNone/>
              <a:defRPr b="1" sz="28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800"/>
              <a:buFont typeface="Rubik"/>
              <a:buNone/>
              <a:defRPr b="1" sz="28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800"/>
              <a:buFont typeface="Rubik"/>
              <a:buNone/>
              <a:defRPr b="1" sz="28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800"/>
              <a:buFont typeface="Rubik"/>
              <a:buNone/>
              <a:defRPr b="1" sz="28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800"/>
              <a:buFont typeface="Rubik"/>
              <a:buNone/>
              <a:defRPr b="1" sz="28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800"/>
              <a:buFont typeface="Rubik"/>
              <a:buNone/>
              <a:defRPr b="1" sz="28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800"/>
              <a:buFont typeface="Rubik"/>
              <a:buNone/>
              <a:defRPr b="1" sz="28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02625"/>
            <a:ext cx="8520600" cy="31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800"/>
              <a:buFont typeface="Rubik"/>
              <a:buChar char="●"/>
              <a:defRPr sz="18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400"/>
              <a:buFont typeface="Rubik"/>
              <a:buChar char="○"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400"/>
              <a:buFont typeface="Rubik"/>
              <a:buChar char="■"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400"/>
              <a:buFont typeface="Rubik"/>
              <a:buChar char="●"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400"/>
              <a:buFont typeface="Rubik"/>
              <a:buChar char="○"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400"/>
              <a:buFont typeface="Rubik"/>
              <a:buChar char="■"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400"/>
              <a:buFont typeface="Rubik"/>
              <a:buChar char="●"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400"/>
              <a:buFont typeface="Rubik"/>
              <a:buChar char="○"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400"/>
              <a:buFont typeface="Rubik"/>
              <a:buChar char="■"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title"/>
          </p:nvPr>
        </p:nvSpPr>
        <p:spPr>
          <a:xfrm>
            <a:off x="853900" y="1476200"/>
            <a:ext cx="7260000" cy="86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Módulo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Programación avanzada en JavaScript</a:t>
            </a:r>
            <a:endParaRPr/>
          </a:p>
        </p:txBody>
      </p:sp>
      <p:sp>
        <p:nvSpPr>
          <p:cNvPr id="93" name="Google Shape;93;p15"/>
          <p:cNvSpPr txBox="1"/>
          <p:nvPr>
            <p:ph idx="2" type="title"/>
          </p:nvPr>
        </p:nvSpPr>
        <p:spPr>
          <a:xfrm>
            <a:off x="853900" y="2344400"/>
            <a:ext cx="7260000" cy="12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Generalidades del Lenguaje JavaScript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Entornos Virtuales de JavaScript</a:t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311700" y="1402625"/>
            <a:ext cx="8520600" cy="17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Los entornos de JavaScript incluyen tanto el</a:t>
            </a:r>
            <a:r>
              <a:rPr b="1" lang="es-419"/>
              <a:t> navegador</a:t>
            </a:r>
            <a:r>
              <a:rPr lang="es-419"/>
              <a:t> como el</a:t>
            </a:r>
            <a:r>
              <a:rPr b="1" lang="es-419"/>
              <a:t> servidor</a:t>
            </a:r>
            <a:r>
              <a:rPr lang="es-419"/>
              <a:t>. En el navegador, JavaScript interactúa directamente con el DOM para manipular la página web. En el servidor, Node.js permite a los desarrolladores utilizar JavaScript para construir aplicaciones de backend, proporcionando un entorno basado en el motor </a:t>
            </a:r>
            <a:r>
              <a:rPr b="1" lang="es-419"/>
              <a:t>V8 de Chrome</a:t>
            </a:r>
            <a:r>
              <a:rPr lang="es-419"/>
              <a:t>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Diferencias entre JavaScript y Otros Lenguajes</a:t>
            </a:r>
            <a:endParaRPr/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45863"/>
            <a:ext cx="8520601" cy="1651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Paradigmas de Programación en JavaScript</a:t>
            </a:r>
            <a:endParaRPr/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2977500" y="1402625"/>
            <a:ext cx="5854800" cy="28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JavaScript soporta diferentes paradigmas de programación: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Imperativo:</a:t>
            </a:r>
            <a:r>
              <a:rPr lang="es-419"/>
              <a:t> Secuencia de instrucciones paso a paso.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Funcional:</a:t>
            </a:r>
            <a:r>
              <a:rPr lang="es-419"/>
              <a:t> Funciones como valores de primera clase y funciones puras.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Orientado a Objetos:</a:t>
            </a:r>
            <a:r>
              <a:rPr lang="es-419"/>
              <a:t> Uso de objetos y clases para organizar el código.</a:t>
            </a:r>
            <a:endParaRPr/>
          </a:p>
        </p:txBody>
      </p:sp>
      <p:graphicFrame>
        <p:nvGraphicFramePr>
          <p:cNvPr id="158" name="Google Shape;158;p26"/>
          <p:cNvGraphicFramePr/>
          <p:nvPr/>
        </p:nvGraphicFramePr>
        <p:xfrm>
          <a:off x="311700" y="1402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{C277C84C-2719-4E3F-8970-C930E431766C}</a:tableStyleId>
              </a:tblPr>
              <a:tblGrid>
                <a:gridCol w="26658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419" sz="1100">
                          <a:solidFill>
                            <a:srgbClr val="A0A1A7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Funcional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suma = (a, b) =&gt; a + b;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i="1" lang="es-419" sz="1100">
                          <a:solidFill>
                            <a:srgbClr val="A0A1A7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Orientado a Objetos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11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Persona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constructor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(nombre) {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this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.nombre = nombre;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Fortalezas del Lenguaje y Forma Correcta de Uso</a:t>
            </a:r>
            <a:endParaRPr/>
          </a:p>
        </p:txBody>
      </p:sp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311700" y="1402625"/>
            <a:ext cx="8520600" cy="18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JavaScript es popular debido a su</a:t>
            </a:r>
            <a:r>
              <a:rPr b="1" lang="es-419"/>
              <a:t> flexibilidad</a:t>
            </a:r>
            <a:r>
              <a:rPr lang="es-419"/>
              <a:t>,</a:t>
            </a:r>
            <a:r>
              <a:rPr b="1" lang="es-419"/>
              <a:t> velocidad</a:t>
            </a:r>
            <a:r>
              <a:rPr lang="es-419"/>
              <a:t> en ejecución, y su capacidad de </a:t>
            </a:r>
            <a:r>
              <a:rPr b="1" lang="es-419"/>
              <a:t>interacción con el DOM</a:t>
            </a:r>
            <a:r>
              <a:rPr lang="es-419"/>
              <a:t>. Las mejores prácticas incluyen: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Declarar variables con let y const.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Usar === para comparaciones estrictas.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Aprovechar los métodos de array como map, filter, y reduce.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JavaScript como Lenguaje Asíncrono</a:t>
            </a:r>
            <a:endParaRPr/>
          </a:p>
        </p:txBody>
      </p:sp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311700" y="1402625"/>
            <a:ext cx="8520600" cy="10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JavaScript soporta la programación asíncrona mediante </a:t>
            </a:r>
            <a:r>
              <a:rPr b="1" lang="es-419"/>
              <a:t>callbacks</a:t>
            </a:r>
            <a:r>
              <a:rPr lang="es-419"/>
              <a:t>,</a:t>
            </a:r>
            <a:r>
              <a:rPr b="1" lang="es-419"/>
              <a:t> promesas</a:t>
            </a:r>
            <a:r>
              <a:rPr lang="es-419"/>
              <a:t> y </a:t>
            </a:r>
            <a:r>
              <a:rPr b="1" lang="es-419"/>
              <a:t>async/await</a:t>
            </a:r>
            <a:r>
              <a:rPr lang="es-419"/>
              <a:t>, lo que permite manejar operaciones que pueden tardar (como solicitudes de red) sin bloquear el hilo principal.</a:t>
            </a:r>
            <a:endParaRPr/>
          </a:p>
        </p:txBody>
      </p:sp>
      <p:graphicFrame>
        <p:nvGraphicFramePr>
          <p:cNvPr id="171" name="Google Shape;171;p28"/>
          <p:cNvGraphicFramePr/>
          <p:nvPr/>
        </p:nvGraphicFramePr>
        <p:xfrm>
          <a:off x="1654763" y="2641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{C277C84C-2719-4E3F-8970-C930E431766C}</a:tableStyleId>
              </a:tblPr>
              <a:tblGrid>
                <a:gridCol w="58344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async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1100">
                          <a:solidFill>
                            <a:srgbClr val="4078F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fetchData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 {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try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respuesta = </a:t>
                      </a: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await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fetch(</a:t>
                      </a:r>
                      <a:r>
                        <a:rPr lang="es-419" sz="11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"https://api.ejemplo.com/datos"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datos = </a:t>
                      </a: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await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respuesta.json();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s-419" sz="11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.log(datos);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 </a:t>
                      </a: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catch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(error) {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s-419" sz="11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.error(</a:t>
                      </a:r>
                      <a:r>
                        <a:rPr lang="es-419" sz="11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"Error al obtener datos:"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error);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Sintaxis e Identación en JavaScript</a:t>
            </a:r>
            <a:endParaRPr/>
          </a:p>
        </p:txBody>
      </p:sp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311700" y="1402625"/>
            <a:ext cx="8520600" cy="17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JavaScript tiene una sintaxis y una indentación flexibles, lo que permite organizar el código de una manera legible. Sin embargo, es importante seguir convenciones como el uso de</a:t>
            </a:r>
            <a:r>
              <a:rPr b="1" lang="es-419"/>
              <a:t> camelCase </a:t>
            </a:r>
            <a:r>
              <a:rPr lang="es-419"/>
              <a:t>para nombres de variables y </a:t>
            </a:r>
            <a:r>
              <a:rPr b="1" lang="es-419"/>
              <a:t>kebab-case</a:t>
            </a:r>
            <a:r>
              <a:rPr lang="es-419"/>
              <a:t> para nombres de archivos, además de mantener la consistencia en la indentación (2 o 4 espacios).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Sintaxis e Identación en JavaScript</a:t>
            </a:r>
            <a:endParaRPr/>
          </a:p>
        </p:txBody>
      </p:sp>
      <p:graphicFrame>
        <p:nvGraphicFramePr>
          <p:cNvPr id="183" name="Google Shape;183;p30"/>
          <p:cNvGraphicFramePr/>
          <p:nvPr/>
        </p:nvGraphicFramePr>
        <p:xfrm>
          <a:off x="2389713" y="208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{C277C84C-2719-4E3F-8970-C930E431766C}</a:tableStyleId>
              </a:tblPr>
              <a:tblGrid>
                <a:gridCol w="436457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419" sz="1100">
                          <a:solidFill>
                            <a:srgbClr val="A0A1A7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Declaración de función en camelCase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1100">
                          <a:solidFill>
                            <a:srgbClr val="4078F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obtenerDatosUsuario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(nombreUsuario) {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datos = { 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nombre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nombreUsuario, 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edad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};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datos;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184" name="Google Shape;184;p30"/>
          <p:cNvSpPr txBox="1"/>
          <p:nvPr>
            <p:ph idx="1" type="body"/>
          </p:nvPr>
        </p:nvSpPr>
        <p:spPr>
          <a:xfrm>
            <a:off x="311700" y="1402625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/>
              <a:t>Ejemplo de Código con Buenas Prácticas de Sintaxis e Identación:</a:t>
            </a: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title"/>
          </p:nvPr>
        </p:nvSpPr>
        <p:spPr>
          <a:xfrm>
            <a:off x="3912976" y="1402625"/>
            <a:ext cx="4559400" cy="230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Evolución del Lenguaje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Lenguaje Interpretado vs. Compilado</a:t>
            </a:r>
            <a:endParaRPr/>
          </a:p>
        </p:txBody>
      </p:sp>
      <p:sp>
        <p:nvSpPr>
          <p:cNvPr id="195" name="Google Shape;195;p32"/>
          <p:cNvSpPr txBox="1"/>
          <p:nvPr>
            <p:ph idx="1" type="body"/>
          </p:nvPr>
        </p:nvSpPr>
        <p:spPr>
          <a:xfrm>
            <a:off x="311700" y="1402625"/>
            <a:ext cx="8520600" cy="17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JavaScript es un </a:t>
            </a:r>
            <a:r>
              <a:rPr b="1" lang="es-419"/>
              <a:t>lenguaje interpretado</a:t>
            </a:r>
            <a:r>
              <a:rPr lang="es-419"/>
              <a:t>, lo que significa que se ejecuta línea por línea en el entorno (generalmente el navegador), en lugar de ser compilado completamente antes de la ejecución. Esto permite una ejecución inmediata y facilita el desarrollo en entornos web, pero puede ser menos eficiente en comparación con los lenguajes compilados como </a:t>
            </a:r>
            <a:r>
              <a:rPr b="1" lang="es-419"/>
              <a:t>C++ o Java.</a:t>
            </a:r>
            <a:endParaRPr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Lenguaje Interpretado vs. Compilado</a:t>
            </a:r>
            <a:endParaRPr/>
          </a:p>
        </p:txBody>
      </p:sp>
      <p:sp>
        <p:nvSpPr>
          <p:cNvPr id="201" name="Google Shape;201;p33"/>
          <p:cNvSpPr txBox="1"/>
          <p:nvPr>
            <p:ph idx="1" type="body"/>
          </p:nvPr>
        </p:nvSpPr>
        <p:spPr>
          <a:xfrm>
            <a:off x="311700" y="1402625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/>
              <a:t>Tabla Comparativa: Interpretado vs. Compilad</a:t>
            </a:r>
            <a:r>
              <a:rPr b="1" lang="es-419"/>
              <a:t>o</a:t>
            </a:r>
            <a:endParaRPr b="1"/>
          </a:p>
        </p:txBody>
      </p:sp>
      <p:pic>
        <p:nvPicPr>
          <p:cNvPr id="202" name="Google Shape;20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9675" y="2131525"/>
            <a:ext cx="6724650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311700" y="977575"/>
            <a:ext cx="24318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Módulo 3</a:t>
            </a:r>
            <a:endParaRPr/>
          </a:p>
        </p:txBody>
      </p:sp>
      <p:sp>
        <p:nvSpPr>
          <p:cNvPr id="99" name="Google Shape;99;p16"/>
          <p:cNvSpPr txBox="1"/>
          <p:nvPr>
            <p:ph idx="2" type="title"/>
          </p:nvPr>
        </p:nvSpPr>
        <p:spPr>
          <a:xfrm>
            <a:off x="311700" y="1531675"/>
            <a:ext cx="24318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AE 1</a:t>
            </a:r>
            <a:endParaRPr/>
          </a:p>
        </p:txBody>
      </p:sp>
      <p:sp>
        <p:nvSpPr>
          <p:cNvPr id="100" name="Google Shape;100;p16"/>
          <p:cNvSpPr txBox="1"/>
          <p:nvPr>
            <p:ph idx="3" type="title"/>
          </p:nvPr>
        </p:nvSpPr>
        <p:spPr>
          <a:xfrm>
            <a:off x="3384175" y="1531675"/>
            <a:ext cx="4704300" cy="17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Explorar la evolución de JavaScript y ECMAScript, su sintaxis, paradigmas, uso en navegadores y fortalezas, incluyendo TypeScript y su aplicación en el desarrollo moderno.</a:t>
            </a:r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​​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El Estándar ECMAScript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4"/>
          <p:cNvSpPr txBox="1"/>
          <p:nvPr>
            <p:ph idx="1" type="body"/>
          </p:nvPr>
        </p:nvSpPr>
        <p:spPr>
          <a:xfrm>
            <a:off x="311700" y="1402625"/>
            <a:ext cx="8520600" cy="20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/>
              <a:t>ECMAScript (ES)</a:t>
            </a:r>
            <a:r>
              <a:rPr lang="es-419"/>
              <a:t> es el estándar sobre el que se basa JavaScript, publicado por la organización </a:t>
            </a:r>
            <a:r>
              <a:rPr b="1" lang="es-419"/>
              <a:t>ECMA International</a:t>
            </a:r>
            <a:r>
              <a:rPr lang="es-419"/>
              <a:t>. ECMAScript define la especificación para el lenguaje, mientras que JavaScript es su implementación en el navegador. Las nuevas versiones de ECMAScript, como ES6 o ES2022, introducen mejoras y nuevas características para optimizar el desarrollo con JavaScript.</a:t>
            </a:r>
            <a:endParaRPr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JavaScript vs. ECMAScript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5"/>
          <p:cNvSpPr txBox="1"/>
          <p:nvPr>
            <p:ph idx="1" type="body"/>
          </p:nvPr>
        </p:nvSpPr>
        <p:spPr>
          <a:xfrm>
            <a:off x="311700" y="1402625"/>
            <a:ext cx="8520600" cy="17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Aunque se suelen usar de manera intercambiable, </a:t>
            </a:r>
            <a:r>
              <a:rPr b="1" lang="es-419"/>
              <a:t>JavaScript</a:t>
            </a:r>
            <a:r>
              <a:rPr lang="es-419"/>
              <a:t> es una implementación de ECMAScript. ECMAScript establece las reglas y características del lenguaje, mientras que JavaScript las aplica en entornos de navegador, ofreciendo además funcionalidades adicionales como el manejo del </a:t>
            </a:r>
            <a:r>
              <a:rPr b="1" lang="es-419"/>
              <a:t>DOM</a:t>
            </a:r>
            <a:r>
              <a:rPr lang="es-419"/>
              <a:t> y </a:t>
            </a:r>
            <a:r>
              <a:rPr b="1" lang="es-419"/>
              <a:t>APIs específicas del navegador</a:t>
            </a:r>
            <a:r>
              <a:rPr lang="es-419"/>
              <a:t>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Evolución de ECMAScript: de ES3 a ES9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4400" y="1402625"/>
            <a:ext cx="6295201" cy="243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7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Acerca de TypeScript y sus Características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7"/>
          <p:cNvSpPr txBox="1"/>
          <p:nvPr>
            <p:ph idx="1" type="body"/>
          </p:nvPr>
        </p:nvSpPr>
        <p:spPr>
          <a:xfrm>
            <a:off x="311700" y="1402625"/>
            <a:ext cx="8520600" cy="17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/>
              <a:t>TypeScript</a:t>
            </a:r>
            <a:r>
              <a:rPr lang="es-419"/>
              <a:t> es un superconjunto de JavaScript desarrollado por Microsoft que añade </a:t>
            </a:r>
            <a:r>
              <a:rPr b="1" lang="es-419"/>
              <a:t>tipado estático</a:t>
            </a:r>
            <a:r>
              <a:rPr lang="es-419"/>
              <a:t>. Esto permite a los desarrolladores definir tipos de datos, lo que reduce errores en tiempo de ejecución y facilita el desarrollo de aplicaciones de gran escala. TypeScript se compila a JavaScript, lo que garantiza la compatibilidad con cualquier entorno JavaScript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8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¿Dónde y Cómo se Aplica TypeScript?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8"/>
          <p:cNvSpPr txBox="1"/>
          <p:nvPr>
            <p:ph idx="1" type="body"/>
          </p:nvPr>
        </p:nvSpPr>
        <p:spPr>
          <a:xfrm>
            <a:off x="311700" y="1402625"/>
            <a:ext cx="8520600" cy="25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TypeScript se utiliza principalmente en el desarrollo de</a:t>
            </a:r>
            <a:r>
              <a:rPr b="1" lang="es-419"/>
              <a:t> aplicaciones de gran escala</a:t>
            </a:r>
            <a:r>
              <a:rPr lang="es-419"/>
              <a:t> donde el tipado estático ayuda a mejorar la calidad y mantenibilidad del código. Es común en entornos como: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Desarrollo Frontend</a:t>
            </a:r>
            <a:r>
              <a:rPr lang="es-419"/>
              <a:t>: En aplicaciones SPA usando frameworks como Angular y React.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Backend en Node.js</a:t>
            </a:r>
            <a:r>
              <a:rPr lang="es-419"/>
              <a:t>: Para aprovechar el tipado en aplicaciones del lado del servidor.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0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Quiz: </a:t>
            </a:r>
            <a:r>
              <a:rPr lang="es-419"/>
              <a:t>Generalidades del Lenguaje JavaScript y Evolución de ECMAScript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40"/>
          <p:cNvSpPr txBox="1"/>
          <p:nvPr>
            <p:ph idx="1" type="body"/>
          </p:nvPr>
        </p:nvSpPr>
        <p:spPr>
          <a:xfrm>
            <a:off x="311700" y="1402625"/>
            <a:ext cx="8520600" cy="10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Selecciona la respuesta correcta para cada pregunta. Al final del quiz, revisa tus respuestas para reforzar los conocimientos adquiridos sobre JavaScript y ECMAScript. Toma </a:t>
            </a:r>
            <a:r>
              <a:rPr lang="es-419"/>
              <a:t>🗒️ y ✏️.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1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Quiz: Generalidades del Lenguaje JavaScript y Evolución de ECMAScript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41"/>
          <p:cNvSpPr txBox="1"/>
          <p:nvPr>
            <p:ph idx="1" type="body"/>
          </p:nvPr>
        </p:nvSpPr>
        <p:spPr>
          <a:xfrm>
            <a:off x="311700" y="1402625"/>
            <a:ext cx="4260300" cy="24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400"/>
              <a:t>1 - ¿Quién fue el creador de JavaScript?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400"/>
              <a:t>A) Brendan Eich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400"/>
              <a:t>B) James Gosling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400"/>
              <a:t>C) Tim Berners-Lee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400"/>
              <a:t>D) Dennis Ritchie</a:t>
            </a:r>
            <a:endParaRPr sz="1400"/>
          </a:p>
        </p:txBody>
      </p:sp>
      <p:sp>
        <p:nvSpPr>
          <p:cNvPr id="249" name="Google Shape;249;p41"/>
          <p:cNvSpPr txBox="1"/>
          <p:nvPr>
            <p:ph idx="1" type="body"/>
          </p:nvPr>
        </p:nvSpPr>
        <p:spPr>
          <a:xfrm>
            <a:off x="4572000" y="1402625"/>
            <a:ext cx="4260300" cy="3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400"/>
              <a:t>2 - ¿Cuál es la principal diferencia entre un lenguaje interpretado y un lenguaje compilado?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400"/>
              <a:t>A) Los lenguajes interpretados son más rápidos.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400"/>
              <a:t>B) Los lenguajes interpretados se ejecutan línea por línea, mientras que los compilados se ejecutan tras una traducción completa.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400"/>
              <a:t>C) Los lenguajes compilados son más lentos.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400"/>
              <a:t>D) Los lenguajes interpretados no tienen errores.</a:t>
            </a:r>
            <a:endParaRPr sz="1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2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Quiz: Generalidades del Lenguaje JavaScript y Evolución de ECMAScript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42"/>
          <p:cNvSpPr txBox="1"/>
          <p:nvPr>
            <p:ph idx="1" type="body"/>
          </p:nvPr>
        </p:nvSpPr>
        <p:spPr>
          <a:xfrm>
            <a:off x="311700" y="1402625"/>
            <a:ext cx="4260300" cy="26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400"/>
              <a:t>3 - ¿Qué organización es responsable de definir el estándar ECMAScript?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400"/>
              <a:t>A) W3C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400"/>
              <a:t>B) ECMA International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400"/>
              <a:t>C) ISO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400"/>
              <a:t>D) IEEE</a:t>
            </a:r>
            <a:endParaRPr sz="1400"/>
          </a:p>
        </p:txBody>
      </p:sp>
      <p:sp>
        <p:nvSpPr>
          <p:cNvPr id="256" name="Google Shape;256;p42"/>
          <p:cNvSpPr txBox="1"/>
          <p:nvPr>
            <p:ph idx="1" type="body"/>
          </p:nvPr>
        </p:nvSpPr>
        <p:spPr>
          <a:xfrm>
            <a:off x="4572000" y="1402625"/>
            <a:ext cx="4260300" cy="29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400"/>
              <a:t>4</a:t>
            </a:r>
            <a:r>
              <a:rPr b="1" lang="es-419" sz="1400"/>
              <a:t> - </a:t>
            </a:r>
            <a:r>
              <a:rPr b="1" lang="es-419" sz="1400"/>
              <a:t>¿Cuál de las siguientes es una característica clave de TypeScript?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400"/>
              <a:t>A) Es un lenguaje orientado a objetos exclusivamente.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400"/>
              <a:t>B) No permite el tipado de variables.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400"/>
              <a:t>C) Añade tipado estático a JavaScript.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400"/>
              <a:t>D) Solo se usa para el backend</a:t>
            </a:r>
            <a:r>
              <a:rPr lang="es-419" sz="1400"/>
              <a:t>.</a:t>
            </a:r>
            <a:endParaRPr sz="1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3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Quiz: Generalidades del Lenguaje JavaScript y Evolución de ECMAScript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43"/>
          <p:cNvSpPr txBox="1"/>
          <p:nvPr>
            <p:ph idx="1" type="body"/>
          </p:nvPr>
        </p:nvSpPr>
        <p:spPr>
          <a:xfrm>
            <a:off x="311700" y="1402625"/>
            <a:ext cx="4260300" cy="26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400"/>
              <a:t>5</a:t>
            </a:r>
            <a:r>
              <a:rPr b="1" lang="es-419" sz="1400"/>
              <a:t> - </a:t>
            </a:r>
            <a:r>
              <a:rPr b="1" lang="es-419" sz="1400"/>
              <a:t>¿Cuál de estos paradigmas es compatible con JavaScript?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400"/>
              <a:t>A) Programación funcional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400"/>
              <a:t>B) Programación orientada a objetos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400"/>
              <a:t>C) Programación imperativa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400"/>
              <a:t>D) Todas las anteriores</a:t>
            </a:r>
            <a:endParaRPr sz="1400"/>
          </a:p>
        </p:txBody>
      </p:sp>
      <p:sp>
        <p:nvSpPr>
          <p:cNvPr id="263" name="Google Shape;263;p43"/>
          <p:cNvSpPr txBox="1"/>
          <p:nvPr>
            <p:ph idx="1" type="body"/>
          </p:nvPr>
        </p:nvSpPr>
        <p:spPr>
          <a:xfrm>
            <a:off x="4572000" y="1402625"/>
            <a:ext cx="4260300" cy="26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400"/>
              <a:t>6</a:t>
            </a:r>
            <a:r>
              <a:rPr b="1" lang="es-419" sz="1400"/>
              <a:t> - </a:t>
            </a:r>
            <a:r>
              <a:rPr b="1" lang="es-419" sz="1400"/>
              <a:t>¿Cuál fue la principal actualización introducida en ECMAScript 6 (ES6)?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400"/>
              <a:t>A) Operador de propagación (spread)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400"/>
              <a:t>B) Promesas, let y const, funciones flecha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400"/>
              <a:t>C) JSON y modo estricto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400"/>
              <a:t>D) async/await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4572000" y="1402625"/>
            <a:ext cx="4260300" cy="31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Generalidades del Lenguaje JavaScript.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Historia de JavaScript.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Uso en navegadores web.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Entornos virtuales de JavaScript.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Diferencias entre JavaScript y otros lenguajes.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Paradigmas de programación soportados por JavaScript.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Fortalezas del lenguaje y forma correcta de uso.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JavaScript como lenguaje asíncrono.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Sintaxis e indentación.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4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Quiz: Generalidades del Lenguaje JavaScript y Evolución de ECMAScript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44"/>
          <p:cNvSpPr txBox="1"/>
          <p:nvPr>
            <p:ph idx="1" type="body"/>
          </p:nvPr>
        </p:nvSpPr>
        <p:spPr>
          <a:xfrm>
            <a:off x="311700" y="1402625"/>
            <a:ext cx="4260300" cy="26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400"/>
              <a:t>7 - ¿Qué entornos pueden ejecutar JavaScript?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400"/>
              <a:t>A) Solo navegadores web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400"/>
              <a:t>B) Solo Node.js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400"/>
              <a:t>C) Navegadores web y servidores (Node.js)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400"/>
              <a:t>D) Solo dispositivos móviles</a:t>
            </a:r>
            <a:endParaRPr sz="1400"/>
          </a:p>
        </p:txBody>
      </p:sp>
      <p:sp>
        <p:nvSpPr>
          <p:cNvPr id="270" name="Google Shape;270;p44"/>
          <p:cNvSpPr txBox="1"/>
          <p:nvPr>
            <p:ph idx="1" type="body"/>
          </p:nvPr>
        </p:nvSpPr>
        <p:spPr>
          <a:xfrm>
            <a:off x="4572000" y="1402625"/>
            <a:ext cx="4260300" cy="29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400"/>
              <a:t>8 - ¿Cuál es una ventaja de JavaScript como lenguaje asíncrono?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400"/>
              <a:t>A) Es más seguro.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400"/>
              <a:t>B) Permite la ejecución de varias tareas sin bloquear el hilo principal.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400"/>
              <a:t>C) Requiere más memoria.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400"/>
              <a:t>D) No permite manejar eventos.</a:t>
            </a:r>
            <a:endParaRPr sz="1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5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Quiz: Generalidades del Lenguaje JavaScript y Evolución de ECMAScript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45"/>
          <p:cNvSpPr txBox="1"/>
          <p:nvPr>
            <p:ph idx="1" type="body"/>
          </p:nvPr>
        </p:nvSpPr>
        <p:spPr>
          <a:xfrm>
            <a:off x="311700" y="1402625"/>
            <a:ext cx="4260300" cy="26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400"/>
              <a:t>9 - ¿Qué versión de ECMAScript introdujo las palabras clave let y const?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400"/>
              <a:t>A) ES3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400"/>
              <a:t>B) ES5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400"/>
              <a:t>C) ES6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400"/>
              <a:t>D) ES9</a:t>
            </a:r>
            <a:endParaRPr sz="1400"/>
          </a:p>
        </p:txBody>
      </p:sp>
      <p:sp>
        <p:nvSpPr>
          <p:cNvPr id="277" name="Google Shape;277;p45"/>
          <p:cNvSpPr txBox="1"/>
          <p:nvPr>
            <p:ph idx="1" type="body"/>
          </p:nvPr>
        </p:nvSpPr>
        <p:spPr>
          <a:xfrm>
            <a:off x="4572000" y="1402625"/>
            <a:ext cx="4260300" cy="31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400"/>
              <a:t>10 - ¿Cuál de las siguientes afirmaciones sobre ECMAScript y JavaScript es correcta?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400"/>
              <a:t>A) JavaScript es un superconjunto de ECMAScript.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400"/>
              <a:t>B) ECMAScript define el estándar; JavaScript lo implementa en navegadores.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400"/>
              <a:t>C) ECMAScript es específico del navegador.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400"/>
              <a:t>D) JavaScript no sigue el estándar ECMAScript.</a:t>
            </a:r>
            <a:endParaRPr sz="1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6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Quiz: Generalidades del Lenguaje JavaScript y Evolución de ECMAScript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46"/>
          <p:cNvSpPr txBox="1"/>
          <p:nvPr>
            <p:ph idx="1" type="body"/>
          </p:nvPr>
        </p:nvSpPr>
        <p:spPr>
          <a:xfrm>
            <a:off x="311700" y="1402625"/>
            <a:ext cx="85206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1600"/>
              <a:t>Respuestas Correctas</a:t>
            </a:r>
            <a:endParaRPr b="1" sz="1600"/>
          </a:p>
        </p:txBody>
      </p:sp>
      <p:sp>
        <p:nvSpPr>
          <p:cNvPr id="284" name="Google Shape;284;p46"/>
          <p:cNvSpPr txBox="1"/>
          <p:nvPr>
            <p:ph idx="1" type="body"/>
          </p:nvPr>
        </p:nvSpPr>
        <p:spPr>
          <a:xfrm>
            <a:off x="311700" y="1833725"/>
            <a:ext cx="4260300" cy="21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chemeClr val="accent4"/>
                </a:solidFill>
              </a:rPr>
              <a:t>1.</a:t>
            </a:r>
            <a:r>
              <a:rPr lang="es-419" sz="1400"/>
              <a:t> A) Brendan Eich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chemeClr val="accent4"/>
                </a:solidFill>
              </a:rPr>
              <a:t>2. </a:t>
            </a:r>
            <a:r>
              <a:rPr lang="es-419" sz="1400"/>
              <a:t>B) Los lenguajes interpretados se ejecutan línea por línea, mientras que los compilados se ejecutan tras una traducción completa.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chemeClr val="accent4"/>
                </a:solidFill>
              </a:rPr>
              <a:t>3. </a:t>
            </a:r>
            <a:r>
              <a:rPr lang="es-419" sz="1400"/>
              <a:t>B) ECMA International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400">
                <a:solidFill>
                  <a:schemeClr val="accent4"/>
                </a:solidFill>
              </a:rPr>
              <a:t>4. </a:t>
            </a:r>
            <a:r>
              <a:rPr lang="es-419" sz="1400"/>
              <a:t>C) Añade tipado estático a JavaScript.</a:t>
            </a:r>
            <a:endParaRPr sz="1400"/>
          </a:p>
        </p:txBody>
      </p:sp>
      <p:sp>
        <p:nvSpPr>
          <p:cNvPr id="285" name="Google Shape;285;p46"/>
          <p:cNvSpPr txBox="1"/>
          <p:nvPr>
            <p:ph idx="1" type="body"/>
          </p:nvPr>
        </p:nvSpPr>
        <p:spPr>
          <a:xfrm>
            <a:off x="4572000" y="1833725"/>
            <a:ext cx="4260300" cy="29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chemeClr val="accent4"/>
                </a:solidFill>
              </a:rPr>
              <a:t>5.</a:t>
            </a:r>
            <a:r>
              <a:rPr lang="es-419" sz="1400"/>
              <a:t> </a:t>
            </a:r>
            <a:r>
              <a:rPr lang="es-419" sz="1400"/>
              <a:t>D) Todas las anteriores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chemeClr val="accent4"/>
                </a:solidFill>
              </a:rPr>
              <a:t>6. </a:t>
            </a:r>
            <a:r>
              <a:rPr lang="es-419" sz="1400"/>
              <a:t>B) Promesas, let y const, funciones flecha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chemeClr val="accent4"/>
                </a:solidFill>
              </a:rPr>
              <a:t>7</a:t>
            </a:r>
            <a:r>
              <a:rPr lang="es-419" sz="1400">
                <a:solidFill>
                  <a:schemeClr val="accent4"/>
                </a:solidFill>
              </a:rPr>
              <a:t>.</a:t>
            </a:r>
            <a:r>
              <a:rPr lang="es-419" sz="1400"/>
              <a:t> C) Navegadores web y servidores (Node.js)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chemeClr val="accent4"/>
                </a:solidFill>
              </a:rPr>
              <a:t>8.</a:t>
            </a:r>
            <a:r>
              <a:rPr lang="es-419" sz="1400"/>
              <a:t> B) Permite la ejecución de varias tareas sin bloquear el hilo principal.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chemeClr val="accent4"/>
                </a:solidFill>
              </a:rPr>
              <a:t>9.</a:t>
            </a:r>
            <a:r>
              <a:rPr lang="es-419" sz="1400"/>
              <a:t> C) ES6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400">
                <a:solidFill>
                  <a:schemeClr val="accent4"/>
                </a:solidFill>
              </a:rPr>
              <a:t>10.</a:t>
            </a:r>
            <a:r>
              <a:rPr lang="es-419" sz="1400"/>
              <a:t> B) ECMAScript define el estándar; JavaScript lo implementa en navegadores</a:t>
            </a:r>
            <a:endParaRPr sz="1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7"/>
          <p:cNvSpPr txBox="1"/>
          <p:nvPr>
            <p:ph type="title"/>
          </p:nvPr>
        </p:nvSpPr>
        <p:spPr>
          <a:xfrm>
            <a:off x="1222900" y="1271425"/>
            <a:ext cx="6698100" cy="12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¿Como te fue con el Quiz?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9"/>
          <p:cNvSpPr txBox="1"/>
          <p:nvPr>
            <p:ph type="title"/>
          </p:nvPr>
        </p:nvSpPr>
        <p:spPr>
          <a:xfrm>
            <a:off x="1222901" y="1402625"/>
            <a:ext cx="4559400" cy="230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Resumen de lo aprendido 🧑‍🎓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0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Resumen de lo aprendido</a:t>
            </a:r>
            <a:endParaRPr/>
          </a:p>
        </p:txBody>
      </p:sp>
      <p:sp>
        <p:nvSpPr>
          <p:cNvPr id="305" name="Google Shape;305;p50"/>
          <p:cNvSpPr txBox="1"/>
          <p:nvPr>
            <p:ph idx="1" type="body"/>
          </p:nvPr>
        </p:nvSpPr>
        <p:spPr>
          <a:xfrm>
            <a:off x="311700" y="1402625"/>
            <a:ext cx="8520600" cy="23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sz="1400"/>
              <a:t>JavaScript es un lenguaje interpretado, creado por Brendan Eich, ampliamente usado en navegadores y también en entornos de servidor como Node.js.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sz="1400"/>
              <a:t>Basado en el estándar ECMAScript, JavaScript implementa un conjunto de reglas y funcionalidades que se han actualizado desde ES3 hasta ES9, introduciendo mejoras como `let`, `const`, y async/await.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sz="1400"/>
              <a:t>TypeScript, un superconjunto de JavaScript con tipado estático, es utilizado en aplicaciones de gran escala para mejorar la seguridad y mantenibilidad del código.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sz="1400"/>
              <a:t>JavaScript soporta múltiples paradigmas de programación (imperativo, funcional y orientado a objetos) y se destaca por su capacidad asíncrona para gestionar múltiples tareas.</a:t>
            </a:r>
            <a:endParaRPr sz="1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4572000" y="1402625"/>
            <a:ext cx="4260300" cy="18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Evolución del Lenguaje.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Lenguaje interpretado vs. compilado.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El estándar ECMAScript.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JavaScript vs. ECMAScript.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Evolución de ECMAScript: desde ES3 a ES9.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Acerca de TypeScript y sus características.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¿Dónde y cómo se aplica TypeScript?.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1222900" y="1271425"/>
            <a:ext cx="6698100" cy="12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</a:t>
            </a:r>
            <a:r>
              <a:rPr lang="es-419"/>
              <a:t>Qué</a:t>
            </a:r>
            <a:r>
              <a:rPr lang="es-419"/>
              <a:t> tanto sabes de JavaScript?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3912976" y="1402625"/>
            <a:ext cx="4559400" cy="230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JavaScript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Historia de JavaScript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11700" y="1402625"/>
            <a:ext cx="8520600" cy="17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JavaScript fue creado en 1995 por </a:t>
            </a:r>
            <a:r>
              <a:rPr b="1" lang="es-419"/>
              <a:t>Brendan Eich</a:t>
            </a:r>
            <a:r>
              <a:rPr lang="es-419"/>
              <a:t> en solo 10 días mientras trabajaba en Netscape. Originalmente llamado </a:t>
            </a:r>
            <a:r>
              <a:rPr b="1" lang="es-419"/>
              <a:t>Mocha</a:t>
            </a:r>
            <a:r>
              <a:rPr lang="es-419"/>
              <a:t> y luego</a:t>
            </a:r>
            <a:r>
              <a:rPr b="1" lang="es-419"/>
              <a:t> LiveScript</a:t>
            </a:r>
            <a:r>
              <a:rPr lang="es-419"/>
              <a:t>, finalmente fue renombrado como </a:t>
            </a:r>
            <a:r>
              <a:rPr b="1" lang="es-419"/>
              <a:t>JavaScript </a:t>
            </a:r>
            <a:r>
              <a:rPr lang="es-419"/>
              <a:t>debido a una colaboración de marketing con Java. Desde sus inicios, JavaScript ha evolucionado para convertirse en un lenguaje versátil y popular para el desarrollo web.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Historia de JavaScript</a:t>
            </a:r>
            <a:endParaRPr/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0700" y="1402625"/>
            <a:ext cx="7042599" cy="243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Uso de JavaScript en Navegadores Web</a:t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311700" y="1402625"/>
            <a:ext cx="8520600" cy="17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JavaScript permite que las páginas web sean </a:t>
            </a:r>
            <a:r>
              <a:rPr b="1" lang="es-419"/>
              <a:t>interactivas y dinámicas</a:t>
            </a:r>
            <a:r>
              <a:rPr lang="es-419"/>
              <a:t>, lo que mejora la experiencia del usuario. Funciona en el navegador mediante el </a:t>
            </a:r>
            <a:r>
              <a:rPr b="1" lang="es-419"/>
              <a:t>motor JavaScript </a:t>
            </a:r>
            <a:r>
              <a:rPr lang="es-419"/>
              <a:t>(como V8 en Chrome, SpiderMonkey en Firefox, y Chakra en Edge) que interpreta el código JS en el cliente, lo que permite ejecutar scripts directamente en el navegador sin necesidad de herramientas externas.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