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Rubik Medium"/>
      <p:regular r:id="rId76"/>
      <p:bold r:id="rId77"/>
      <p:italic r:id="rId78"/>
      <p:boldItalic r:id="rId79"/>
    </p:embeddedFont>
    <p:embeddedFont>
      <p:font typeface="Rubik Light"/>
      <p:regular r:id="rId80"/>
      <p:bold r:id="rId81"/>
      <p:italic r:id="rId82"/>
      <p:boldItalic r:id="rId83"/>
    </p:embeddedFont>
    <p:embeddedFont>
      <p:font typeface="Rubik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6127B-2BC4-4BD1-AC1A-366ADAE9C288}">
  <a:tblStyle styleId="{1386127B-2BC4-4BD1-AC1A-366ADAE9C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ubik-regular.fntdata"/><Relationship Id="rId83" Type="http://schemas.openxmlformats.org/officeDocument/2006/relationships/font" Target="fonts/RubikLight-boldItalic.fntdata"/><Relationship Id="rId42" Type="http://schemas.openxmlformats.org/officeDocument/2006/relationships/slide" Target="slides/slide36.xml"/><Relationship Id="rId86" Type="http://schemas.openxmlformats.org/officeDocument/2006/relationships/font" Target="fonts/Rubik-italic.fntdata"/><Relationship Id="rId41" Type="http://schemas.openxmlformats.org/officeDocument/2006/relationships/slide" Target="slides/slide35.xml"/><Relationship Id="rId85" Type="http://schemas.openxmlformats.org/officeDocument/2006/relationships/font" Target="fonts/Rubik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Rubik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ubikLight-regular.fntdata"/><Relationship Id="rId82" Type="http://schemas.openxmlformats.org/officeDocument/2006/relationships/font" Target="fonts/RubikLight-italic.fntdata"/><Relationship Id="rId81" Type="http://schemas.openxmlformats.org/officeDocument/2006/relationships/font" Target="fonts/Rubik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ubikMedium-bold.fntdata"/><Relationship Id="rId32" Type="http://schemas.openxmlformats.org/officeDocument/2006/relationships/slide" Target="slides/slide26.xml"/><Relationship Id="rId76" Type="http://schemas.openxmlformats.org/officeDocument/2006/relationships/font" Target="fonts/RubikMedium-regular.fntdata"/><Relationship Id="rId35" Type="http://schemas.openxmlformats.org/officeDocument/2006/relationships/slide" Target="slides/slide29.xml"/><Relationship Id="rId79" Type="http://schemas.openxmlformats.org/officeDocument/2006/relationships/font" Target="fonts/RubikMedium-boldItalic.fntdata"/><Relationship Id="rId34" Type="http://schemas.openxmlformats.org/officeDocument/2006/relationships/slide" Target="slides/slide28.xml"/><Relationship Id="rId78" Type="http://schemas.openxmlformats.org/officeDocument/2006/relationships/font" Target="fonts/RubikMedium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53fefe9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53fefe9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53fefe9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53fefe9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53fefe9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53fefe9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3fefe9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3fefe9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3fefe9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3fefe9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53fefe9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53fefe9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3fefe9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3fefe9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3fefe9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53fefe9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3fefe9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53fefe9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3fefe9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3fefe9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3fefe96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53fefe96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3fefe9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53fefe9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53fefe9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53fefe9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3fefe96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53fefe9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53fefe9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53fefe9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53fefe96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53fefe96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53fefe96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53fefe96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53fefe96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53fefe96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53fefe96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53fefe96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53fefe96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53fefe96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53fefe96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53fefe96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53fefe96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53fefe96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53fefe96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53fefe96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3fefe96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53fefe96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53fefe96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53fefe96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53fefe96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53fefe96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3fefe96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53fefe96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53fefe96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53fefe96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53fefe96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53fefe96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53fefe96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53fefe96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3fefe9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3fefe9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53fefe96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53fefe96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53fefe96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53fefe96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53fefe96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53fefe96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53fefe96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53fefe96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53fefe96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53fefe96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53fefe96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53fefe96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53fefe96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53fefe96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53fefe96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d53fefe96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53fefe96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d53fefe96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53fefe96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53fefe96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3fefe9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3fefe9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53fefe96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53fefe96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53fefe96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53fefe96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53fefe96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53fefe96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53fefe96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53fefe96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53fefe96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53fefe96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53fefe96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d53fefe96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53fefe96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53fefe96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53fefe96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53fefe96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3fefe9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3fefe9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d53fefe96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d53fefe96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53fefe96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53fefe96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53fefe96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d53fefe96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53fefe96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d53fefe96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53fefe96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d53fefe96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052e46e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052e46e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odejs.org/e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 en JavaScript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Stack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Stacks Basados en JavaScript: MEAN y MERN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stacks </a:t>
            </a:r>
            <a:r>
              <a:rPr b="1" lang="es-419"/>
              <a:t>MEAN</a:t>
            </a:r>
            <a:r>
              <a:rPr lang="es-419"/>
              <a:t> y </a:t>
            </a:r>
            <a:r>
              <a:rPr b="1" lang="es-419"/>
              <a:t>MERN</a:t>
            </a:r>
            <a:r>
              <a:rPr lang="es-419"/>
              <a:t> son combinaciones de tecnologías populares para el desarrollo de aplicaciones full-stack: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335325"/>
            <a:ext cx="74866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Aplicaciones para Frontend y Backend con JavaScript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el frontend, JavaScript se usa para crear interfaces de usuario interactivas con </a:t>
            </a:r>
            <a:r>
              <a:rPr b="1" lang="es-419"/>
              <a:t>HTML, CSS y frameworks como React o Angular</a:t>
            </a:r>
            <a:r>
              <a:rPr lang="es-419"/>
              <a:t>. En el backend, se usa con </a:t>
            </a:r>
            <a:r>
              <a:rPr b="1" lang="es-419"/>
              <a:t>Node.js</a:t>
            </a:r>
            <a:r>
              <a:rPr lang="es-419"/>
              <a:t> para manejar la lógica de la aplicación, interactuar con bases de datos, y gestionar solicitudes HTTP, lo que permite construir aplicaciones completas con un solo lenguaje.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Frameworks Basados en JavaScript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frameworks en JavaScript simplifican el desarrollo web mediante herramientas y estructuras prediseñadas. Algunos de los principales frameworks 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Frontend</a:t>
            </a:r>
            <a:r>
              <a:rPr lang="es-419"/>
              <a:t>: React, Angular, Vue.js.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Backend</a:t>
            </a:r>
            <a:r>
              <a:rPr lang="es-419"/>
              <a:t>: Express.js, Nest.js.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¿React es un Framework o una </a:t>
            </a:r>
            <a:r>
              <a:rPr lang="es-419"/>
              <a:t>Librería</a:t>
            </a:r>
            <a:r>
              <a:rPr lang="es-419"/>
              <a:t>	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React se considera un framework?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02625"/>
            <a:ext cx="8520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Aunque React técnicamente es una biblioteca, se le considera como un "framework" en muchos contextos por varias razones: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Enfoque integral para la interfaz de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Arquitectura unificada.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Ecosistema grande.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Control sobre el ciclo de vida de la aplicación.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a Datos con JavaScript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permite interactuar con bases de datos tanto en el navegador (con almacenamiento local) como en el backend (con bases de datos como MongoDB o MySQL). En Node.js, librerías como </a:t>
            </a:r>
            <a:r>
              <a:rPr b="1" lang="es-419"/>
              <a:t>Mongoose</a:t>
            </a:r>
            <a:r>
              <a:rPr lang="es-419"/>
              <a:t> permiten gestionar bases de datos MongoDB de forma eficiente, mientras que en el navegador se pueden usar herramientas como </a:t>
            </a:r>
            <a:r>
              <a:rPr b="1" lang="es-419"/>
              <a:t>LocalStorage</a:t>
            </a:r>
            <a:r>
              <a:rPr lang="es-419"/>
              <a:t> y </a:t>
            </a:r>
            <a:r>
              <a:rPr b="1" lang="es-419"/>
              <a:t>SessionStorage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Lenguajes Derivados de JavaScript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TypeScript</a:t>
            </a:r>
            <a:r>
              <a:rPr lang="es-419"/>
              <a:t> y </a:t>
            </a:r>
            <a:r>
              <a:rPr b="1" lang="es-419"/>
              <a:t>CoffeeScript</a:t>
            </a:r>
            <a:r>
              <a:rPr lang="es-419"/>
              <a:t> son lenguajes derivados de JavaScript que añaden características adicionales: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TypeScript</a:t>
            </a:r>
            <a:r>
              <a:rPr lang="es-419"/>
              <a:t>: Añade tipado estático, útil para aplicaciones a gran escala.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CoffeeScript</a:t>
            </a:r>
            <a:r>
              <a:rPr lang="es-419"/>
              <a:t>: Simplifica la sintaxis de JavaScript.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Utilitarios en JavaScript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cuenta con utilitarios que simplifican tareas comunes en el desarrollo web, como </a:t>
            </a:r>
            <a:r>
              <a:rPr b="1" lang="es-419"/>
              <a:t>Lodash </a:t>
            </a:r>
            <a:r>
              <a:rPr lang="es-419"/>
              <a:t>para el manejo de datos complejos y </a:t>
            </a:r>
            <a:r>
              <a:rPr b="1" lang="es-419"/>
              <a:t>Moment.js</a:t>
            </a:r>
            <a:r>
              <a:rPr lang="es-419"/>
              <a:t> para la manipulación de fechas. Estos utilitarios optimizan el código y permiten resolver problemas comunes de forma eficiente.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Garbage Collector en JavaScript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</a:t>
            </a:r>
            <a:r>
              <a:rPr b="1" lang="es-419"/>
              <a:t>Garbage Collector </a:t>
            </a:r>
            <a:r>
              <a:rPr lang="es-419"/>
              <a:t>en JavaScript es un sistema de </a:t>
            </a:r>
            <a:r>
              <a:rPr b="1" lang="es-419"/>
              <a:t>gestión de memoria</a:t>
            </a:r>
            <a:r>
              <a:rPr lang="es-419"/>
              <a:t> que </a:t>
            </a:r>
            <a:r>
              <a:rPr b="1" lang="es-419"/>
              <a:t>elimina automáticamente</a:t>
            </a:r>
            <a:r>
              <a:rPr lang="es-419"/>
              <a:t> los datos que ya no se utilizan, lo que optimiza el rendimiento de las aplicaciones. Aunque su funcionamiento es automático, entender cómo se gestiona la memoria ayuda a</a:t>
            </a:r>
            <a:r>
              <a:rPr b="1" lang="es-419"/>
              <a:t> evitar problemas de rendimiento</a:t>
            </a:r>
            <a:r>
              <a:rPr lang="es-419"/>
              <a:t> en aplicaciones complejas.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Entorno de Ejecución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2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el stack JavaScript para frontend y backend (MEAN, MERN), el entorno de ejecución y el event loop. Además, profundizar en variables, tipos de datos, operadores, ciclos y manejo de errores en aplicaciones JavaScript.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Entorno de Ejecución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</a:t>
            </a:r>
            <a:r>
              <a:rPr b="1" lang="es-419"/>
              <a:t>entorno de ejecución de JavaScript </a:t>
            </a:r>
            <a:r>
              <a:rPr lang="es-419"/>
              <a:t>es el contexto en el que el código se evalúa y ejecuta. Puede ser el navegador (cliente) o un servidor (con Node.js). En el navegador, JavaScript tiene acceso al </a:t>
            </a:r>
            <a:r>
              <a:rPr b="1" lang="es-419"/>
              <a:t>DOM</a:t>
            </a:r>
            <a:r>
              <a:rPr lang="es-419"/>
              <a:t> para manipular la página web, mientras que en Node.js, tiene acceso a funciones del sistema, archivos y redes.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</a:t>
            </a:r>
            <a:r>
              <a:rPr b="1" lang="es-419"/>
              <a:t>consola de comandos</a:t>
            </a:r>
            <a:r>
              <a:rPr lang="es-419"/>
              <a:t> permite ejecutar comandos de JavaScript y depurar el código en tiempo real. En el navegador, se accede desde las </a:t>
            </a:r>
            <a:r>
              <a:rPr b="1" lang="es-419"/>
              <a:t>herramientas de desarrollo</a:t>
            </a:r>
            <a:r>
              <a:rPr lang="es-419"/>
              <a:t> (F12), y en Node.js, desde la</a:t>
            </a:r>
            <a:r>
              <a:rPr b="1" lang="es-419"/>
              <a:t> terminal</a:t>
            </a:r>
            <a:r>
              <a:rPr lang="es-419"/>
              <a:t>. La consola es útil para probar código, verificar el estado de variables, y analizar errores.</a:t>
            </a:r>
            <a:endParaRPr/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Consola de Comandos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JavaScript, las variables se declaran con</a:t>
            </a:r>
            <a:r>
              <a:rPr b="1" lang="es-419"/>
              <a:t> var, let </a:t>
            </a:r>
            <a:r>
              <a:rPr lang="es-419"/>
              <a:t>o</a:t>
            </a:r>
            <a:r>
              <a:rPr b="1" lang="es-419"/>
              <a:t> const</a:t>
            </a:r>
            <a:r>
              <a:rPr lang="es-419"/>
              <a:t>. let y const se introdujeron en ES6 y son más recomendables que var debido a su </a:t>
            </a:r>
            <a:r>
              <a:rPr b="1" lang="es-419"/>
              <a:t>alcance de bloque</a:t>
            </a:r>
            <a:r>
              <a:rPr lang="es-419"/>
              <a:t> y restricciones de re-declaración. const define una variable constante, mientras que let permite cambiar su valor.</a:t>
            </a:r>
            <a:endParaRPr/>
          </a:p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Setting de Variables</a:t>
            </a:r>
            <a:endParaRPr/>
          </a:p>
        </p:txBody>
      </p:sp>
      <p:graphicFrame>
        <p:nvGraphicFramePr>
          <p:cNvPr id="215" name="Google Shape;215;p36"/>
          <p:cNvGraphicFramePr/>
          <p:nvPr/>
        </p:nvGraphicFramePr>
        <p:xfrm>
          <a:off x="3619500" y="3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edad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console.log() es una herramienta clave para la </a:t>
            </a:r>
            <a:r>
              <a:rPr b="1" lang="es-419"/>
              <a:t>depuración de código</a:t>
            </a:r>
            <a:r>
              <a:rPr lang="es-419"/>
              <a:t>. Permite </a:t>
            </a:r>
            <a:r>
              <a:rPr b="1" lang="es-419"/>
              <a:t>imprimir valores en la consola </a:t>
            </a:r>
            <a:r>
              <a:rPr lang="es-419"/>
              <a:t>para verificar el estado y comportamiento de variables, funciones y estructuras de control durante la ejecución del programa.</a:t>
            </a:r>
            <a:endParaRPr/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console.log()</a:t>
            </a:r>
            <a:endParaRPr/>
          </a:p>
        </p:txBody>
      </p:sp>
      <p:graphicFrame>
        <p:nvGraphicFramePr>
          <p:cNvPr id="222" name="Google Shape;222;p37"/>
          <p:cNvGraphicFramePr/>
          <p:nvPr/>
        </p:nvGraphicFramePr>
        <p:xfrm>
          <a:off x="2699325" y="29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745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saludo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"¡Hola, mundo!"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.log(saludo);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Imprime: ¡Hola, mundo!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event loop es el mecanismo que permite a JavaScript gestionar tareas asíncronas sin bloquear el hilo principal. En el modelo de ejecución: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Stack</a:t>
            </a:r>
            <a:r>
              <a:rPr lang="es-419"/>
              <a:t>: Almacena las funciones que se ejecutan.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Heap</a:t>
            </a:r>
            <a:r>
              <a:rPr lang="es-419"/>
              <a:t>: Guarda objetos y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Queue</a:t>
            </a:r>
            <a:r>
              <a:rPr lang="es-419"/>
              <a:t>: Cola de tareas asíncronas que esperan ser ejecutadas.</a:t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Event Loop en JavaScript (Stack, Heap y Queue)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- Node.JS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Node.js es un entorno de ejecución que permite</a:t>
            </a:r>
            <a:r>
              <a:rPr b="1" lang="es-419"/>
              <a:t> ejecutar JavaScript fuera del navegador</a:t>
            </a:r>
            <a:r>
              <a:rPr lang="es-419"/>
              <a:t>, generalmente en el backend. Es esencial para crear aplicaciones de servidor, gestionar paquetes, y ejecutar scripts desde la terminal.</a:t>
            </a:r>
            <a:endParaRPr/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y Ejecución de Node.js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Pasos para Instalar Node.js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Descarga Node.js desde nodejs.org y selecciona la versión 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Instalar</a:t>
            </a:r>
            <a:r>
              <a:rPr lang="es-419"/>
              <a:t> Node.js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https://nodejs.org/en</a:t>
            </a:r>
            <a:r>
              <a:rPr lang="es-419"/>
              <a:t>) ejecutando el instalador.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Verifica la instalación abriendo una terminal y escribiendo:</a:t>
            </a:r>
            <a:endParaRPr/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y Ejecución de Node.js</a:t>
            </a:r>
            <a:endParaRPr/>
          </a:p>
        </p:txBody>
      </p:sp>
      <p:graphicFrame>
        <p:nvGraphicFramePr>
          <p:cNvPr id="246" name="Google Shape;246;p41"/>
          <p:cNvGraphicFramePr/>
          <p:nvPr/>
        </p:nvGraphicFramePr>
        <p:xfrm>
          <a:off x="860200" y="297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120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-v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Muestra la versión de Node.js instalada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-v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Muestra la versión de npm instalada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402625"/>
            <a:ext cx="85206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Pasos para ejecutar Node.js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 un archivo llamado hola.js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Añade:</a:t>
            </a:r>
            <a:endParaRPr/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y Ejecución de Node.js</a:t>
            </a:r>
            <a:endParaRPr/>
          </a:p>
        </p:txBody>
      </p:sp>
      <p:graphicFrame>
        <p:nvGraphicFramePr>
          <p:cNvPr id="253" name="Google Shape;253;p42"/>
          <p:cNvGraphicFramePr/>
          <p:nvPr/>
        </p:nvGraphicFramePr>
        <p:xfrm>
          <a:off x="860200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218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"¡Hola desde Node.js!"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31389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Ejecuta en la terminal:</a:t>
            </a:r>
            <a:endParaRPr/>
          </a:p>
        </p:txBody>
      </p:sp>
      <p:graphicFrame>
        <p:nvGraphicFramePr>
          <p:cNvPr id="255" name="Google Shape;255;p42"/>
          <p:cNvGraphicFramePr/>
          <p:nvPr/>
        </p:nvGraphicFramePr>
        <p:xfrm>
          <a:off x="860200" y="360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120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hola.js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Resultado: ¡Hola desde Node.js!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- 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Stack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Qué es un Stack de desarrollo.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Stacks basados en JavaScript (MEAN, MERN).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Aplicaciones para Frontend.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Aplicaciones para Backend.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Frameworks basados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Acceso a datos con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Lenguajes derivados de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Utilitarios.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GarbageCollector en JavaScript.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probar JavaScript en el navegador, podemos crear un archivo HTML y enlazar un archivo </a:t>
            </a:r>
            <a:r>
              <a:rPr b="1" lang="es-419"/>
              <a:t>.js</a:t>
            </a:r>
            <a:r>
              <a:rPr lang="es-419"/>
              <a:t> externo. Esto es útil para ver el código JavaScript en acción dentro de una página web.</a:t>
            </a:r>
            <a:endParaRPr/>
          </a:p>
        </p:txBody>
      </p:sp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Archivo HTML y Enlazar JavaScript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402625"/>
            <a:ext cx="42603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Pasos para Crear y Ejecutar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 un archivo index.html.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Añade el siguiente código:</a:t>
            </a:r>
            <a:endParaRPr/>
          </a:p>
        </p:txBody>
      </p:sp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Archivo HTML y Enlazar JavaScript</a:t>
            </a:r>
            <a:endParaRPr/>
          </a:p>
        </p:txBody>
      </p:sp>
      <p:graphicFrame>
        <p:nvGraphicFramePr>
          <p:cNvPr id="273" name="Google Shape;273;p45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&gt;Ejecutando JavaScript en HTML&lt;/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&gt;Ejecutar JavaScript en el Navegador&lt;/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"app.js"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40262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Pasos para Crear y Ejecutar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 un archivo app.js en el mismo directorio con el siguiente código:</a:t>
            </a:r>
            <a:endParaRPr/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Archivo HTML y Enlazar JavaScript</a:t>
            </a:r>
            <a:endParaRPr/>
          </a:p>
        </p:txBody>
      </p:sp>
      <p:graphicFrame>
        <p:nvGraphicFramePr>
          <p:cNvPr id="280" name="Google Shape;280;p46"/>
          <p:cNvGraphicFramePr/>
          <p:nvPr/>
        </p:nvGraphicFramePr>
        <p:xfrm>
          <a:off x="866900" y="24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53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"¡JavaScript funcionando en el navegador!"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2867650"/>
            <a:ext cx="84858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Abre </a:t>
            </a:r>
            <a:r>
              <a:rPr b="1" lang="es-419"/>
              <a:t>index.html </a:t>
            </a:r>
            <a:r>
              <a:rPr lang="es-419"/>
              <a:t>en el navegador y en las</a:t>
            </a:r>
            <a:r>
              <a:rPr b="1" lang="es-419"/>
              <a:t> herramientas de desarrollo</a:t>
            </a:r>
            <a:r>
              <a:rPr lang="es-419"/>
              <a:t> (F12), ve a la pestaña </a:t>
            </a:r>
            <a:r>
              <a:rPr b="1" lang="es-419"/>
              <a:t>Consola</a:t>
            </a:r>
            <a:r>
              <a:rPr lang="es-419"/>
              <a:t> para ver el mensaje.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- Pestaña en blanco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También es posible ejecutar JavaScript en una pestaña en blanco del navegador usando </a:t>
            </a:r>
            <a:r>
              <a:rPr b="1" lang="es-419"/>
              <a:t>about:blank</a:t>
            </a:r>
            <a:r>
              <a:rPr lang="es-419"/>
              <a:t> y las herramientas de desarrollo. Esto permite probar rápidamente código JavaScript sin necesidad de un archivo HTML.</a:t>
            </a:r>
            <a:endParaRPr/>
          </a:p>
        </p:txBody>
      </p:sp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en una Pestaña en Blanco (about)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402625"/>
            <a:ext cx="8520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Pasos para Ejecutar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Abre una nueva pestaña en el navegador y escribe </a:t>
            </a:r>
            <a:r>
              <a:rPr b="1" lang="es-419"/>
              <a:t>about:blank</a:t>
            </a:r>
            <a:r>
              <a:rPr lang="es-419"/>
              <a:t> en la barra de direcciones.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Abre las </a:t>
            </a:r>
            <a:r>
              <a:rPr b="1" lang="es-419"/>
              <a:t>Herramientas de Desarrollo</a:t>
            </a:r>
            <a:r>
              <a:rPr lang="es-419"/>
              <a:t> (F12) y selecciona la pestaña Consola.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Escribe y ejecuta código JavaScript en la consola:</a:t>
            </a:r>
            <a:endParaRPr/>
          </a:p>
        </p:txBody>
      </p:sp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en una Pestaña en Blanco (about)</a:t>
            </a:r>
            <a:endParaRPr/>
          </a:p>
        </p:txBody>
      </p:sp>
      <p:graphicFrame>
        <p:nvGraphicFramePr>
          <p:cNvPr id="299" name="Google Shape;299;p49"/>
          <p:cNvGraphicFramePr/>
          <p:nvPr/>
        </p:nvGraphicFramePr>
        <p:xfrm>
          <a:off x="2042575" y="361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5058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mensaje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"¡Ejecutando JavaScript en una página en blanco!"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.log(mensaje);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Imprime el mensaje en la consola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JavaScript - Consola del navegador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consola del navegador permite ejecutar JavaScript directamente en cualquier página. Este método es excelente para pruebas rápidas y depuración sin necesidad de crear archivos HTML o JS.</a:t>
            </a:r>
            <a:endParaRPr/>
          </a:p>
        </p:txBody>
      </p:sp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Código Directamente en la Consola del Navegador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 de Uso en Consola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Abre cualquier página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Accede a las herramientas de desarrollo y abre la pestaña Consola.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Escribe el siguiente código para probar:</a:t>
            </a:r>
            <a:endParaRPr/>
          </a:p>
        </p:txBody>
      </p:sp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Código Directamente en la Consola del Navegador</a:t>
            </a:r>
            <a:endParaRPr/>
          </a:p>
        </p:txBody>
      </p:sp>
      <p:graphicFrame>
        <p:nvGraphicFramePr>
          <p:cNvPr id="317" name="Google Shape;317;p52"/>
          <p:cNvGraphicFramePr/>
          <p:nvPr/>
        </p:nvGraphicFramePr>
        <p:xfrm>
          <a:off x="2443113" y="32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257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saludo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"¡Hola desde la consola del navegador!"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.log(saludo);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Entorno de Ejecución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Entorno de ejecución.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consola de comandos.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Setting de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console.log().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Estructura de un programa JavaScript (import, require).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eventloop (stack, heap, queue).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utiliza tres palabras clave para declarar variables: </a:t>
            </a:r>
            <a:r>
              <a:rPr b="1" lang="es-419"/>
              <a:t>var, let</a:t>
            </a:r>
            <a:r>
              <a:rPr lang="es-419"/>
              <a:t>, y </a:t>
            </a:r>
            <a:r>
              <a:rPr b="1" lang="es-419"/>
              <a:t>const</a:t>
            </a:r>
            <a:r>
              <a:rPr lang="es-419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var</a:t>
            </a:r>
            <a:r>
              <a:rPr lang="es-419"/>
              <a:t>: Tiene alcance de función y permite redeclaración.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let</a:t>
            </a:r>
            <a:r>
              <a:rPr lang="es-419"/>
              <a:t>: Tiene alcance de bloque (se mantiene dentro de {}) y no permite redeclaración.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const</a:t>
            </a:r>
            <a:r>
              <a:rPr lang="es-419"/>
              <a:t>: Similar a let en alcance, pero no permite reasignación.</a:t>
            </a:r>
            <a:endParaRPr/>
          </a:p>
        </p:txBody>
      </p:sp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en JavaScript</a:t>
            </a:r>
            <a:endParaRPr/>
          </a:p>
        </p:txBody>
      </p:sp>
      <p:graphicFrame>
        <p:nvGraphicFramePr>
          <p:cNvPr id="329" name="Google Shape;329;p54"/>
          <p:cNvGraphicFramePr/>
          <p:nvPr/>
        </p:nvGraphicFramePr>
        <p:xfrm>
          <a:off x="2259088" y="329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625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"Carlos"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Alcance de función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edad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Alcance de bloque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3.1416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Constante, no se puede reasignar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Scope</a:t>
            </a:r>
            <a:r>
              <a:rPr lang="es-419"/>
              <a:t> define el contexto en el que una variable es accesible (global, de función o de bloque).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Hoisting</a:t>
            </a:r>
            <a:r>
              <a:rPr lang="es-419"/>
              <a:t> mueve las declaraciones de variables var al inicio de su contexto (sin inicialización), lo cual no ocurre con let y const.</a:t>
            </a:r>
            <a:endParaRPr/>
          </a:p>
        </p:txBody>
      </p:sp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Scope de Variables y Hoisting</a:t>
            </a:r>
            <a:endParaRPr/>
          </a:p>
        </p:txBody>
      </p:sp>
      <p:graphicFrame>
        <p:nvGraphicFramePr>
          <p:cNvPr id="336" name="Google Shape;336;p55"/>
          <p:cNvGraphicFramePr/>
          <p:nvPr/>
        </p:nvGraphicFramePr>
        <p:xfrm>
          <a:off x="830825" y="282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077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.log(nombre);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undefined debido a hoisting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3580725" y="1402625"/>
            <a:ext cx="5251500" cy="22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String</a:t>
            </a:r>
            <a:r>
              <a:rPr lang="es-419" sz="1500"/>
              <a:t>: Cadena de texto, se declara entre comillas ("Hola", 'Mundo').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Number</a:t>
            </a:r>
            <a:r>
              <a:rPr lang="es-419" sz="1500"/>
              <a:t>: Números, tanto enteros como decimales.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Boolean</a:t>
            </a:r>
            <a:r>
              <a:rPr lang="es-419" sz="1500"/>
              <a:t>: Valor de verdadero o falso.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Undefined</a:t>
            </a:r>
            <a:r>
              <a:rPr lang="es-419" sz="1500"/>
              <a:t>: Declarada pero sin valor asignado.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Null</a:t>
            </a:r>
            <a:r>
              <a:rPr lang="es-419" sz="1500"/>
              <a:t>: Intencionalmente vacía.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Symbol</a:t>
            </a:r>
            <a:r>
              <a:rPr lang="es-419" sz="1500"/>
              <a:t>: Identificadores únicos (desde ES6).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-419" sz="1500"/>
              <a:t>BigInt</a:t>
            </a:r>
            <a:r>
              <a:rPr lang="es-419" sz="1500"/>
              <a:t>: Números enteros grandes (desde ES11).</a:t>
            </a:r>
            <a:endParaRPr sz="1500"/>
          </a:p>
        </p:txBody>
      </p:sp>
      <p:sp>
        <p:nvSpPr>
          <p:cNvPr id="342" name="Google Shape;342;p5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Primitivos en JavaScript</a:t>
            </a:r>
            <a:endParaRPr/>
          </a:p>
        </p:txBody>
      </p:sp>
      <p:graphicFrame>
        <p:nvGraphicFramePr>
          <p:cNvPr id="343" name="Google Shape;343;p56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269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"Carlos"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String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edad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Number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esMayor =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Boolean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x;         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Undefined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Null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311700" y="1402625"/>
            <a:ext cx="42603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Aritméticos</a:t>
            </a:r>
            <a:r>
              <a:rPr lang="es-419"/>
              <a:t>: +, -, *, /, 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Relacionales</a:t>
            </a:r>
            <a:r>
              <a:rPr lang="es-419"/>
              <a:t>: ==, ===, !=, !==, &lt;, &gt;.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Lógicos</a:t>
            </a:r>
            <a:r>
              <a:rPr lang="es-419"/>
              <a:t>: &amp;&amp;, ||, !.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Asignación</a:t>
            </a:r>
            <a:r>
              <a:rPr lang="es-419"/>
              <a:t>: =, +=, -=, *=, /=, %=.</a:t>
            </a:r>
            <a:endParaRPr/>
          </a:p>
        </p:txBody>
      </p:sp>
      <p:sp>
        <p:nvSpPr>
          <p:cNvPr id="349" name="Google Shape;349;p5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en JavaScript</a:t>
            </a:r>
            <a:endParaRPr/>
          </a:p>
        </p:txBody>
      </p:sp>
      <p:graphicFrame>
        <p:nvGraphicFramePr>
          <p:cNvPr id="350" name="Google Shape;350;p57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189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.log(a + b);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15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.log(a === b);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.log(a &gt; b &amp;&amp; b &gt;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1402625"/>
            <a:ext cx="55329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Undefined </a:t>
            </a:r>
            <a:r>
              <a:rPr lang="es-419"/>
              <a:t>significa que una variable se ha declarado pero no tiene valor asignado.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Null </a:t>
            </a:r>
            <a:r>
              <a:rPr lang="es-419"/>
              <a:t>indica que la variable tiene un valor "vacío" asignado intencionalmente.</a:t>
            </a:r>
            <a:endParaRPr/>
          </a:p>
        </p:txBody>
      </p:sp>
      <p:sp>
        <p:nvSpPr>
          <p:cNvPr id="356" name="Google Shape;356;p5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 entre null y undefined</a:t>
            </a:r>
            <a:endParaRPr/>
          </a:p>
        </p:txBody>
      </p:sp>
      <p:graphicFrame>
        <p:nvGraphicFramePr>
          <p:cNvPr id="357" name="Google Shape;357;p58"/>
          <p:cNvGraphicFramePr/>
          <p:nvPr/>
        </p:nvGraphicFramePr>
        <p:xfrm>
          <a:off x="584472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2987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x; 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undefined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 =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null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undefined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typeof</a:t>
            </a:r>
            <a:r>
              <a:rPr lang="es-419"/>
              <a:t> devuelve el tipo de dato de una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==</a:t>
            </a:r>
            <a:r>
              <a:rPr lang="es-419"/>
              <a:t> compara valores, pero ignora el tipo.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===</a:t>
            </a:r>
            <a:r>
              <a:rPr lang="es-419"/>
              <a:t> compara tanto valor como tipo, por lo que es más estricto.</a:t>
            </a:r>
            <a:endParaRPr/>
          </a:p>
        </p:txBody>
      </p:sp>
      <p:sp>
        <p:nvSpPr>
          <p:cNvPr id="363" name="Google Shape;363;p5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typeof y Comparadores == vs. ===</a:t>
            </a:r>
            <a:endParaRPr/>
          </a:p>
        </p:txBody>
      </p:sp>
      <p:graphicFrame>
        <p:nvGraphicFramePr>
          <p:cNvPr id="364" name="Google Shape;364;p59"/>
          <p:cNvGraphicFramePr/>
          <p:nvPr/>
        </p:nvGraphicFramePr>
        <p:xfrm>
          <a:off x="3030038" y="29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083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"Hola"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string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false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condiciones permiten ejecutar código basado en condiciones específicas usando </a:t>
            </a:r>
            <a:r>
              <a:rPr b="1" lang="es-419"/>
              <a:t>if</a:t>
            </a:r>
            <a:r>
              <a:rPr lang="es-419"/>
              <a:t>, </a:t>
            </a:r>
            <a:r>
              <a:rPr b="1" lang="es-419"/>
              <a:t>else</a:t>
            </a:r>
            <a:r>
              <a:rPr lang="es-419"/>
              <a:t>, y </a:t>
            </a:r>
            <a:r>
              <a:rPr b="1" lang="es-419"/>
              <a:t>else if</a:t>
            </a:r>
            <a:r>
              <a:rPr lang="es-419"/>
              <a:t>.</a:t>
            </a:r>
            <a:endParaRPr/>
          </a:p>
        </p:txBody>
      </p:sp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Condicionales</a:t>
            </a:r>
            <a:endParaRPr/>
          </a:p>
        </p:txBody>
      </p:sp>
      <p:graphicFrame>
        <p:nvGraphicFramePr>
          <p:cNvPr id="371" name="Google Shape;371;p60"/>
          <p:cNvGraphicFramePr/>
          <p:nvPr/>
        </p:nvGraphicFramePr>
        <p:xfrm>
          <a:off x="3045750" y="2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052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edad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(edad &gt;=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"Eres mayor de edad"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"Eres menor de edad"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311700" y="1402625"/>
            <a:ext cx="85206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permite repetir bloques de código con ciclos: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for</a:t>
            </a:r>
            <a:r>
              <a:rPr lang="es-419"/>
              <a:t>: Ejecuta un bloque de código un número específico de veces.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while y do...while</a:t>
            </a:r>
            <a:r>
              <a:rPr lang="es-419"/>
              <a:t>: </a:t>
            </a:r>
            <a:r>
              <a:rPr lang="es-419"/>
              <a:t>Ejecuta</a:t>
            </a:r>
            <a:r>
              <a:rPr lang="es-419"/>
              <a:t> un bloque mientras se cumple una condición.</a:t>
            </a:r>
            <a:endParaRPr/>
          </a:p>
        </p:txBody>
      </p:sp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 e Iteraciones</a:t>
            </a:r>
            <a:endParaRPr/>
          </a:p>
        </p:txBody>
      </p:sp>
      <p:graphicFrame>
        <p:nvGraphicFramePr>
          <p:cNvPr id="378" name="Google Shape;378;p61"/>
          <p:cNvGraphicFramePr/>
          <p:nvPr/>
        </p:nvGraphicFramePr>
        <p:xfrm>
          <a:off x="859675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045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.log(i);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Imprime 0 a 4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61"/>
          <p:cNvGraphicFramePr/>
          <p:nvPr/>
        </p:nvGraphicFramePr>
        <p:xfrm>
          <a:off x="4572000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 &lt;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.log(i);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i++;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permite manejar errores con try/catch. Si hay un error en el bloque try, el código en catch lo captura.</a:t>
            </a:r>
            <a:endParaRPr/>
          </a:p>
        </p:txBody>
      </p:sp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try/catch y Manejo de Errores</a:t>
            </a:r>
            <a:endParaRPr/>
          </a:p>
        </p:txBody>
      </p:sp>
      <p:graphicFrame>
        <p:nvGraphicFramePr>
          <p:cNvPr id="386" name="Google Shape;386;p62"/>
          <p:cNvGraphicFramePr/>
          <p:nvPr/>
        </p:nvGraphicFramePr>
        <p:xfrm>
          <a:off x="13497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6444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resultado = dividir(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Llama a una función que puede generar error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(error)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"Error:"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error.message);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Arreglos</a:t>
            </a:r>
            <a:r>
              <a:rPr lang="es-419"/>
              <a:t>: Estructuras de datos que almacenan múltiples valores en una sola variable. Se crean con [].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Expresiones Regulares</a:t>
            </a:r>
            <a:r>
              <a:rPr lang="es-419"/>
              <a:t>: Patrones para buscar texto en una cadena</a:t>
            </a:r>
            <a:endParaRPr/>
          </a:p>
        </p:txBody>
      </p:sp>
      <p:sp>
        <p:nvSpPr>
          <p:cNvPr id="392" name="Google Shape;392;p6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Arreglos y Expresiones Regulares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Desarrollo de Aplicaciones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Scope de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Hoisting.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var vs. let vs. const.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Tipos de datos primitivos.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Operadores.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Diferencia entre null y undefined.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operador typeof.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comparador == vs. ===.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tipado en JavaScript.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idx="1" type="body"/>
          </p:nvPr>
        </p:nvSpPr>
        <p:spPr>
          <a:xfrm>
            <a:off x="311700" y="1402625"/>
            <a:ext cx="426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Ejemplo de Arreglo</a:t>
            </a:r>
            <a:endParaRPr/>
          </a:p>
        </p:txBody>
      </p:sp>
      <p:sp>
        <p:nvSpPr>
          <p:cNvPr id="398" name="Google Shape;398;p6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Arreglos y Expresiones Regulares</a:t>
            </a:r>
            <a:endParaRPr/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4572000" y="1402625"/>
            <a:ext cx="426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Ejemplo de Expresión Regular</a:t>
            </a:r>
            <a:endParaRPr b="1"/>
          </a:p>
        </p:txBody>
      </p:sp>
      <p:graphicFrame>
        <p:nvGraphicFramePr>
          <p:cNvPr id="400" name="Google Shape;400;p64"/>
          <p:cNvGraphicFramePr/>
          <p:nvPr/>
        </p:nvGraphicFramePr>
        <p:xfrm>
          <a:off x="838550" y="1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733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frutas = [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"manzana"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"naranja"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.log(frutas[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banana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Google Shape;401;p64"/>
          <p:cNvGraphicFramePr/>
          <p:nvPr/>
        </p:nvGraphicFramePr>
        <p:xfrm>
          <a:off x="5085675" y="1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232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texto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"Hola mundo"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regex =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/Hola/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.log(regex.test(texto));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true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del Debugger en JavaScript</a:t>
            </a:r>
            <a:endParaRPr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</a:t>
            </a:r>
            <a:r>
              <a:rPr b="1" lang="es-419"/>
              <a:t>debugger</a:t>
            </a:r>
            <a:r>
              <a:rPr lang="es-419"/>
              <a:t> es una herramienta clave para depuración que permite pausar el código en puntos específicos y revisar el valor de las variables en tiempo real. Esto ayuda a identificar errores y comprender el flujo de ejecución.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Utilizar Debugger en el Navegador</a:t>
            </a:r>
            <a:endParaRPr/>
          </a:p>
        </p:txBody>
      </p:sp>
      <p:sp>
        <p:nvSpPr>
          <p:cNvPr id="413" name="Google Shape;413;p66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Abre las herramientas de desarrollo del navegador (F12) y selecciona la pestaña 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tu código JavaScript, agrega debugger; en la línea que quieras pausar:</a:t>
            </a:r>
            <a:endParaRPr/>
          </a:p>
        </p:txBody>
      </p:sp>
      <p:graphicFrame>
        <p:nvGraphicFramePr>
          <p:cNvPr id="414" name="Google Shape;414;p66"/>
          <p:cNvGraphicFramePr/>
          <p:nvPr/>
        </p:nvGraphicFramePr>
        <p:xfrm>
          <a:off x="853175" y="250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2546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debugger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Pausa aquí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.log(numero *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66"/>
          <p:cNvSpPr txBox="1"/>
          <p:nvPr>
            <p:ph idx="1" type="body"/>
          </p:nvPr>
        </p:nvSpPr>
        <p:spPr>
          <a:xfrm>
            <a:off x="311700" y="32000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Ejecuta el archivo y el código se pausará en la línea del </a:t>
            </a:r>
            <a:r>
              <a:rPr b="1" lang="es-419"/>
              <a:t>debugger;.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Manipulación de Archivos con Node.js</a:t>
            </a:r>
            <a:endParaRPr/>
          </a:p>
        </p:txBody>
      </p:sp>
      <p:sp>
        <p:nvSpPr>
          <p:cNvPr id="421" name="Google Shape;421;p67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Node.js, el módulo </a:t>
            </a:r>
            <a:r>
              <a:rPr b="1" lang="es-419"/>
              <a:t>fs</a:t>
            </a:r>
            <a:r>
              <a:rPr lang="es-419"/>
              <a:t> permite trabajar con archivos en el sistema. Podemos crear, leer y escribir en archivos, lo cual es útil en aplicaciones backend.</a:t>
            </a:r>
            <a:endParaRPr/>
          </a:p>
        </p:txBody>
      </p:sp>
      <p:graphicFrame>
        <p:nvGraphicFramePr>
          <p:cNvPr id="422" name="Google Shape;422;p67"/>
          <p:cNvGraphicFramePr/>
          <p:nvPr/>
        </p:nvGraphicFramePr>
        <p:xfrm>
          <a:off x="2424900" y="26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294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fs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'fs'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Crear y escribir en un archivo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fs.writeFileSync(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'texto.txt'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'¡Hola desde Node.js!'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'Archivo creado y guardado'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Leer el archivo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contenido = fs.readFileSync(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'texto.txt'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'utf8'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.log(contenido);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Implementar un </a:t>
            </a:r>
            <a:r>
              <a:rPr b="1" lang="es-419"/>
              <a:t>gestor de tareas</a:t>
            </a:r>
            <a:r>
              <a:rPr lang="es-419"/>
              <a:t> usando JavaScript en un entorno Node.js, aplicando conceptos como el uso de variables, operadores, control de flujo, manipulación de archivos y debugging.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1: Crear la Estructura de Carpetas y Archivos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 una carpeta de proyecto llamada </a:t>
            </a:r>
            <a:r>
              <a:rPr b="1" lang="es-419" sz="1400"/>
              <a:t>gestor-tareas</a:t>
            </a:r>
            <a:r>
              <a:rPr lang="es-419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Inicia el proyecto de Node.js (genera un archivo package.json):</a:t>
            </a:r>
            <a:endParaRPr sz="1400"/>
          </a:p>
        </p:txBody>
      </p:sp>
      <p:graphicFrame>
        <p:nvGraphicFramePr>
          <p:cNvPr id="439" name="Google Shape;439;p70"/>
          <p:cNvGraphicFramePr/>
          <p:nvPr/>
        </p:nvGraphicFramePr>
        <p:xfrm>
          <a:off x="869725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init -y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311700" y="276982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Dentro de la carpeta </a:t>
            </a:r>
            <a:r>
              <a:rPr b="1" lang="es-419" sz="1400"/>
              <a:t>gestor-tareas</a:t>
            </a:r>
            <a:r>
              <a:rPr lang="es-419" sz="1400"/>
              <a:t>, crea un archivo principal llamado </a:t>
            </a:r>
            <a:r>
              <a:rPr b="1" lang="es-419" sz="1400"/>
              <a:t>a</a:t>
            </a:r>
            <a:r>
              <a:rPr b="1" lang="es-419" sz="1400"/>
              <a:t>pp</a:t>
            </a:r>
            <a:r>
              <a:rPr b="1" lang="es-419" sz="1400"/>
              <a:t>.js</a:t>
            </a:r>
            <a:r>
              <a:rPr lang="es-419" sz="1400"/>
              <a:t>. Este será el punto de entrada de la aplicación.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 un archivo </a:t>
            </a:r>
            <a:r>
              <a:rPr b="1" lang="es-419" sz="1400"/>
              <a:t>tareas.json</a:t>
            </a:r>
            <a:r>
              <a:rPr lang="es-419" sz="1400"/>
              <a:t>, donde se almacenarán las tareas. </a:t>
            </a:r>
            <a:r>
              <a:rPr lang="es-419" sz="1400"/>
              <a:t>Inicializarlo</a:t>
            </a:r>
            <a:r>
              <a:rPr lang="es-419" sz="1400"/>
              <a:t> como un arreglo vacío:</a:t>
            </a:r>
            <a:endParaRPr sz="1400"/>
          </a:p>
        </p:txBody>
      </p:sp>
      <p:graphicFrame>
        <p:nvGraphicFramePr>
          <p:cNvPr id="441" name="Google Shape;441;p70"/>
          <p:cNvGraphicFramePr/>
          <p:nvPr/>
        </p:nvGraphicFramePr>
        <p:xfrm>
          <a:off x="1315200" y="39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1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2: Configuración y Importación de Módulos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Abre </a:t>
            </a:r>
            <a:r>
              <a:rPr b="1" lang="es-419" sz="1400"/>
              <a:t>app.js</a:t>
            </a:r>
            <a:r>
              <a:rPr lang="es-419" sz="1400"/>
              <a:t> y carga el módulo </a:t>
            </a:r>
            <a:r>
              <a:rPr b="1" lang="es-419" sz="1400"/>
              <a:t>fs</a:t>
            </a:r>
            <a:r>
              <a:rPr lang="es-419" sz="1400"/>
              <a:t> para la manipulación de archivos y el módulo </a:t>
            </a:r>
            <a:r>
              <a:rPr b="1" lang="es-419" sz="1400"/>
              <a:t>readline</a:t>
            </a:r>
            <a:r>
              <a:rPr lang="es-419" sz="1400"/>
              <a:t> para recibir entradas en la consola.</a:t>
            </a:r>
            <a:endParaRPr sz="1400"/>
          </a:p>
        </p:txBody>
      </p:sp>
      <p:graphicFrame>
        <p:nvGraphicFramePr>
          <p:cNvPr id="448" name="Google Shape;448;p71"/>
          <p:cNvGraphicFramePr/>
          <p:nvPr/>
        </p:nvGraphicFramePr>
        <p:xfrm>
          <a:off x="816850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022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fs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'fs'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readline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'readline'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71"/>
          <p:cNvSpPr txBox="1"/>
          <p:nvPr>
            <p:ph idx="1" type="body"/>
          </p:nvPr>
        </p:nvSpPr>
        <p:spPr>
          <a:xfrm>
            <a:off x="311700" y="29603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Configura readline para leer entradas en la consola.</a:t>
            </a:r>
            <a:endParaRPr sz="1400"/>
          </a:p>
        </p:txBody>
      </p:sp>
      <p:graphicFrame>
        <p:nvGraphicFramePr>
          <p:cNvPr id="450" name="Google Shape;450;p71"/>
          <p:cNvGraphicFramePr/>
          <p:nvPr/>
        </p:nvGraphicFramePr>
        <p:xfrm>
          <a:off x="1330325" y="33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845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rl = readline.createInterface({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process.stdin,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process.stdout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para el Gestor de Tareas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Función para Cargar Tareas desde el Archivo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Esta función leerá las tareas desde </a:t>
            </a:r>
            <a:r>
              <a:rPr b="1" lang="es-419" sz="1400"/>
              <a:t>tareas.json</a:t>
            </a:r>
            <a:r>
              <a:rPr lang="es-419" sz="1400"/>
              <a:t> y las cargará en la aplicación.</a:t>
            </a:r>
            <a:endParaRPr sz="1400"/>
          </a:p>
        </p:txBody>
      </p:sp>
      <p:graphicFrame>
        <p:nvGraphicFramePr>
          <p:cNvPr id="457" name="Google Shape;457;p72"/>
          <p:cNvGraphicFramePr/>
          <p:nvPr/>
        </p:nvGraphicFramePr>
        <p:xfrm>
          <a:off x="1322775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4502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cargarTareas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 = fs.readFileSync(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'tareas.json'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'utf8'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.parse(data);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3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para el Gestor de Tareas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Función para Guardar Tareas en el Archivo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Esta función guardará el arreglo de tareas en el archivo </a:t>
            </a:r>
            <a:r>
              <a:rPr b="1" lang="es-419" sz="1400"/>
              <a:t>tareas.json</a:t>
            </a:r>
            <a:r>
              <a:rPr lang="es-419" sz="1400"/>
              <a:t>.</a:t>
            </a:r>
            <a:endParaRPr sz="1400"/>
          </a:p>
        </p:txBody>
      </p:sp>
      <p:graphicFrame>
        <p:nvGraphicFramePr>
          <p:cNvPr id="464" name="Google Shape;464;p73"/>
          <p:cNvGraphicFramePr/>
          <p:nvPr/>
        </p:nvGraphicFramePr>
        <p:xfrm>
          <a:off x="1330325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5453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guardarTareas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(tareas)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fs.writeFileSync(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'tareas.json'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.stringify(tareas,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1402625"/>
            <a:ext cx="42603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Instrucciones condicionales.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Ciclos e iteraciones.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Ciclos y </a:t>
            </a:r>
            <a:r>
              <a:rPr lang="es-419"/>
              <a:t>condicionales</a:t>
            </a:r>
            <a:r>
              <a:rPr lang="es-419"/>
              <a:t> anidados (break, continue).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try/catch y manejo de errores.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Expresiones regulares.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Arreglos.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Debugger.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Manipulación de archivos.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311700" y="1402625"/>
            <a:ext cx="85206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para el Gestor de Tareas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Función para Agregar una Nueva Tarea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Crea una función </a:t>
            </a:r>
            <a:r>
              <a:rPr b="1" lang="es-419" sz="1400"/>
              <a:t>agregarTarea() </a:t>
            </a:r>
            <a:r>
              <a:rPr lang="es-419" sz="1400"/>
              <a:t>que solicite el nombre de la tarea y la agregue al arreglo.</a:t>
            </a:r>
            <a:endParaRPr sz="1400"/>
          </a:p>
        </p:txBody>
      </p:sp>
      <p:graphicFrame>
        <p:nvGraphicFramePr>
          <p:cNvPr id="471" name="Google Shape;471;p74"/>
          <p:cNvGraphicFramePr/>
          <p:nvPr/>
        </p:nvGraphicFramePr>
        <p:xfrm>
          <a:off x="1315225" y="27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800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agregarTarea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tareas = cargarTareas();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tareas.push({ nombre,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completada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guardarTareas(tareas);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`Tarea "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agregada.`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5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para el Gestor de Tareas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Función para Mostrar Todas las Tareas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Esta función imprimirá cada tarea en la consola.</a:t>
            </a:r>
            <a:endParaRPr sz="1400"/>
          </a:p>
        </p:txBody>
      </p:sp>
      <p:graphicFrame>
        <p:nvGraphicFramePr>
          <p:cNvPr id="478" name="Google Shape;478;p75"/>
          <p:cNvGraphicFramePr/>
          <p:nvPr/>
        </p:nvGraphicFramePr>
        <p:xfrm>
          <a:off x="13001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7532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mostrarTareas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tareas = cargarTareas();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"Lista de Tareas:"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tareas.forEach((tarea, index)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${index +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${tarea.nombre}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${tarea.completada ?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"Completada"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"Pendiente"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6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para el Gestor de Tareas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Función para Eliminar una Tarea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Crea una función </a:t>
            </a:r>
            <a:r>
              <a:rPr b="1" lang="es-419" sz="1400"/>
              <a:t>eliminarTarea()</a:t>
            </a:r>
            <a:r>
              <a:rPr lang="es-419" sz="1400"/>
              <a:t> que elimine una tarea con base en su índice.</a:t>
            </a:r>
            <a:endParaRPr sz="1400"/>
          </a:p>
        </p:txBody>
      </p:sp>
      <p:graphicFrame>
        <p:nvGraphicFramePr>
          <p:cNvPr id="485" name="Google Shape;485;p76"/>
          <p:cNvGraphicFramePr/>
          <p:nvPr/>
        </p:nvGraphicFramePr>
        <p:xfrm>
          <a:off x="1345425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7486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eliminarTarea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tareas = cargarTareas();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(index &gt;=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&amp;&amp; index &lt; tareas.length)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tareaEliminada = tareas.splice(index,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guardarTareas(tareas);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`Tarea "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${tareaEliminada[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eliminada.`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"Índice no válido."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7"/>
          <p:cNvSpPr txBox="1"/>
          <p:nvPr>
            <p:ph idx="1" type="body"/>
          </p:nvPr>
        </p:nvSpPr>
        <p:spPr>
          <a:xfrm>
            <a:off x="311700" y="1402625"/>
            <a:ext cx="46566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4: Crear la Lógica del Menú en Consola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Implementa una función </a:t>
            </a:r>
            <a:r>
              <a:rPr b="1" lang="es-419" sz="1400"/>
              <a:t>menu()</a:t>
            </a:r>
            <a:r>
              <a:rPr lang="es-419" sz="1400"/>
              <a:t> para mostrar las opciones y realizar las acciones seleccionadas.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Inicia el menú llamando a </a:t>
            </a:r>
            <a:r>
              <a:rPr b="1" lang="es-419" sz="1400"/>
              <a:t>menu()</a:t>
            </a:r>
            <a:r>
              <a:rPr lang="es-419" sz="1400"/>
              <a:t> al final de </a:t>
            </a:r>
            <a:r>
              <a:rPr b="1" lang="es-419" sz="1400"/>
              <a:t>app.js</a:t>
            </a:r>
            <a:r>
              <a:rPr lang="es-419" sz="1400"/>
              <a:t>.</a:t>
            </a:r>
            <a:endParaRPr sz="1400"/>
          </a:p>
        </p:txBody>
      </p:sp>
      <p:graphicFrame>
        <p:nvGraphicFramePr>
          <p:cNvPr id="492" name="Google Shape;492;p77"/>
          <p:cNvGraphicFramePr/>
          <p:nvPr/>
        </p:nvGraphicFramePr>
        <p:xfrm>
          <a:off x="49683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3863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7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menu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"\nGestor de Tareas:"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 Agregar Tarea"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"2. Ver Tareas"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"3. Eliminar Tarea"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"4. Salir"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rl.question(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"Selecciona una opción: 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(opcion) =&gt;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(opcion === 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rl.question(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 de la tarea: 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(nombre) =&gt;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agregarTarea(nombre);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menu();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(opcion === 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mostrarTareas();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menu();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(opcion === 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rl.question(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"Número de la tarea a eliminar: 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(index) =&gt;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eliminarTarea(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parseInt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 - </a:t>
                      </a:r>
                      <a:r>
                        <a:rPr lang="es-419" sz="7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menu();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(opcion === 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rl.close();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</a:t>
                      </a:r>
                      <a:r>
                        <a:rPr lang="es-419" sz="7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7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"Opción no válida."</a:t>
                      </a: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menu();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b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7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77"/>
          <p:cNvGraphicFramePr/>
          <p:nvPr/>
        </p:nvGraphicFramePr>
        <p:xfrm>
          <a:off x="869725" y="31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menu();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Desarrollo de un Gestor de Tareas en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8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5: Ejecutar el Programa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Abre la terminal y navega a la carpeta del proyecto (</a:t>
            </a:r>
            <a:r>
              <a:rPr b="1" lang="es-419" sz="1400"/>
              <a:t>gestor-tareas</a:t>
            </a:r>
            <a:r>
              <a:rPr lang="es-419" sz="1400"/>
              <a:t>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Ejecuta el archivo </a:t>
            </a:r>
            <a:r>
              <a:rPr b="1" lang="es-419" sz="1400"/>
              <a:t>app.js</a:t>
            </a:r>
            <a:r>
              <a:rPr lang="es-419" sz="1400"/>
              <a:t> con Node.js:</a:t>
            </a:r>
            <a:endParaRPr sz="1400"/>
          </a:p>
        </p:txBody>
      </p:sp>
      <p:graphicFrame>
        <p:nvGraphicFramePr>
          <p:cNvPr id="500" name="Google Shape;500;p78"/>
          <p:cNvGraphicFramePr/>
          <p:nvPr/>
        </p:nvGraphicFramePr>
        <p:xfrm>
          <a:off x="8697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{1386127B-2BC4-4BD1-AC1A-366ADAE9C288}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app.js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01" name="Google Shape;501;p78"/>
          <p:cNvSpPr txBox="1"/>
          <p:nvPr>
            <p:ph idx="1" type="body"/>
          </p:nvPr>
        </p:nvSpPr>
        <p:spPr>
          <a:xfrm>
            <a:off x="311700" y="2889250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Prueba el programa: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Selecciona las opciones del menú para agregar, ver y eliminar tareas.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Asegúrate de que las tareas se guarden y se carguen correctamente desde </a:t>
            </a:r>
            <a:r>
              <a:rPr b="1" lang="es-419" sz="1400"/>
              <a:t>tareas.json</a:t>
            </a:r>
            <a:r>
              <a:rPr lang="es-419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521" name="Google Shape;521;p82"/>
          <p:cNvSpPr txBox="1"/>
          <p:nvPr>
            <p:ph idx="1" type="body"/>
          </p:nvPr>
        </p:nvSpPr>
        <p:spPr>
          <a:xfrm>
            <a:off x="311700" y="1402625"/>
            <a:ext cx="85206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Comprende stacks como MEAN y MERN para desarrollo frontend y backend, con acceso a datos y frameworks especializados.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Incluye herramientas como la consola y console.log(), estructura de programa, y el event loop que maneja tareas en tiempo real.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Uso de var, let y const, scope, hoisting, tipos de datos, operadores, y diferencias clave como == vs ===.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Estructuras condicionales, ciclos, manejo de errores con try/catch, y uso de debugger y fs en Node.js para manipulación básica de archivos.</a:t>
            </a: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¿Sabes lo que es un Stack?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Stack JavaScript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Stack de Desarrollo?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Un stack de desarrollo es un </a:t>
            </a:r>
            <a:r>
              <a:rPr b="1" lang="es-419"/>
              <a:t>conjunto de tecnologías</a:t>
            </a:r>
            <a:r>
              <a:rPr lang="es-419"/>
              <a:t> utilizadas para </a:t>
            </a:r>
            <a:r>
              <a:rPr b="1" lang="es-419"/>
              <a:t>construir una aplicación</a:t>
            </a:r>
            <a:r>
              <a:rPr lang="es-419"/>
              <a:t>. Este stack incluye el frontend, el backend, la base de datos, y herramientas de desarrollo. Un stack basado en JavaScript permite crear toda la aplicación (tanto frontend como backend) usando el mismo lenguaje, lo que facilita el desarrollo y el mantenimiento.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