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Rubik Medium"/>
      <p:regular r:id="rId63"/>
      <p:bold r:id="rId64"/>
      <p:italic r:id="rId65"/>
      <p:boldItalic r:id="rId66"/>
    </p:embeddedFont>
    <p:embeddedFont>
      <p:font typeface="Rubik Light"/>
      <p:regular r:id="rId67"/>
      <p:bold r:id="rId68"/>
      <p:italic r:id="rId69"/>
      <p:boldItalic r:id="rId70"/>
    </p:embeddedFont>
    <p:embeddedFont>
      <p:font typeface="Rubik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59B14D-A96D-4C53-993E-CB0AAA07AB89}">
  <a:tblStyle styleId="{0059B14D-A96D-4C53-993E-CB0AAA07AB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ubik-italic.fntdata"/><Relationship Id="rId72" Type="http://schemas.openxmlformats.org/officeDocument/2006/relationships/font" Target="fonts/Rubik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Rubik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ubik-regular.fntdata"/><Relationship Id="rId70" Type="http://schemas.openxmlformats.org/officeDocument/2006/relationships/font" Target="fonts/RubikLight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ubikMedium-bold.fntdata"/><Relationship Id="rId63" Type="http://schemas.openxmlformats.org/officeDocument/2006/relationships/font" Target="fonts/RubikMedium-regular.fntdata"/><Relationship Id="rId22" Type="http://schemas.openxmlformats.org/officeDocument/2006/relationships/slide" Target="slides/slide16.xml"/><Relationship Id="rId66" Type="http://schemas.openxmlformats.org/officeDocument/2006/relationships/font" Target="fonts/RubikMedium-boldItalic.fntdata"/><Relationship Id="rId21" Type="http://schemas.openxmlformats.org/officeDocument/2006/relationships/slide" Target="slides/slide15.xml"/><Relationship Id="rId65" Type="http://schemas.openxmlformats.org/officeDocument/2006/relationships/font" Target="fonts/RubikMedium-italic.fntdata"/><Relationship Id="rId24" Type="http://schemas.openxmlformats.org/officeDocument/2006/relationships/slide" Target="slides/slide18.xml"/><Relationship Id="rId68" Type="http://schemas.openxmlformats.org/officeDocument/2006/relationships/font" Target="fonts/RubikLight-bold.fntdata"/><Relationship Id="rId23" Type="http://schemas.openxmlformats.org/officeDocument/2006/relationships/slide" Target="slides/slide17.xml"/><Relationship Id="rId67" Type="http://schemas.openxmlformats.org/officeDocument/2006/relationships/font" Target="fonts/RubikLight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ubikLight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79e01b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79e01b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542edbf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542edbf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542edbf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542edbf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542edbf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542edbf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542edbf8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542edbf8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542edbf8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542edbf8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542edbf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542edbf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e7b7d41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e7b7d41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542edbf8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542edbf8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542edbf8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542edbf8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542edbf8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542edbf8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7b7d41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7b7d41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542edbf8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542edbf8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542edbf8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542edbf8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542edbf8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542edbf8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542edbf8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d542edbf8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542edbf8c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542edbf8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543d0f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543d0f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43d0fe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543d0fe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543d0fe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543d0fe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543d0fe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543d0fe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543d0fe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543d0fe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4052e46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4052e46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43d0fe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543d0fe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543d0fe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543d0fe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543d0fe2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543d0fe2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543d0fe2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543d0fe2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543d0fe2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543d0fe2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543d0fe2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543d0fe2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543d0fe2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543d0fe2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547184d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d547184d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40ca94d37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40ca94d37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542edbf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542edbf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542edbf8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542edbf8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d547184df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d547184df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547184d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547184d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547184df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547184d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547184df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547184df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d547184df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d547184df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547184df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d547184df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d547184df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d547184df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547184df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d547184df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547184df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547184df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547184df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d547184df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42edbf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42edbf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d547184df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d547184df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547184df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d547184df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40ca94d37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d40ca94d37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d40ca94d3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d40ca94d3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40ca94d3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d40ca94d3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40ca94d37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d40ca94d37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fe7b7d41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fe7b7d41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42edbf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42edbf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e7b7d41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e7b7d41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0ca94d3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40ca94d3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42edbf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42edbf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2A2E6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76938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523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  <a:defRPr b="0" sz="2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853900" y="2344400"/>
            <a:ext cx="72600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os columnas">
  <p:cSld name="TITLE_AND_TWO_COLUMNS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8324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3117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solo titulo" type="titleOnly">
  <p:cSld name="TITLE_ONLY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pedida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1650" y="1061394"/>
            <a:ext cx="3040800" cy="26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1699" y="1585888"/>
            <a:ext cx="463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GRACIAS POR </a:t>
            </a:r>
            <a:r>
              <a:rPr b="1" lang="es-419" sz="4800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TU </a:t>
            </a: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ATENCIÓN</a:t>
            </a:r>
            <a:endParaRPr b="1" i="0" sz="4800" u="none" cap="none" strike="noStrike">
              <a:solidFill>
                <a:srgbClr val="2A2E6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11698" y="3155800"/>
            <a:ext cx="46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Nos vemos en la próxima clase </a:t>
            </a:r>
            <a:endParaRPr i="0" sz="1800" u="none" cap="none" strike="noStrike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s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5400000">
            <a:off x="3581378" y="-419250"/>
            <a:ext cx="4725000" cy="6400500"/>
          </a:xfrm>
          <a:prstGeom prst="round1Rect">
            <a:avLst>
              <a:gd fmla="val 16667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384171" y="977575"/>
            <a:ext cx="47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b="1" i="0" sz="2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60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title"/>
          </p:nvPr>
        </p:nvSpPr>
        <p:spPr>
          <a:xfrm>
            <a:off x="3384175" y="1531675"/>
            <a:ext cx="47043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guntas" type="secHead">
  <p:cSld name="SECTION_HEADER">
    <p:bg>
      <p:bgPr>
        <a:solidFill>
          <a:srgbClr val="E7A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6646" y="2746325"/>
            <a:ext cx="4897354" cy="23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1222890" y="2494400"/>
            <a:ext cx="66864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nuevo">
  <p:cSld name="SECTION_HEADER_1">
    <p:bg>
      <p:bgPr>
        <a:solidFill>
          <a:srgbClr val="E7A9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3912975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00" y="1402625"/>
            <a:ext cx="2417710" cy="37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SECTION_HEADER_1_2">
    <p:bg>
      <p:bgPr>
        <a:solidFill>
          <a:srgbClr val="E7A9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1222900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975" y="1402625"/>
            <a:ext cx="2562400" cy="2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 Guiado">
  <p:cSld name="SECTION_HEADER_1_1">
    <p:bg>
      <p:bgPr>
        <a:solidFill>
          <a:srgbClr val="E7A9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311700" y="3308100"/>
            <a:ext cx="5445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00" y="1402625"/>
            <a:ext cx="2890996" cy="2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311701" y="2015113"/>
            <a:ext cx="545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Pongamos a prueba lo aprendido 😊!!!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rhub">
  <p:cSld name="SECTION_HEADER_1_1_1">
    <p:bg>
      <p:bgPr>
        <a:solidFill>
          <a:srgbClr val="E7A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300"/>
            <a:ext cx="2092750" cy="24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8"/>
          <p:cNvCxnSpPr/>
          <p:nvPr/>
        </p:nvCxnSpPr>
        <p:spPr>
          <a:xfrm>
            <a:off x="2825775" y="3495300"/>
            <a:ext cx="59976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2825775" y="1648200"/>
            <a:ext cx="600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Visita el Repositorio de GitHub para ver ejemplos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rendizajes esperados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25" y="0"/>
            <a:ext cx="7717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33" y="0"/>
            <a:ext cx="6621769" cy="5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0" y="1402625"/>
            <a:ext cx="42603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4572000" y="445025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</a:pPr>
            <a:r>
              <a:rPr b="1" lang="es-419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b="1" sz="2400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una columna" type="twoColTx">
  <p:cSld name="TITLE_AND_TWO_COLUMNS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avanzada en JavaScript</a:t>
            </a:r>
            <a:endParaRPr/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853900" y="2344400"/>
            <a:ext cx="7260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Notación de Objetos JavaScript (JSON)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Objetos JSON - Objetos Anidados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JSON permite anidar objetos y arreglos, lo cual es esencial para representar datos complejos.</a:t>
            </a: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347745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21891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"nombre"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"Juan"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"edad"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"direccion"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"Madrid"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"codigoPostal"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28001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dentro de Objetos y Destructuración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Funciones en objetos:</a:t>
            </a:r>
            <a:r>
              <a:rPr lang="es-419"/>
              <a:t> JSON no admite funciones, pero se pueden agregar al manipular los datos en JavaScript:</a:t>
            </a:r>
            <a:endParaRPr/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31170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8134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persona =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"Juan"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saludar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`Hola, soy 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.nombre}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dentro de Objetos y Destructuración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4026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Destructuración de Objetos JSON:</a:t>
            </a:r>
            <a:endParaRPr b="1"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311700" y="196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050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nombre,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direccion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 ciudad } } = persona;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.log(nombre);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Juan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.log(ciudad);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Madrid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Operaciones con Objetos JSON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402625"/>
            <a:ext cx="2892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Clonación:</a:t>
            </a:r>
            <a:endParaRPr b="1" sz="1400"/>
          </a:p>
        </p:txBody>
      </p:sp>
      <p:graphicFrame>
        <p:nvGraphicFramePr>
          <p:cNvPr id="168" name="Google Shape;168;p27"/>
          <p:cNvGraphicFramePr/>
          <p:nvPr/>
        </p:nvGraphicFramePr>
        <p:xfrm>
          <a:off x="311700" y="1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2891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original = {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clon = { ...original };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354725" y="1402625"/>
            <a:ext cx="2892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Merge (Fusión)</a:t>
            </a:r>
            <a:r>
              <a:rPr b="1" lang="es-419" sz="1400"/>
              <a:t>:</a:t>
            </a:r>
            <a:endParaRPr b="1" sz="1400"/>
          </a:p>
        </p:txBody>
      </p:sp>
      <p:graphicFrame>
        <p:nvGraphicFramePr>
          <p:cNvPr id="170" name="Google Shape;170;p27"/>
          <p:cNvGraphicFramePr/>
          <p:nvPr/>
        </p:nvGraphicFramePr>
        <p:xfrm>
          <a:off x="3354725" y="1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400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persona = {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"Ana"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datosAdicionales = {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edad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resultado = { ...persona, ...datosAdicionales };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298700" y="2763375"/>
            <a:ext cx="7533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Convertir JSON a JavaScript (Parse) y de JavaScript a JSON (Stringify):</a:t>
            </a:r>
            <a:endParaRPr b="1" sz="1400"/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1298700" y="322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3362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jsonStr =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.stringify(resultado);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jsonObj =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.parse(jsonStr);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JSON en API REST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JSON se utiliza comúnmente como el formato estándar en las APIs REST para intercambiar datos entre cliente y servidor.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Otros Formatos de Intercambio de Información - YAML y XML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402625"/>
            <a:ext cx="4260300" cy="12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YAML: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Sintaxis legible, especialmente para configuraciones.</a:t>
            </a:r>
            <a:endParaRPr/>
          </a:p>
        </p:txBody>
      </p:sp>
      <p:graphicFrame>
        <p:nvGraphicFramePr>
          <p:cNvPr id="185" name="Google Shape;185;p29"/>
          <p:cNvGraphicFramePr/>
          <p:nvPr/>
        </p:nvGraphicFramePr>
        <p:xfrm>
          <a:off x="825300" y="2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nombre: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Juan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edad: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4572000" y="1402625"/>
            <a:ext cx="4260300" cy="9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XML: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Estructura de nodos: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5109450" y="2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&gt;Juan&lt;/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nombre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edad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&gt;25&lt;/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edad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persona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 de Datos en JavaScript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 de Datos en JavaScript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estructuras de datos son formas organizadas de almacenar y gestionar datos de manera eficiente. En JavaScript, se emplean para optimizar la ejecución de algoritmos y manipular grandes volúmenes de datos.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Arreglos de Datos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4601750" y="1402625"/>
            <a:ext cx="42306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/>
              <a:t>Arreglos (Arrays)</a:t>
            </a:r>
            <a:r>
              <a:rPr lang="es-419" sz="1600"/>
              <a:t>: Colecciones indexadas de elementos que permiten almacenar múltiples valores en una sola variable.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/>
              <a:t>Tipos: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Vectores</a:t>
            </a:r>
            <a:r>
              <a:rPr lang="es-419" sz="1600"/>
              <a:t>: Arreglos de una dimensión.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-419" sz="1600"/>
              <a:t>Matrices</a:t>
            </a:r>
            <a:r>
              <a:rPr lang="es-419" sz="1600"/>
              <a:t>: Arreglos de dos o más dimensiones, utilizados para representar tablas.</a:t>
            </a:r>
            <a:endParaRPr sz="1600"/>
          </a:p>
        </p:txBody>
      </p:sp>
      <p:graphicFrame>
        <p:nvGraphicFramePr>
          <p:cNvPr id="205" name="Google Shape;205;p32"/>
          <p:cNvGraphicFramePr/>
          <p:nvPr/>
        </p:nvGraphicFramePr>
        <p:xfrm>
          <a:off x="311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290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= [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numeros.push(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Añade un elemento al final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numeros.pop();   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Elimina el último elemento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Listas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311750" y="1402625"/>
            <a:ext cx="85206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listas son colecciones de elementos enlazados entre sí. En JavaScript, se implementan usando objetos.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Tipos de Listas: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Listas simples</a:t>
            </a:r>
            <a:r>
              <a:rPr lang="es-419"/>
              <a:t>: Cada elemento apunta al siguiente.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Listas dobles</a:t>
            </a:r>
            <a:r>
              <a:rPr lang="es-419"/>
              <a:t>: Cada elemento apunta al anterior y al siguiente.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Listas circulares</a:t>
            </a:r>
            <a:r>
              <a:rPr lang="es-419"/>
              <a:t>: La última posición apunta al primero, formando un ciclo.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3</a:t>
            </a:r>
            <a:endParaRPr/>
          </a:p>
        </p:txBody>
      </p:sp>
      <p:sp>
        <p:nvSpPr>
          <p:cNvPr id="99" name="Google Shape;99;p16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AE 3</a:t>
            </a:r>
            <a:endParaRPr/>
          </a:p>
        </p:txBody>
      </p:sp>
      <p:sp>
        <p:nvSpPr>
          <p:cNvPr id="100" name="Google Shape;100;p16"/>
          <p:cNvSpPr txBox="1"/>
          <p:nvPr>
            <p:ph idx="3" type="title"/>
          </p:nvPr>
        </p:nvSpPr>
        <p:spPr>
          <a:xfrm>
            <a:off x="3384175" y="1531675"/>
            <a:ext cx="47043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Explorar JSON y estructuras de datos en JavaScript, aplicando objetos anidados, operaciones con JSON y estructuras avanzadas (pilas, colas, árboles, grafos) para desarrollar algoritmos eficientes y evaluar su complejidad en Big-O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​​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Pilas (Stacks)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50" y="1402625"/>
            <a:ext cx="6204300" cy="17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Pilas</a:t>
            </a:r>
            <a:r>
              <a:rPr lang="es-419"/>
              <a:t>: Estructura de datos LIFO (Last In, First Out).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Métodos básicos</a:t>
            </a:r>
            <a:r>
              <a:rPr lang="es-419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push()</a:t>
            </a:r>
            <a:r>
              <a:rPr lang="es-419"/>
              <a:t>: Añade un elemento al final.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pop()</a:t>
            </a:r>
            <a:r>
              <a:rPr lang="es-419"/>
              <a:t>: Remueve el último elemento.</a:t>
            </a:r>
            <a:endParaRPr/>
          </a:p>
        </p:txBody>
      </p:sp>
      <p:graphicFrame>
        <p:nvGraphicFramePr>
          <p:cNvPr id="218" name="Google Shape;218;p34"/>
          <p:cNvGraphicFramePr/>
          <p:nvPr/>
        </p:nvGraphicFramePr>
        <p:xfrm>
          <a:off x="6516075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2316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pila = [];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pila.push(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[1]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pila.push(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[1, 2]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pila.pop();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[1]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Colas (Queues)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50" y="1402625"/>
            <a:ext cx="62043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colas son estructuras de datos FIFO (First In, First Out). El primer elemento en entrar es el primero en salir.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Métodos: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enqueue()</a:t>
            </a:r>
            <a:r>
              <a:rPr lang="es-419"/>
              <a:t>: Añadir al final.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dequeue()</a:t>
            </a:r>
            <a:r>
              <a:rPr lang="es-419"/>
              <a:t>: Eliminar del inicio.</a:t>
            </a:r>
            <a:endParaRPr/>
          </a:p>
        </p:txBody>
      </p:sp>
      <p:graphicFrame>
        <p:nvGraphicFramePr>
          <p:cNvPr id="225" name="Google Shape;225;p35"/>
          <p:cNvGraphicFramePr/>
          <p:nvPr/>
        </p:nvGraphicFramePr>
        <p:xfrm>
          <a:off x="6516075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2316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cola = [];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cola.push(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[1]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cola.push(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[1, 2]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cola.shift();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[2]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Colas (Queues)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50" y="1402625"/>
            <a:ext cx="8520600" cy="26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Los árboles son estructuras jerárquicas con nodos que representan relaciones.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/>
              <a:t>Tipos de Árboles: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Binarios</a:t>
            </a:r>
            <a:r>
              <a:rPr lang="es-419"/>
              <a:t>: Cada nodo tiene máximo dos hijos.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Ordenados</a:t>
            </a:r>
            <a:r>
              <a:rPr lang="es-419"/>
              <a:t>: Los nodos siguen un orden específico (ej. árbol binario de búsqueda).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Multicamino</a:t>
            </a:r>
            <a:r>
              <a:rPr lang="es-419"/>
              <a:t>: Cada nodo puede tener múltiples hijos.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Conjuntos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5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conjuntos son colecciones de elementos únicos y no ordenados, usados para operaciones matemáticas de conjuntos como unión e intersección.</a:t>
            </a:r>
            <a:endParaRPr/>
          </a:p>
        </p:txBody>
      </p:sp>
      <p:graphicFrame>
        <p:nvGraphicFramePr>
          <p:cNvPr id="238" name="Google Shape;238;p37"/>
          <p:cNvGraphicFramePr/>
          <p:nvPr/>
        </p:nvGraphicFramePr>
        <p:xfrm>
          <a:off x="3038888" y="24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30663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conjunto =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conjunto.add(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{1, 2, 3, 4}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conjunto.delete(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 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{1, 3, 4}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Grafos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50" y="1402625"/>
            <a:ext cx="54153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Un grafo es una estructura de nodos (vértices) conectados mediante enlaces (aristas), ideal para representar relaciones complejas.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075" y="1402625"/>
            <a:ext cx="2525227" cy="343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de Algoritmos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de Algoritmos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31175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algoritmos son </a:t>
            </a:r>
            <a:r>
              <a:rPr b="1" lang="es-419"/>
              <a:t>instrucciones secuenciales </a:t>
            </a:r>
            <a:r>
              <a:rPr lang="es-419"/>
              <a:t>que </a:t>
            </a:r>
            <a:r>
              <a:rPr b="1" lang="es-419"/>
              <a:t>resuelven problemas específicos</a:t>
            </a:r>
            <a:r>
              <a:rPr lang="es-419"/>
              <a:t>. Aprender sobre algoritmos permite optimizar el </a:t>
            </a:r>
            <a:r>
              <a:rPr b="1" lang="es-419"/>
              <a:t>rendimiento</a:t>
            </a:r>
            <a:r>
              <a:rPr lang="es-419"/>
              <a:t> y la </a:t>
            </a:r>
            <a:r>
              <a:rPr b="1" lang="es-419"/>
              <a:t>eficiencia</a:t>
            </a:r>
            <a:r>
              <a:rPr lang="es-419"/>
              <a:t> de aplicaciones.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Eficiencia y Complejidad de un Algoritmo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311750" y="1402625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Complejidad Temporal y Espacial: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Complejidad Temporal</a:t>
            </a:r>
            <a:r>
              <a:rPr lang="es-419"/>
              <a:t>: Cuánto tiempo tarda un algoritmo en ejecutarse (medida en función del número de operaciones).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Complejidad Espacial</a:t>
            </a:r>
            <a:r>
              <a:rPr lang="es-419"/>
              <a:t>: Cuánta memoria necesita el algoritmo para completarse.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Eficiencia y Complejidad de un Algoritmo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50" y="1402625"/>
            <a:ext cx="8520600" cy="23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Notación Big-O: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Describe el comportamiento de un algoritmo en el peor de los casos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O(1):</a:t>
            </a:r>
            <a:r>
              <a:rPr lang="es-419"/>
              <a:t> Constante.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O(n):</a:t>
            </a:r>
            <a:r>
              <a:rPr lang="es-419"/>
              <a:t> Lineal.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O(n^2):</a:t>
            </a:r>
            <a:r>
              <a:rPr lang="es-419"/>
              <a:t> Cuadrática.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O(log n):</a:t>
            </a:r>
            <a:r>
              <a:rPr lang="es-419"/>
              <a:t> Logarítmica.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Eficiencia y Complejidad de un Algoritmo</a:t>
            </a:r>
            <a:endParaRPr/>
          </a:p>
        </p:txBody>
      </p:sp>
      <p:graphicFrame>
        <p:nvGraphicFramePr>
          <p:cNvPr id="274" name="Google Shape;274;p43"/>
          <p:cNvGraphicFramePr/>
          <p:nvPr/>
        </p:nvGraphicFramePr>
        <p:xfrm>
          <a:off x="311700" y="146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3577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buscarElemento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(array, elemento)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 &lt; array.length; i++)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(array[i] === elemento)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Complejidad O(n)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60500"/>
            <a:ext cx="2266205" cy="34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0" y="1402625"/>
            <a:ext cx="42603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Notación de Objetos JavaScript (JSON).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Objetos JSON.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Sintaxis y notación.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Tipos de datos en objetos JSON.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Objetos anidados.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Funciones dentro de objetos.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Asignación por destructuración.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Operaciones con objetos JSON.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Clonación.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Merge.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Recorrido, parse y stringify.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JSON como base para el protocolo API REST.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Recursivos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1175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recursión es una técnica donde una función se llama a sí misma para resolver subproblemas del problema original.</a:t>
            </a:r>
            <a:endParaRPr b="1"/>
          </a:p>
        </p:txBody>
      </p:sp>
      <p:graphicFrame>
        <p:nvGraphicFramePr>
          <p:cNvPr id="282" name="Google Shape;282;p44"/>
          <p:cNvGraphicFramePr/>
          <p:nvPr/>
        </p:nvGraphicFramePr>
        <p:xfrm>
          <a:off x="31175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260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factorial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(n ===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Caso base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* factorial(n -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r>
                        <a:rPr i="1" lang="es-419" sz="11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Llamada recursiva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283" name="Google Shape;28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775" y="2182925"/>
            <a:ext cx="3327579" cy="265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Ordenamiento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4519575" y="1402625"/>
            <a:ext cx="43128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Los algoritmos de ordenamiento organizan elementos de una estructura en un orden específico (ej. ascendente o descendente).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Ordenamiento de Burbuja: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Compara pares de elementos adyacentes y los intercambia si están en el orden incorrecto.</a:t>
            </a:r>
            <a:endParaRPr/>
          </a:p>
        </p:txBody>
      </p:sp>
      <p:graphicFrame>
        <p:nvGraphicFramePr>
          <p:cNvPr id="290" name="Google Shape;290;p45"/>
          <p:cNvGraphicFramePr/>
          <p:nvPr/>
        </p:nvGraphicFramePr>
        <p:xfrm>
          <a:off x="31175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2078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burbuja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(arr)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 &lt; arr.length; i++)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j &lt; arr.length - i -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j++)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(arr[j] &gt; arr[j +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[arr[j], arr[j +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 = [arr[j +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arr[j]];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Búsqueda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75" y="1402625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Permiten encontrar un elemento dentro de una estructura de datos, como una lista o un árbol.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Búsqueda Lineal</a:t>
            </a:r>
            <a:r>
              <a:rPr lang="es-419"/>
              <a:t>: Recorre cada elemento hasta encontrar el objetivo.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Búsqueda Binaria</a:t>
            </a:r>
            <a:r>
              <a:rPr lang="es-419"/>
              <a:t>: Divide la lista en dos partes de forma recursiva (requiere lista ordenada).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Búsqueda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2" name="Google Shape;302;p47"/>
          <p:cNvGraphicFramePr/>
          <p:nvPr/>
        </p:nvGraphicFramePr>
        <p:xfrm>
          <a:off x="311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43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busquedaBinaria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(arr, objetivo)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inicio 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fin = arr.length -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(inicio &lt;= fin)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mitad = </a:t>
                      </a:r>
                      <a:r>
                        <a:rPr lang="es-419" sz="11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Math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.floor((inicio + fin) /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(arr[mitad] === objetivo)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mitad;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(arr[mitad] &lt; objetivo) inicio = mitad +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fin = mitad -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303" name="Google Shape;30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900" y="1402625"/>
            <a:ext cx="2881404" cy="343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de Algoritmos en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311775" y="14026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Ejemplo - Algoritmo de Fibonacci:</a:t>
            </a:r>
            <a:endParaRPr b="1"/>
          </a:p>
        </p:txBody>
      </p:sp>
      <p:graphicFrame>
        <p:nvGraphicFramePr>
          <p:cNvPr id="310" name="Google Shape;310;p48"/>
          <p:cNvGraphicFramePr/>
          <p:nvPr/>
        </p:nvGraphicFramePr>
        <p:xfrm>
          <a:off x="2741000" y="186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3662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fibonacci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(n &lt;=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fibonacci(n -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+ fibonacci(n -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Técnicas de Debugging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311775" y="1402625"/>
            <a:ext cx="85206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proceso de depuración permite identificar y corregir errores en el código.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Uso de console.log():</a:t>
            </a:r>
            <a:r>
              <a:rPr lang="es-419"/>
              <a:t> Muestra valores en diferentes puntos del código.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Herramientas de Debugging en el Navegador:</a:t>
            </a:r>
            <a:r>
              <a:rPr lang="es-419"/>
              <a:t> Usa el panel de “Sources” en Chrome o Firefox para pausar y examinar el código paso a paso.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Breakpoints:</a:t>
            </a:r>
            <a:r>
              <a:rPr lang="es-419"/>
              <a:t> Puntos de interrupción que permiten detener la ejecución y verificar el estado de las variables.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Técnicas de Debugging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50"/>
          <p:cNvSpPr txBox="1"/>
          <p:nvPr>
            <p:ph idx="1" type="body"/>
          </p:nvPr>
        </p:nvSpPr>
        <p:spPr>
          <a:xfrm>
            <a:off x="311775" y="1402625"/>
            <a:ext cx="8520600" cy="22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proceso de depuración permite identificar y corregir errores en el código.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Uso de console.log():</a:t>
            </a:r>
            <a:r>
              <a:rPr lang="es-419"/>
              <a:t> Muestra valores en diferentes puntos del código.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Herramientas de Debugging en el Navegador:</a:t>
            </a:r>
            <a:r>
              <a:rPr lang="es-419"/>
              <a:t> Usa el panel de “Sources” en Chrome o Firefox para pausar y examinar el código paso a paso.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Breakpoints:</a:t>
            </a:r>
            <a:r>
              <a:rPr lang="es-419"/>
              <a:t> Puntos de interrupción que permiten detener la ejecución y verificar el estado de las variables.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Librerías de Utilidades para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311775" y="1402625"/>
            <a:ext cx="8520600" cy="18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Las librerías como </a:t>
            </a:r>
            <a:r>
              <a:rPr b="1" lang="es-419"/>
              <a:t>underscore.js</a:t>
            </a:r>
            <a:r>
              <a:rPr lang="es-419"/>
              <a:t>, </a:t>
            </a:r>
            <a:r>
              <a:rPr b="1" lang="es-419"/>
              <a:t>lodash</a:t>
            </a:r>
            <a:r>
              <a:rPr lang="es-419"/>
              <a:t> y </a:t>
            </a:r>
            <a:r>
              <a:rPr b="1" lang="es-419"/>
              <a:t>moment.js</a:t>
            </a:r>
            <a:r>
              <a:rPr lang="es-419"/>
              <a:t> ofrecen funciones para manejar estructuras de datos y operaciones de manera más eficiente.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lodash:</a:t>
            </a:r>
            <a:r>
              <a:rPr lang="es-419"/>
              <a:t> Incluye métodos para clonación profunda, manipulación de arreglos, y manejo de objetos.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moment.js:</a:t>
            </a:r>
            <a:r>
              <a:rPr lang="es-419"/>
              <a:t> Facilita el manejo y formateo de fechas y horas.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338" name="Google Shape;338;p53"/>
          <p:cNvSpPr txBox="1"/>
          <p:nvPr>
            <p:ph idx="1" type="body"/>
          </p:nvPr>
        </p:nvSpPr>
        <p:spPr>
          <a:xfrm>
            <a:off x="2216700" y="1402625"/>
            <a:ext cx="66156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este ejercicio guiado, crearemos un </a:t>
            </a:r>
            <a:r>
              <a:rPr b="1" lang="es-419"/>
              <a:t>sistema de gestión de inventario </a:t>
            </a:r>
            <a:r>
              <a:rPr lang="es-419"/>
              <a:t>que permite al usuario almacenar, buscar, ordenar y organizar productos. La estructura del sistema utilizará JSON para almacenar datos y diversas estructuras y algoritmos en JavaScript para optimizar la funcionalidad.</a:t>
            </a:r>
            <a:endParaRPr/>
          </a:p>
        </p:txBody>
      </p:sp>
      <p:graphicFrame>
        <p:nvGraphicFramePr>
          <p:cNvPr id="339" name="Google Shape;339;p53"/>
          <p:cNvGraphicFramePr/>
          <p:nvPr/>
        </p:nvGraphicFramePr>
        <p:xfrm>
          <a:off x="311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1905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inventario/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index.html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app.js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datos.json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utils/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├── algoritmos.js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└── estructuras.js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0" y="1402625"/>
            <a:ext cx="42603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Otros formatos de intercambio de información.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El lenguaje YAML.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Comparación con XML.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Estructuras de Datos en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Qué es una estructura de datos.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Arreglos de Datos.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Tipos(vectores, matrices).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Operaciones sobre arreglos.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Listas.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Tipos(simples, dobles, circulares).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Operaciones sobre listas.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311700" y="1402625"/>
            <a:ext cx="31950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/>
              <a:t>Paso 1: Preparar el HTML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400"/>
              <a:t>Archivo:</a:t>
            </a:r>
            <a:r>
              <a:rPr lang="es-419" sz="1400"/>
              <a:t> index.html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Crea un archivo HTML básico para la interfaz del sistema, que incluye botones y formularios.</a:t>
            </a:r>
            <a:endParaRPr sz="1400"/>
          </a:p>
        </p:txBody>
      </p:sp>
      <p:graphicFrame>
        <p:nvGraphicFramePr>
          <p:cNvPr id="346" name="Google Shape;346;p54"/>
          <p:cNvGraphicFramePr/>
          <p:nvPr/>
        </p:nvGraphicFramePr>
        <p:xfrm>
          <a:off x="369635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51359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charset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"UTF-8"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&gt;Gestor de Inventario&lt;/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&gt;Gestión de Inventario&lt;/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"agregarProducto()"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&gt;Agregar Producto&lt;/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"mostrarInventario()"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&gt;Mostrar Inventario&lt;/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"ordenarProductos()"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&gt;Ordenar Inventario&lt;/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"buscarProductoEnInventario()"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&gt;Buscar Producto&lt;/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"output"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"utils/estructuras.js"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"utils/algoritmos.js"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"app.js"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311700" y="1402625"/>
            <a:ext cx="85206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2: Crear Estructuras de Datos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Archivo:</a:t>
            </a:r>
            <a:r>
              <a:rPr lang="es-419" sz="1400"/>
              <a:t> estructuras.js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Define las estructuras de datos para almacenar y manipular productos, como pilas, colas y árboles.</a:t>
            </a:r>
            <a:endParaRPr sz="1400"/>
          </a:p>
        </p:txBody>
      </p:sp>
      <p:graphicFrame>
        <p:nvGraphicFramePr>
          <p:cNvPr id="353" name="Google Shape;353;p55"/>
          <p:cNvGraphicFramePr/>
          <p:nvPr/>
        </p:nvGraphicFramePr>
        <p:xfrm>
          <a:off x="1296350" y="26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2405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Pila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.items = [];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push(element)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.items.push(element);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pop()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.items.pop();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p55"/>
          <p:cNvGraphicFramePr/>
          <p:nvPr/>
        </p:nvGraphicFramePr>
        <p:xfrm>
          <a:off x="3861363" y="26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2405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Cola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.items = [];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enqueue(element)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.items.push(element);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dequeue()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.items.shift();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5" name="Google Shape;355;p55"/>
          <p:cNvGraphicFramePr/>
          <p:nvPr/>
        </p:nvGraphicFramePr>
        <p:xfrm>
          <a:off x="6426375" y="260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2405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Nodo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.data = data;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.izquierdo = </a:t>
                      </a:r>
                      <a:r>
                        <a:rPr lang="es-419" sz="8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.derecho = </a:t>
                      </a:r>
                      <a:r>
                        <a:rPr lang="es-419" sz="8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ArbolBinario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.raiz = </a:t>
                      </a:r>
                      <a:r>
                        <a:rPr lang="es-419" sz="8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agregar(data)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nuevoNodo =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Nodo(data);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(!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.raiz)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.raiz = nuevoNodo;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.insertarNodo(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.raiz, nuevoNodo);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insertarNodo(nodo, nuevoNodo)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(nuevoNodo.data &lt; nodo.data)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(!nodo.izquierdo) nodo.izquierdo = nuevoNodo;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.insertarNodo(nodo.izquierdo, nuevoNodo);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(!nodo.derecho) nodo.derecho = nuevoNodo;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.insertarNodo(nodo.derecho, nuevoNodo);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361" name="Google Shape;361;p56"/>
          <p:cNvSpPr txBox="1"/>
          <p:nvPr>
            <p:ph idx="1" type="body"/>
          </p:nvPr>
        </p:nvSpPr>
        <p:spPr>
          <a:xfrm>
            <a:off x="311700" y="1402625"/>
            <a:ext cx="52623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2: Crear Estructuras de Datos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Archivo:</a:t>
            </a:r>
            <a:r>
              <a:rPr lang="es-419" sz="1400"/>
              <a:t> estructuras.js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Define las estructuras de datos para almacenar y manipular productos, como pilas, colas y árboles.</a:t>
            </a:r>
            <a:endParaRPr sz="1400"/>
          </a:p>
        </p:txBody>
      </p:sp>
      <p:graphicFrame>
        <p:nvGraphicFramePr>
          <p:cNvPr id="362" name="Google Shape;362;p56"/>
          <p:cNvGraphicFramePr/>
          <p:nvPr/>
        </p:nvGraphicFramePr>
        <p:xfrm>
          <a:off x="5574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3258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ArbolBinario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constructor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.raiz = </a:t>
                      </a:r>
                      <a:r>
                        <a:rPr lang="es-419" sz="8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agregar(data)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nuevoNodo =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Nodo(data);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(!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.raiz)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.raiz = nuevoNodo;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.insertarNodo(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.raiz, nuevoNodo);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insertarNodo(nodo, nuevoNodo)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(nuevoNodo.data &lt; nodo.data)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(!nodo.izquierdo) nodo.izquierdo = nuevoNodo;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.insertarNodo(nodo.izquierdo, nuevoNodo);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(!nodo.derecho) nodo.derecho = nuevoNodo;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this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.insertarNodo(nodo.derecho, nuevoNodo);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pic>
        <p:nvPicPr>
          <p:cNvPr id="368" name="Google Shape;36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188" y="1802825"/>
            <a:ext cx="3989626" cy="27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7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Diagrama para la Estructura de </a:t>
            </a:r>
            <a:r>
              <a:rPr b="1" lang="es-419" sz="1400"/>
              <a:t>Árbol</a:t>
            </a:r>
            <a:r>
              <a:rPr b="1" lang="es-419" sz="1400"/>
              <a:t> Binario</a:t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311700" y="1402625"/>
            <a:ext cx="38343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3: Crear Funciones de Algoritmos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Archivo: </a:t>
            </a:r>
            <a:r>
              <a:rPr lang="es-419" sz="1400"/>
              <a:t>algoritmos.js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Implementa funciones de ordenamiento y búsqueda, así como operaciones sobre JSON.</a:t>
            </a:r>
            <a:endParaRPr sz="1400"/>
          </a:p>
        </p:txBody>
      </p:sp>
      <p:graphicFrame>
        <p:nvGraphicFramePr>
          <p:cNvPr id="376" name="Google Shape;376;p58"/>
          <p:cNvGraphicFramePr/>
          <p:nvPr/>
        </p:nvGraphicFramePr>
        <p:xfrm>
          <a:off x="4146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686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Búsqueda secuencial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buscarProducto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(inventario, nombre)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inventario.find((producto) =&gt; producto.nombre === nombre);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Ordenamiento por burbuja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ordenarPorNombre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(inventario)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=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i &lt; inventario.length; i++)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 =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j &lt; inventario.length - i -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 j++)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(inventario[j].nombre &gt; inventario[j +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].nombre)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[inventario[j], inventario[j +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 = [inventario[j +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inventario[j]];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inventario;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382" name="Google Shape;382;p59"/>
          <p:cNvSpPr txBox="1"/>
          <p:nvPr>
            <p:ph idx="1" type="body"/>
          </p:nvPr>
        </p:nvSpPr>
        <p:spPr>
          <a:xfrm>
            <a:off x="311700" y="1402625"/>
            <a:ext cx="3834300" cy="16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3: Crear Funciones de Algoritmos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Archivo: </a:t>
            </a:r>
            <a:r>
              <a:rPr lang="es-419" sz="1400"/>
              <a:t>algoritmos.js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Implementa funciones de ordenamiento y búsqueda, así como operaciones sobre JSON.</a:t>
            </a:r>
            <a:endParaRPr sz="1400"/>
          </a:p>
        </p:txBody>
      </p:sp>
      <p:graphicFrame>
        <p:nvGraphicFramePr>
          <p:cNvPr id="383" name="Google Shape;383;p59"/>
          <p:cNvGraphicFramePr/>
          <p:nvPr/>
        </p:nvGraphicFramePr>
        <p:xfrm>
          <a:off x="4146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686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Convertir JSON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cargarInventario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 = localStorage.getItem(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"inventario"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data ?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.parse(data) : [];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guardarInventario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(inventario)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localStorage.setItem(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"inventario"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JSON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.stringify(inventario));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cargarDatosIniciales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fetch(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"datos.json"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.then((response) =&gt; response.json())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.then((data)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guardarInventario(data);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mostrarInventario();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389" name="Google Shape;389;p60"/>
          <p:cNvSpPr txBox="1"/>
          <p:nvPr>
            <p:ph idx="1" type="body"/>
          </p:nvPr>
        </p:nvSpPr>
        <p:spPr>
          <a:xfrm>
            <a:off x="311700" y="1402625"/>
            <a:ext cx="37221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4: Implementar Lógica en JavaScript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Archivo:</a:t>
            </a:r>
            <a:r>
              <a:rPr b="1" lang="es-419" sz="1400"/>
              <a:t> </a:t>
            </a:r>
            <a:r>
              <a:rPr lang="es-419" sz="1400"/>
              <a:t>app.js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Usa los métodos definidos para agregar, mostrar, ordenar y buscar productos en el inventario.</a:t>
            </a:r>
            <a:endParaRPr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395" name="Google Shape;395;p61"/>
          <p:cNvSpPr txBox="1"/>
          <p:nvPr>
            <p:ph idx="1" type="body"/>
          </p:nvPr>
        </p:nvSpPr>
        <p:spPr>
          <a:xfrm>
            <a:off x="311700" y="1402625"/>
            <a:ext cx="37221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4: Implementar Lógica en JavaScript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Archivo: </a:t>
            </a:r>
            <a:r>
              <a:rPr lang="es-419" sz="1400"/>
              <a:t>app.js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Usa los métodos definidos para agregar, mostrar, ordenar y buscar productos en el inventario.</a:t>
            </a:r>
            <a:endParaRPr sz="1400"/>
          </a:p>
        </p:txBody>
      </p:sp>
      <p:graphicFrame>
        <p:nvGraphicFramePr>
          <p:cNvPr id="396" name="Google Shape;396;p61"/>
          <p:cNvGraphicFramePr/>
          <p:nvPr/>
        </p:nvGraphicFramePr>
        <p:xfrm>
          <a:off x="40338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798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.addEventListener(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"DOMContentLoaded"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cargarDatosIniciales);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agregarProducto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 = prompt(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"Nombre del producto:"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cantidad =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parseInt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(prompt(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"Cantidad del producto:"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producto = { nombre, cantidad 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inventario = cargarInventario();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inventario.push(producto);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guardarInventario(inventario);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alert(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"Producto agregado!"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mostrarInventario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inventario = cargarInventario();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output =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"output"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output.innerHTML = inventario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.map((prod) =&gt;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${prod.nombre}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${prod.cantidad}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.join(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"&lt;br&gt;"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402" name="Google Shape;402;p62"/>
          <p:cNvSpPr txBox="1"/>
          <p:nvPr>
            <p:ph idx="1" type="body"/>
          </p:nvPr>
        </p:nvSpPr>
        <p:spPr>
          <a:xfrm>
            <a:off x="311700" y="1402625"/>
            <a:ext cx="3722100" cy="1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4: Implementar Lógica en JavaScript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Archivo: </a:t>
            </a:r>
            <a:r>
              <a:rPr lang="es-419" sz="1400"/>
              <a:t>app.js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Usa los métodos definidos para agregar, mostrar, ordenar y buscar productos en el inventario.</a:t>
            </a:r>
            <a:endParaRPr sz="1400"/>
          </a:p>
        </p:txBody>
      </p:sp>
      <p:graphicFrame>
        <p:nvGraphicFramePr>
          <p:cNvPr id="403" name="Google Shape;403;p62"/>
          <p:cNvGraphicFramePr/>
          <p:nvPr/>
        </p:nvGraphicFramePr>
        <p:xfrm>
          <a:off x="40338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798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ordenarProductos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inventario = cargarInventario();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inventario = ordenarPorNombre(inventario);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guardarInventario(inventario);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mostrarInventario();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buscarProductoEnInventario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Cambiado el nombre de la función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inventario = cargarInventario();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nombreProducto = prompt(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"Nombre del producto a buscar:"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 </a:t>
                      </a: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Cambiado el nombre de la variable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productoEncontrado = buscarProducto(inventario, nombreProducto); </a:t>
                      </a: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Cambiado el nombre de la variable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(productoEncontrado)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alert(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`Producto encontrado: 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${productoEncontrado.nombre}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Cantidad: 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${productoEncontrado.cantidad}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alert(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"Producto no encontrado"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pic>
        <p:nvPicPr>
          <p:cNvPr id="409" name="Google Shape;40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98450"/>
            <a:ext cx="8839204" cy="134659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3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Diagrama de Flujo de Ordenamiento de Burbuja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0" y="1402625"/>
            <a:ext cx="42603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Pilas.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Colas.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Árboles.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Tipos(binarios, ordenados, multicamino).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Conjuntos.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Grafos.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Programación de Algoritmos.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Porqué estudiar algoritmos.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Eficiencia y Complejidad de un algoritmo (complejidad ciclomática, Big-O).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416" name="Google Shape;416;p64"/>
          <p:cNvSpPr txBox="1"/>
          <p:nvPr>
            <p:ph idx="1" type="body"/>
          </p:nvPr>
        </p:nvSpPr>
        <p:spPr>
          <a:xfrm>
            <a:off x="311700" y="1402625"/>
            <a:ext cx="37221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5: Agregar informaci</a:t>
            </a:r>
            <a:r>
              <a:rPr b="1" lang="es-419" sz="1400"/>
              <a:t>ón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400"/>
              <a:t>Archivo: </a:t>
            </a:r>
            <a:r>
              <a:rPr lang="es-419" sz="1400"/>
              <a:t>datos</a:t>
            </a:r>
            <a:r>
              <a:rPr lang="es-419" sz="1400"/>
              <a:t>.js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Agrega datos al json para simular una base de datos</a:t>
            </a:r>
            <a:endParaRPr sz="1400"/>
          </a:p>
        </p:txBody>
      </p:sp>
      <p:graphicFrame>
        <p:nvGraphicFramePr>
          <p:cNvPr id="417" name="Google Shape;417;p64"/>
          <p:cNvGraphicFramePr/>
          <p:nvPr/>
        </p:nvGraphicFramePr>
        <p:xfrm>
          <a:off x="42945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4537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"nombre"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"Laptop"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"cantidad"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"nombre"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"Teclado"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"cantidad"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{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"nombre"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"Monitor"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"cantidad"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Implementación de un Gestor de Inventario con JavaScript Avanzado</a:t>
            </a:r>
            <a:endParaRPr/>
          </a:p>
        </p:txBody>
      </p:sp>
      <p:sp>
        <p:nvSpPr>
          <p:cNvPr id="423" name="Google Shape;423;p65"/>
          <p:cNvSpPr txBox="1"/>
          <p:nvPr>
            <p:ph idx="1" type="body"/>
          </p:nvPr>
        </p:nvSpPr>
        <p:spPr>
          <a:xfrm>
            <a:off x="311700" y="1402625"/>
            <a:ext cx="8520600" cy="20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400"/>
              <a:t>Paso 6: Cargar y Ejecutar el Sistema</a:t>
            </a:r>
            <a:endParaRPr b="1"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Abre el archivo index.html en tu navegador.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Usa las funciones agregadas: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s-419" sz="1400"/>
              <a:t>Agregar Producto:</a:t>
            </a:r>
            <a:r>
              <a:rPr lang="es-419" sz="1400"/>
              <a:t> Guarda un nuevo producto.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s-419" sz="1400"/>
              <a:t>Mostrar Inventario:</a:t>
            </a:r>
            <a:r>
              <a:rPr lang="es-419" sz="1400"/>
              <a:t> Muestra los productos almacenados.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s-419" sz="1400"/>
              <a:t>Ordenar Inventario:</a:t>
            </a:r>
            <a:r>
              <a:rPr lang="es-419" sz="1400"/>
              <a:t> Ordena los productos alfabéticamente.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s-419" sz="1400"/>
              <a:t>Buscar Producto:</a:t>
            </a:r>
            <a:r>
              <a:rPr lang="es-419" sz="1400"/>
              <a:t> Permite buscar un producto por su nombre.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te fue con el Ejercicio guiado?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 🧑‍🎓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</a:t>
            </a:r>
            <a:endParaRPr/>
          </a:p>
        </p:txBody>
      </p:sp>
      <p:sp>
        <p:nvSpPr>
          <p:cNvPr id="443" name="Google Shape;443;p69"/>
          <p:cNvSpPr txBox="1"/>
          <p:nvPr>
            <p:ph idx="1" type="body"/>
          </p:nvPr>
        </p:nvSpPr>
        <p:spPr>
          <a:xfrm>
            <a:off x="311700" y="1402625"/>
            <a:ext cx="85206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JSON permite representar datos estructurados en objetos y arrays, compatibles con REST APIs, facilitando operaciones de clonación, merge y conversión.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Existen varias estructuras de datos en JavaScript (arreglos, listas, pilas, colas, árboles y grafos), cada una útil para organizar y acceder eficientemente a la información.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Los algoritmos son esenciales para resolver problemas de manera eficiente, con conceptos clave como complejidad Big-O y técnicas de ordenamiento y búsqueda.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Herramientas como underscore y lodash optimizan el trabajo con datos, y la programación con algoritmos mejora el rendimiento y capacidad de procesamiento en aplicaciones JavaScript.</a:t>
            </a:r>
            <a:endParaRPr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0" y="1402625"/>
            <a:ext cx="4260300" cy="21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Algoritmos Recursivos.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Algoritmos de Ordenamiento.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Algoritmos de Búsqueda.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Implementación en JavaScript.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Técnicas de Debugging.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Librerías que facilitan el trabajo con estructuras de datos (underscore, lodash,moment).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¿Sabes que significa JSON?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Notación de Objetos JavaScript (JSON)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4026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JSON (JavaScript Object Notation) es un formato ligero de </a:t>
            </a:r>
            <a:r>
              <a:rPr b="1" lang="es-419"/>
              <a:t>intercambio de datos</a:t>
            </a:r>
            <a:r>
              <a:rPr lang="es-419"/>
              <a:t> que facilita la lectura y escritura tanto para humanos como para máquinas. Es fundamental en la transmisión de datos en aplicaciones web, especialmente entre clientes y servidores.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Objetos JSON - Sintaxis y Notación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4026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JSON es un conjunto de pares </a:t>
            </a:r>
            <a:r>
              <a:rPr b="1" lang="es-419"/>
              <a:t>clave-valor</a:t>
            </a:r>
            <a:r>
              <a:rPr lang="es-419"/>
              <a:t>, rodeados por </a:t>
            </a:r>
            <a:r>
              <a:rPr b="1" lang="es-419"/>
              <a:t>{}</a:t>
            </a:r>
            <a:r>
              <a:rPr lang="es-419"/>
              <a:t> y separados por </a:t>
            </a:r>
            <a:r>
              <a:rPr b="1" lang="es-419"/>
              <a:t>,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3346613" y="19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{0059B14D-A96D-4C53-993E-CB0AAA07AB89}</a:tableStyleId>
              </a:tblPr>
              <a:tblGrid>
                <a:gridCol w="24507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"nombre"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"Juan"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"edad"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"ocupacion"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"Desarrollador"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3198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Tipos de datos en JSON:</a:t>
            </a:r>
            <a:r>
              <a:rPr lang="es-419"/>
              <a:t> String, Number, Boolean, Array, Object, null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