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embeddedFontLst>
    <p:embeddedFont>
      <p:font typeface="Rubik Medium"/>
      <p:regular r:id="rId48"/>
      <p:bold r:id="rId49"/>
      <p:italic r:id="rId50"/>
      <p:boldItalic r:id="rId51"/>
    </p:embeddedFont>
    <p:embeddedFont>
      <p:font typeface="Rubik Light"/>
      <p:regular r:id="rId52"/>
      <p:bold r:id="rId53"/>
      <p:italic r:id="rId54"/>
      <p:boldItalic r:id="rId55"/>
    </p:embeddedFont>
    <p:embeddedFont>
      <p:font typeface="Rubik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DDA988-0A22-49F7-A0DA-49C0D52F5AA8}">
  <a:tblStyle styleId="{0FDDA988-0A22-49F7-A0DA-49C0D52F5A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ubikMedium-regular.fntdata"/><Relationship Id="rId47" Type="http://schemas.openxmlformats.org/officeDocument/2006/relationships/slide" Target="slides/slide41.xml"/><Relationship Id="rId49" Type="http://schemas.openxmlformats.org/officeDocument/2006/relationships/font" Target="fonts/RubikMedium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ubikMedium-boldItalic.fntdata"/><Relationship Id="rId50" Type="http://schemas.openxmlformats.org/officeDocument/2006/relationships/font" Target="fonts/RubikMedium-italic.fntdata"/><Relationship Id="rId53" Type="http://schemas.openxmlformats.org/officeDocument/2006/relationships/font" Target="fonts/RubikLight-bold.fntdata"/><Relationship Id="rId52" Type="http://schemas.openxmlformats.org/officeDocument/2006/relationships/font" Target="fonts/RubikLight-regular.fntdata"/><Relationship Id="rId11" Type="http://schemas.openxmlformats.org/officeDocument/2006/relationships/slide" Target="slides/slide5.xml"/><Relationship Id="rId55" Type="http://schemas.openxmlformats.org/officeDocument/2006/relationships/font" Target="fonts/RubikLight-boldItalic.fntdata"/><Relationship Id="rId10" Type="http://schemas.openxmlformats.org/officeDocument/2006/relationships/slide" Target="slides/slide4.xml"/><Relationship Id="rId54" Type="http://schemas.openxmlformats.org/officeDocument/2006/relationships/font" Target="fonts/RubikLight-italic.fntdata"/><Relationship Id="rId13" Type="http://schemas.openxmlformats.org/officeDocument/2006/relationships/slide" Target="slides/slide7.xml"/><Relationship Id="rId57" Type="http://schemas.openxmlformats.org/officeDocument/2006/relationships/font" Target="fonts/Rubik-bold.fntdata"/><Relationship Id="rId12" Type="http://schemas.openxmlformats.org/officeDocument/2006/relationships/slide" Target="slides/slide6.xml"/><Relationship Id="rId56" Type="http://schemas.openxmlformats.org/officeDocument/2006/relationships/font" Target="fonts/Rubik-regular.fntdata"/><Relationship Id="rId15" Type="http://schemas.openxmlformats.org/officeDocument/2006/relationships/slide" Target="slides/slide9.xml"/><Relationship Id="rId59" Type="http://schemas.openxmlformats.org/officeDocument/2006/relationships/font" Target="fonts/Rubik-boldItalic.fntdata"/><Relationship Id="rId14" Type="http://schemas.openxmlformats.org/officeDocument/2006/relationships/slide" Target="slides/slide8.xml"/><Relationship Id="rId58" Type="http://schemas.openxmlformats.org/officeDocument/2006/relationships/font" Target="fonts/Rubik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e79e01b7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e79e01b7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54dbaff4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54dbaff4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54dbaff4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54dbaff4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54dbaff4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54dbaff4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54dbaff4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54dbaff4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54dbaff4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54dbaff4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54dbaff4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54dbaff4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54dbaff42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d54dbaff42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54dbaff4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54dbaff4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54dbaff42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d54dbaff4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54dbaff42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d54dbaff42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e7b7d416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e7b7d416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54dbaff42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d54dbaff42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54dbaff42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d54dbaff42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d54dbaff42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d54dbaff42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54dbaff42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d54dbaff42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d54dbaff42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d54dbaff42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54dbaff42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d54dbaff42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54dbaff42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d54dbaff42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d54dbaff42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d54dbaff42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40ca94d37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d40ca94d37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d542edbf8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d542edbf8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4052e46e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4052e46e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d54dbaff42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d54dbaff42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d54dbaff42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d54dbaff42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d54dbaff42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d54dbaff42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d54dbaff42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d54dbaff42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d54dbaff42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d54dbaff42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d54dbaff42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d54dbaff42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d54dbaff42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d54dbaff42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d40ca94d37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d40ca94d37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d40ca94d37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d40ca94d37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d40ca94d37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d40ca94d37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54dbaff4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54dbaff4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d40ca94d37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d40ca94d37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fe7b7d416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fe7b7d416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54dbaff4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54dbaff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54dbaff4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54dbaff4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e7b7d416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e7b7d416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40ca94d37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40ca94d37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54dbaff4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54dbaff4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 type="title">
  <p:cSld name="TITLE">
    <p:bg>
      <p:bgPr>
        <a:solidFill>
          <a:srgbClr val="2A2E6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7693800" y="3805935"/>
            <a:ext cx="780000" cy="762900"/>
          </a:xfrm>
          <a:prstGeom prst="chevron">
            <a:avLst>
              <a:gd fmla="val 72146" name="adj"/>
            </a:avLst>
          </a:prstGeom>
          <a:solidFill>
            <a:srgbClr val="E7A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052300" y="3805935"/>
            <a:ext cx="780000" cy="762900"/>
          </a:xfrm>
          <a:prstGeom prst="chevron">
            <a:avLst>
              <a:gd fmla="val 72146" name="adj"/>
            </a:avLst>
          </a:prstGeom>
          <a:solidFill>
            <a:srgbClr val="E7A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853900" y="1476200"/>
            <a:ext cx="7260000" cy="8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20"/>
              <a:buFont typeface="Arial"/>
              <a:buNone/>
              <a:defRPr b="0" sz="24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title"/>
          </p:nvPr>
        </p:nvSpPr>
        <p:spPr>
          <a:xfrm>
            <a:off x="853900" y="2344400"/>
            <a:ext cx="7260000" cy="1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3600">
                <a:solidFill>
                  <a:srgbClr val="EFEFEF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dos columnas">
  <p:cSld name="TITLE_AND_TWO_COLUMNS_1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fmla="val 16667" name="adj"/>
            </a:avLst>
          </a:prstGeom>
          <a:solidFill>
            <a:srgbClr val="2A2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4832400" y="1402625"/>
            <a:ext cx="39999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311700" y="1402625"/>
            <a:ext cx="39999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solo titulo" type="titleOnly">
  <p:cSld name="TITLE_ONLY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77" name="Google Shape;77;p12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fmla="val 16667" name="adj"/>
            </a:avLst>
          </a:prstGeom>
          <a:solidFill>
            <a:srgbClr val="2A2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pedida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31650" y="1061394"/>
            <a:ext cx="3040800" cy="261886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19500"/>
            <a:ext cx="1223999" cy="12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/>
        </p:nvSpPr>
        <p:spPr>
          <a:xfrm>
            <a:off x="311699" y="1585888"/>
            <a:ext cx="4632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419" sz="4800" u="none" cap="none" strike="noStrike">
                <a:solidFill>
                  <a:srgbClr val="2A2E65"/>
                </a:solidFill>
                <a:latin typeface="Rubik"/>
                <a:ea typeface="Rubik"/>
                <a:cs typeface="Rubik"/>
                <a:sym typeface="Rubik"/>
              </a:rPr>
              <a:t>GRACIAS POR </a:t>
            </a:r>
            <a:r>
              <a:rPr b="1" lang="es-419" sz="4800">
                <a:solidFill>
                  <a:srgbClr val="2A2E65"/>
                </a:solidFill>
                <a:latin typeface="Rubik"/>
                <a:ea typeface="Rubik"/>
                <a:cs typeface="Rubik"/>
                <a:sym typeface="Rubik"/>
              </a:rPr>
              <a:t>TU </a:t>
            </a:r>
            <a:r>
              <a:rPr b="1" i="0" lang="es-419" sz="4800" u="none" cap="none" strike="noStrike">
                <a:solidFill>
                  <a:srgbClr val="2A2E65"/>
                </a:solidFill>
                <a:latin typeface="Rubik"/>
                <a:ea typeface="Rubik"/>
                <a:cs typeface="Rubik"/>
                <a:sym typeface="Rubik"/>
              </a:rPr>
              <a:t>ATENCIÓN</a:t>
            </a:r>
            <a:endParaRPr b="1" i="0" sz="4800" u="none" cap="none" strike="noStrike">
              <a:solidFill>
                <a:srgbClr val="2A2E6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11698" y="3155800"/>
            <a:ext cx="463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419" sz="1800" u="none" cap="none" strike="noStrike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rPr>
              <a:t>Nos vemos en la próxima clase </a:t>
            </a:r>
            <a:endParaRPr i="0" sz="1800" u="none" cap="none" strike="noStrike">
              <a:solidFill>
                <a:srgbClr val="E7A9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ivos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-5400000">
            <a:off x="3581378" y="-419250"/>
            <a:ext cx="4725000" cy="6400500"/>
          </a:xfrm>
          <a:prstGeom prst="round1Rect">
            <a:avLst>
              <a:gd fmla="val 16667" name="adj"/>
            </a:avLst>
          </a:prstGeom>
          <a:solidFill>
            <a:srgbClr val="E7A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07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/>
        </p:nvSpPr>
        <p:spPr>
          <a:xfrm>
            <a:off x="3384171" y="977575"/>
            <a:ext cx="470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419" sz="2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OBJETIVOS </a:t>
            </a:r>
            <a:endParaRPr b="1" i="0" sz="24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19500"/>
            <a:ext cx="1223999" cy="12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977575"/>
            <a:ext cx="24318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title"/>
          </p:nvPr>
        </p:nvSpPr>
        <p:spPr>
          <a:xfrm>
            <a:off x="311700" y="1531675"/>
            <a:ext cx="24318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6000">
                <a:solidFill>
                  <a:srgbClr val="2A2E6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3" type="title"/>
          </p:nvPr>
        </p:nvSpPr>
        <p:spPr>
          <a:xfrm>
            <a:off x="3384175" y="1531675"/>
            <a:ext cx="4704300" cy="23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>
                <a:solidFill>
                  <a:srgbClr val="2A2E6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guntas" type="secHead">
  <p:cSld name="SECTION_HEADER">
    <p:bg>
      <p:bgPr>
        <a:solidFill>
          <a:srgbClr val="E7A900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222900" y="1271425"/>
            <a:ext cx="6698100" cy="12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  <a:defRPr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46646" y="2746325"/>
            <a:ext cx="4897354" cy="23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4"/>
          <p:cNvCxnSpPr/>
          <p:nvPr/>
        </p:nvCxnSpPr>
        <p:spPr>
          <a:xfrm>
            <a:off x="1222890" y="2494400"/>
            <a:ext cx="6686400" cy="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 nuevo">
  <p:cSld name="SECTION_HEADER_1">
    <p:bg>
      <p:bgPr>
        <a:solidFill>
          <a:srgbClr val="E7A900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912976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  <a:defRPr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Google Shape;33;p5"/>
          <p:cNvCxnSpPr/>
          <p:nvPr/>
        </p:nvCxnSpPr>
        <p:spPr>
          <a:xfrm>
            <a:off x="3912975" y="3710375"/>
            <a:ext cx="4551900" cy="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" name="Google Shape;3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900" y="1402625"/>
            <a:ext cx="2417710" cy="374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umen">
  <p:cSld name="SECTION_HEADER_1_2">
    <p:bg>
      <p:bgPr>
        <a:solidFill>
          <a:srgbClr val="E7A900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222901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  <a:defRPr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Google Shape;39;p6"/>
          <p:cNvCxnSpPr/>
          <p:nvPr/>
        </p:nvCxnSpPr>
        <p:spPr>
          <a:xfrm>
            <a:off x="1222900" y="3710375"/>
            <a:ext cx="4551900" cy="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0" name="Google Shape;4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975" y="1402625"/>
            <a:ext cx="2562400" cy="28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 Guiado">
  <p:cSld name="SECTION_HEADER_1_1">
    <p:bg>
      <p:bgPr>
        <a:solidFill>
          <a:srgbClr val="E7A90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cxnSp>
        <p:nvCxnSpPr>
          <p:cNvPr id="43" name="Google Shape;43;p7"/>
          <p:cNvCxnSpPr/>
          <p:nvPr/>
        </p:nvCxnSpPr>
        <p:spPr>
          <a:xfrm>
            <a:off x="311700" y="3308100"/>
            <a:ext cx="5445900" cy="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300" y="1402625"/>
            <a:ext cx="2890996" cy="25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/>
        </p:nvSpPr>
        <p:spPr>
          <a:xfrm>
            <a:off x="311701" y="2015113"/>
            <a:ext cx="5454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</a:pPr>
            <a:r>
              <a:rPr b="1" lang="es-419"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Pongamos a prueba lo aprendido 😊!!!</a:t>
            </a:r>
            <a:endParaRPr b="1" i="0" sz="36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irhub">
  <p:cSld name="SECTION_HEADER_1_1_1">
    <p:bg>
      <p:bgPr>
        <a:solidFill>
          <a:srgbClr val="E7A900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49" name="Google Shape;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90300"/>
            <a:ext cx="2092750" cy="243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p8"/>
          <p:cNvCxnSpPr/>
          <p:nvPr/>
        </p:nvCxnSpPr>
        <p:spPr>
          <a:xfrm>
            <a:off x="2825775" y="3495300"/>
            <a:ext cx="5997600" cy="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8"/>
          <p:cNvSpPr txBox="1"/>
          <p:nvPr/>
        </p:nvSpPr>
        <p:spPr>
          <a:xfrm>
            <a:off x="2825775" y="1648200"/>
            <a:ext cx="6006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</a:pPr>
            <a:r>
              <a:rPr b="1" lang="es-419"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Visita el Repositorio de GitHub para ver ejemplos</a:t>
            </a:r>
            <a:endParaRPr b="1" i="0" sz="36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rendizajes esperados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225" y="0"/>
            <a:ext cx="77172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2233" y="0"/>
            <a:ext cx="6621769" cy="51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9"/>
          <p:cNvSpPr txBox="1"/>
          <p:nvPr>
            <p:ph idx="1" type="body"/>
          </p:nvPr>
        </p:nvSpPr>
        <p:spPr>
          <a:xfrm>
            <a:off x="4572000" y="1402625"/>
            <a:ext cx="42603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fmla="val 16667" name="adj"/>
            </a:avLst>
          </a:prstGeom>
          <a:solidFill>
            <a:srgbClr val="2A2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 txBox="1"/>
          <p:nvPr/>
        </p:nvSpPr>
        <p:spPr>
          <a:xfrm>
            <a:off x="4572000" y="445025"/>
            <a:ext cx="42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</a:pPr>
            <a:r>
              <a:rPr b="1" lang="es-419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rPr>
              <a:t>¿QUÉ VAMOS A VER?</a:t>
            </a:r>
            <a:endParaRPr b="1" sz="2400">
              <a:solidFill>
                <a:srgbClr val="E7A9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una columna" type="twoColTx">
  <p:cSld name="TITLE_AND_TWO_COLUMNS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fmla="val 16667" name="adj"/>
            </a:avLst>
          </a:prstGeom>
          <a:solidFill>
            <a:srgbClr val="2A2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311700" y="1402625"/>
            <a:ext cx="85206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02625"/>
            <a:ext cx="8520600" cy="3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Char char="●"/>
              <a:defRPr sz="18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○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■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●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○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■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●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○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■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localhost:3000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853900" y="1476200"/>
            <a:ext cx="7260000" cy="8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 avanzada en JavaScript</a:t>
            </a:r>
            <a:endParaRPr/>
          </a:p>
        </p:txBody>
      </p:sp>
      <p:sp>
        <p:nvSpPr>
          <p:cNvPr id="93" name="Google Shape;93;p15"/>
          <p:cNvSpPr txBox="1"/>
          <p:nvPr>
            <p:ph idx="2" type="title"/>
          </p:nvPr>
        </p:nvSpPr>
        <p:spPr>
          <a:xfrm>
            <a:off x="853900" y="2344400"/>
            <a:ext cx="72600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Programaci</a:t>
            </a:r>
            <a:r>
              <a:rPr lang="es-419"/>
              <a:t>ón en JavaScript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Funciones como Objetos de Primera Clase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402625"/>
            <a:ext cx="85206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En JavaScript, las funciones son objetos de "primera clase", lo que significa que se pueden </a:t>
            </a:r>
            <a:r>
              <a:rPr b="1" lang="es-419"/>
              <a:t>almacenar en variables</a:t>
            </a:r>
            <a:r>
              <a:rPr lang="es-419"/>
              <a:t>, pasar como argumentos a otras funciones y retornar como valores de funciones. Este principio es fundamental en la programación funcional, permitiendo construir funciones más versátiles y reutilizables.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Funciones como Objetos de Primera Clase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402625"/>
            <a:ext cx="4260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Ejemplo de código</a:t>
            </a:r>
            <a:r>
              <a:rPr b="1" lang="es-419" sz="1400"/>
              <a:t>:</a:t>
            </a:r>
            <a:endParaRPr b="1" sz="1400"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4572000" y="1402625"/>
            <a:ext cx="4260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Ejemplo de Función que Retorna otra Función:</a:t>
            </a:r>
            <a:endParaRPr b="1" sz="1400"/>
          </a:p>
        </p:txBody>
      </p:sp>
      <p:graphicFrame>
        <p:nvGraphicFramePr>
          <p:cNvPr id="155" name="Google Shape;155;p25"/>
          <p:cNvGraphicFramePr/>
          <p:nvPr/>
        </p:nvGraphicFramePr>
        <p:xfrm>
          <a:off x="311700" y="18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{0FDDA988-0A22-49F7-A0DA-49C0D52F5AA8}</a:tableStyleId>
              </a:tblPr>
              <a:tblGrid>
                <a:gridCol w="39026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saludar = (nombre) =&gt;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`Hola, 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${nombre}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`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ejecutarFuncion = (funcion, valor) =&gt; funcion(valor);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.log(ejecutarFuncion(saludar,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"Ana"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));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"Hola, Ana"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Google Shape;156;p25"/>
          <p:cNvGraphicFramePr/>
          <p:nvPr/>
        </p:nvGraphicFramePr>
        <p:xfrm>
          <a:off x="4572000" y="18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{0FDDA988-0A22-49F7-A0DA-49C0D52F5AA8}</a:tableStyleId>
              </a:tblPr>
              <a:tblGrid>
                <a:gridCol w="42603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crearMultiplicador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(multiplicador)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* multiplicador;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duplicar = crearMultiplicador(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.log(duplicar(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));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10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Uso de Funciones Flecha y Procedimientos Básicos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402625"/>
            <a:ext cx="4998300" cy="20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Las funciones flecha</a:t>
            </a:r>
            <a:r>
              <a:rPr b="1" lang="es-419"/>
              <a:t> () =&gt; {}</a:t>
            </a:r>
            <a:r>
              <a:rPr lang="es-419"/>
              <a:t> ofrecen una sintaxis más compacta y resuelven el contexto de </a:t>
            </a:r>
            <a:r>
              <a:rPr b="1" lang="es-419"/>
              <a:t>this</a:t>
            </a:r>
            <a:r>
              <a:rPr lang="es-419"/>
              <a:t> de manera intuitiva. Permiten el paso de argumentos y el retorno de valores, haciéndolas ideales para funciones cortas y de propósito general.</a:t>
            </a:r>
            <a:endParaRPr/>
          </a:p>
        </p:txBody>
      </p:sp>
      <p:graphicFrame>
        <p:nvGraphicFramePr>
          <p:cNvPr id="163" name="Google Shape;163;p26"/>
          <p:cNvGraphicFramePr/>
          <p:nvPr/>
        </p:nvGraphicFramePr>
        <p:xfrm>
          <a:off x="5309850" y="14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{0FDDA988-0A22-49F7-A0DA-49C0D52F5AA8}</a:tableStyleId>
              </a:tblPr>
              <a:tblGrid>
                <a:gridCol w="35224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sumar = (a, b) =&gt; a + b;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.log(sumar(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));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10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= [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dobles = numeros.map(num =&gt; num *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.log(dobles);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[2, 4, 6]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Recursión y Currying en JavaScript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402625"/>
            <a:ext cx="8520600" cy="20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La recursión permite a una función </a:t>
            </a:r>
            <a:r>
              <a:rPr b="1" lang="es-419"/>
              <a:t>llamarse a sí misma</a:t>
            </a:r>
            <a:r>
              <a:rPr lang="es-419"/>
              <a:t>, útil para problemas como el cálculo de factoriales o el recorrido de estructuras de datos complejas. El </a:t>
            </a:r>
            <a:r>
              <a:rPr b="1" lang="es-419"/>
              <a:t>currying</a:t>
            </a:r>
            <a:r>
              <a:rPr lang="es-419"/>
              <a:t> convierte una función con varios argumentos en una cadena de funciones, cada una con un argumento. La composición permite encadenar funciones pequeñas y reutilizables para crear funcionalidades más complejas.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Recursión y Currying en JavaScript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402625"/>
            <a:ext cx="4260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Ejemplo de Código de Recursión (Factorial):</a:t>
            </a:r>
            <a:endParaRPr b="1" sz="1400"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4572000" y="1402625"/>
            <a:ext cx="4260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Ejemplo de Currying:</a:t>
            </a:r>
            <a:endParaRPr b="1" sz="1400"/>
          </a:p>
        </p:txBody>
      </p:sp>
      <p:graphicFrame>
        <p:nvGraphicFramePr>
          <p:cNvPr id="177" name="Google Shape;177;p28"/>
          <p:cNvGraphicFramePr/>
          <p:nvPr/>
        </p:nvGraphicFramePr>
        <p:xfrm>
          <a:off x="311700" y="18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{0FDDA988-0A22-49F7-A0DA-49C0D52F5AA8}</a:tableStyleId>
              </a:tblPr>
              <a:tblGrid>
                <a:gridCol w="34386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factorial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 &lt;=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?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: n * factorial(n -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.log(factorial(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));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120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Google Shape;178;p28"/>
          <p:cNvGraphicFramePr/>
          <p:nvPr/>
        </p:nvGraphicFramePr>
        <p:xfrm>
          <a:off x="4572000" y="18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{0FDDA988-0A22-49F7-A0DA-49C0D52F5AA8}</a:tableStyleId>
              </a:tblPr>
              <a:tblGrid>
                <a:gridCol w="2936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multiplicar = a =&gt; b =&gt; a * b;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duplicar = multiplicar(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.log(duplicar(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));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10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912976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Eventos y Asincronía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 Orientada a Eventos y Asincronía en JavaScript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402625"/>
            <a:ext cx="85206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La programación orientada a eventos permite que el código responda a </a:t>
            </a:r>
            <a:r>
              <a:rPr b="1" lang="es-419"/>
              <a:t>sucesos</a:t>
            </a:r>
            <a:r>
              <a:rPr lang="es-419"/>
              <a:t> (eventos) como </a:t>
            </a:r>
            <a:r>
              <a:rPr b="1" lang="es-419"/>
              <a:t>clics de usuario</a:t>
            </a:r>
            <a:r>
              <a:rPr lang="es-419"/>
              <a:t> o la </a:t>
            </a:r>
            <a:r>
              <a:rPr b="1" lang="es-419"/>
              <a:t>carga de la página</a:t>
            </a:r>
            <a:r>
              <a:rPr lang="es-419"/>
              <a:t>. Con la asincronía, JavaScript gestiona </a:t>
            </a:r>
            <a:r>
              <a:rPr b="1" lang="es-419"/>
              <a:t>múltiples tareas</a:t>
            </a:r>
            <a:r>
              <a:rPr lang="es-419"/>
              <a:t> sin bloquear la ejecución del código, optimizando la experiencia del usuario al interactuar con aplicaciones web.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 Orientada a Eventos y Asincronía en JavaScript</a:t>
            </a:r>
            <a:endParaRPr/>
          </a:p>
        </p:txBody>
      </p:sp>
      <p:graphicFrame>
        <p:nvGraphicFramePr>
          <p:cNvPr id="195" name="Google Shape;195;p31"/>
          <p:cNvGraphicFramePr/>
          <p:nvPr/>
        </p:nvGraphicFramePr>
        <p:xfrm>
          <a:off x="2588463" y="203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{0FDDA988-0A22-49F7-A0DA-49C0D52F5AA8}</a:tableStyleId>
              </a:tblPr>
              <a:tblGrid>
                <a:gridCol w="39670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Selecciona un botón y agrega un listener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button = </a:t>
                      </a: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.getElementById(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"miBoton"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button.addEventListener(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"click"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() =&gt;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"¡Botón presionado!"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 Síncrona vs. Asíncrona y Blocking/Non-Blocking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11700" y="1402625"/>
            <a:ext cx="42603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JavaScript es </a:t>
            </a:r>
            <a:r>
              <a:rPr b="1" lang="es-419"/>
              <a:t>síncrono</a:t>
            </a:r>
            <a:r>
              <a:rPr lang="es-419"/>
              <a:t> y s</a:t>
            </a:r>
            <a:r>
              <a:rPr b="1" lang="es-419"/>
              <a:t>ingle-threaded</a:t>
            </a:r>
            <a:r>
              <a:rPr lang="es-419"/>
              <a:t>, ejecutando una línea a la vez. Sin embargo, se apoya en funciones asíncronas para manejar operaciones de largo tiempo, como consultas a servidores, sin bloquear el flujo principal de la aplicación.</a:t>
            </a:r>
            <a:endParaRPr/>
          </a:p>
        </p:txBody>
      </p:sp>
      <p:graphicFrame>
        <p:nvGraphicFramePr>
          <p:cNvPr id="202" name="Google Shape;202;p32"/>
          <p:cNvGraphicFramePr/>
          <p:nvPr/>
        </p:nvGraphicFramePr>
        <p:xfrm>
          <a:off x="4572000" y="14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{0FDDA988-0A22-49F7-A0DA-49C0D52F5AA8}</a:tableStyleId>
              </a:tblPr>
              <a:tblGrid>
                <a:gridCol w="42603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"Inicio"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Síncrono (bloquea la ejecución)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=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i &lt;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i++)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.log(i);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"Fin"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Asíncrono (no bloquea la ejecución)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setTimeout(() =&gt;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"Esta es una tarea asíncrona"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1000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"Continúa la ejecución sin esperar"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Callbacks: Creación e Invocación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11700" y="1402625"/>
            <a:ext cx="4656600" cy="22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700"/>
              <a:t>Los callbacks son </a:t>
            </a:r>
            <a:r>
              <a:rPr b="1" lang="es-419" sz="1700"/>
              <a:t>funciones que se pasan como argumento a otras funciones</a:t>
            </a:r>
            <a:r>
              <a:rPr lang="es-419" sz="1700"/>
              <a:t>, ejecutándose una vez que una operación termina. Son fundamentales en JavaScript para manejar asincronía, permitiendo al código esperar que una tarea finalice antes de continuar.</a:t>
            </a:r>
            <a:endParaRPr sz="1700"/>
          </a:p>
        </p:txBody>
      </p:sp>
      <p:graphicFrame>
        <p:nvGraphicFramePr>
          <p:cNvPr id="209" name="Google Shape;209;p33"/>
          <p:cNvGraphicFramePr/>
          <p:nvPr/>
        </p:nvGraphicFramePr>
        <p:xfrm>
          <a:off x="4968325" y="14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{0FDDA988-0A22-49F7-A0DA-49C0D52F5AA8}</a:tableStyleId>
              </a:tblPr>
              <a:tblGrid>
                <a:gridCol w="38639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obtenerDatos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(callback)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setTimeout(() =&gt;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callback(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"Datos obtenidos"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},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1000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obtenerDatos((resultado) =&gt;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.log(resultado);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"Datos obtenidos"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977575"/>
            <a:ext cx="24318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3</a:t>
            </a:r>
            <a:endParaRPr/>
          </a:p>
        </p:txBody>
      </p:sp>
      <p:sp>
        <p:nvSpPr>
          <p:cNvPr id="99" name="Google Shape;99;p16"/>
          <p:cNvSpPr txBox="1"/>
          <p:nvPr>
            <p:ph idx="2" type="title"/>
          </p:nvPr>
        </p:nvSpPr>
        <p:spPr>
          <a:xfrm>
            <a:off x="311700" y="1531675"/>
            <a:ext cx="24318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AE 4</a:t>
            </a:r>
            <a:endParaRPr/>
          </a:p>
        </p:txBody>
      </p:sp>
      <p:sp>
        <p:nvSpPr>
          <p:cNvPr id="100" name="Google Shape;100;p16"/>
          <p:cNvSpPr txBox="1"/>
          <p:nvPr>
            <p:ph idx="3" type="title"/>
          </p:nvPr>
        </p:nvSpPr>
        <p:spPr>
          <a:xfrm>
            <a:off x="3384175" y="1531675"/>
            <a:ext cx="4704300" cy="30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Comprender y aplicar paradigmas avanzados de JavaScript: programación funcional, asincronía y POO. Explorar funciones como objetos, eventos y promesas, y aprender los principios clave de la POO, incluyendo encapsulación, herencia y polimorfismo para construir código modular y eficiente.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​​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Async/Await y Promesas: Manejo de Tareas Asíncronas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11700" y="1402625"/>
            <a:ext cx="3922800" cy="19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700"/>
              <a:t>Las promesas (</a:t>
            </a:r>
            <a:r>
              <a:rPr b="1" lang="es-419" sz="1700"/>
              <a:t>Promise</a:t>
            </a:r>
            <a:r>
              <a:rPr lang="es-419" sz="1700"/>
              <a:t>) representan el resultado futuro de una operación asíncrona. </a:t>
            </a:r>
            <a:r>
              <a:rPr b="1" lang="es-419" sz="1700"/>
              <a:t>Async/await</a:t>
            </a:r>
            <a:r>
              <a:rPr lang="es-419" sz="1700"/>
              <a:t> simplifica su uso, permitiendo un flujo más lineal y fácil de entender.</a:t>
            </a:r>
            <a:endParaRPr sz="1700"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425" y="1555025"/>
            <a:ext cx="4597875" cy="265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Async/Await y Promesas: Manejo de Tareas Asíncronas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3997700" y="1402625"/>
            <a:ext cx="48345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700"/>
              <a:t>Ejemplo de Código con Promesas:</a:t>
            </a:r>
            <a:endParaRPr b="1" sz="1700"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311700" y="1402625"/>
            <a:ext cx="42603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700"/>
              <a:t>Ejemplo con Async/Await:</a:t>
            </a:r>
            <a:endParaRPr b="1" sz="1700"/>
          </a:p>
        </p:txBody>
      </p:sp>
      <p:graphicFrame>
        <p:nvGraphicFramePr>
          <p:cNvPr id="224" name="Google Shape;224;p35"/>
          <p:cNvGraphicFramePr/>
          <p:nvPr/>
        </p:nvGraphicFramePr>
        <p:xfrm>
          <a:off x="3997700" y="184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{0FDDA988-0A22-49F7-A0DA-49C0D52F5AA8}</a:tableStyleId>
              </a:tblPr>
              <a:tblGrid>
                <a:gridCol w="48345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obtenerUsuario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Promise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((resolve, reject) =&gt;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setTimeout(() =&gt;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resolve(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"Usuario encontrado"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},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1000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obtenerUsuario()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.then((resultado) =&gt; </a:t>
                      </a: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.log(resultado))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.catch((error) =&gt; </a:t>
                      </a: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.error(error));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5" name="Google Shape;225;p35"/>
          <p:cNvGraphicFramePr/>
          <p:nvPr/>
        </p:nvGraphicFramePr>
        <p:xfrm>
          <a:off x="311700" y="184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{0FDDA988-0A22-49F7-A0DA-49C0D52F5AA8}</a:tableStyleId>
              </a:tblPr>
              <a:tblGrid>
                <a:gridCol w="34966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async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obtenerUsuarioAsync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usuario =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await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obtenerUsuario();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.log(usuario);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catch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(error)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.error(error);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obtenerUsuarioAsync();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3912976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Orientaci</a:t>
            </a:r>
            <a:r>
              <a:rPr lang="es-419"/>
              <a:t>ón a Objetos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 la Programación Orientada a Objetos (POO) en JavaScript</a:t>
            </a:r>
            <a:endParaRPr/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311700" y="1402625"/>
            <a:ext cx="4727400" cy="20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La Programación Orientada a Objetos (POO) permite estructurar el código en torno a "objetos" que representan </a:t>
            </a:r>
            <a:r>
              <a:rPr b="1" lang="es-419"/>
              <a:t>entidades del mundo real</a:t>
            </a:r>
            <a:r>
              <a:rPr lang="es-419"/>
              <a:t> con propiedades (atributos) y comportamientos (métodos).</a:t>
            </a:r>
            <a:endParaRPr/>
          </a:p>
        </p:txBody>
      </p:sp>
      <p:graphicFrame>
        <p:nvGraphicFramePr>
          <p:cNvPr id="237" name="Google Shape;237;p37"/>
          <p:cNvGraphicFramePr/>
          <p:nvPr/>
        </p:nvGraphicFramePr>
        <p:xfrm>
          <a:off x="5039200" y="14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{0FDDA988-0A22-49F7-A0DA-49C0D52F5AA8}</a:tableStyleId>
              </a:tblPr>
              <a:tblGrid>
                <a:gridCol w="37931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Persona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constructor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(nombre, edad)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.nombre = nombre;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.edad = edad;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saludar()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`Hola, soy 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${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.nombre}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`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juan =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Persona(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"Juan"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juan.saludar();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"Hola, soy Juan"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Implementación de la POO en JavaScript: Objetos y Prototipos</a:t>
            </a:r>
            <a:endParaRPr/>
          </a:p>
        </p:txBody>
      </p:sp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4104900" y="1402625"/>
            <a:ext cx="47274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Antes de la introducción de clases en ES6, JavaScript utilizaba prototipos y objetos literales para implementar la POO. Los prototipos permiten que los objetos compartan propiedades y métodos, ahorrando memoria y haciendo el código más eficiente.</a:t>
            </a:r>
            <a:endParaRPr/>
          </a:p>
        </p:txBody>
      </p:sp>
      <p:graphicFrame>
        <p:nvGraphicFramePr>
          <p:cNvPr id="244" name="Google Shape;244;p38"/>
          <p:cNvGraphicFramePr/>
          <p:nvPr/>
        </p:nvGraphicFramePr>
        <p:xfrm>
          <a:off x="311700" y="14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{0FDDA988-0A22-49F7-A0DA-49C0D52F5AA8}</a:tableStyleId>
              </a:tblPr>
              <a:tblGrid>
                <a:gridCol w="37932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Animal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(nombre)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.nombre = nombre;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Animal.prototype.hablar =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`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${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.nombre}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hace un sonido`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perro =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Animal(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"Perro"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perro.hablar();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"Perro hace un sonido"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Implementación de la POO con Clases en ECMAScript 2015</a:t>
            </a:r>
            <a:endParaRPr/>
          </a:p>
        </p:txBody>
      </p:sp>
      <p:sp>
        <p:nvSpPr>
          <p:cNvPr id="250" name="Google Shape;250;p39"/>
          <p:cNvSpPr txBox="1"/>
          <p:nvPr>
            <p:ph idx="1" type="body"/>
          </p:nvPr>
        </p:nvSpPr>
        <p:spPr>
          <a:xfrm>
            <a:off x="311700" y="140262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ES6 introdujo la sintaxis de clases, simplificando la creación y herencia de objetos. Con clases, el código es </a:t>
            </a:r>
            <a:r>
              <a:rPr b="1" lang="es-419"/>
              <a:t>más claro</a:t>
            </a:r>
            <a:r>
              <a:rPr lang="es-419"/>
              <a:t> y más </a:t>
            </a:r>
            <a:r>
              <a:rPr b="1" lang="es-419"/>
              <a:t>fácil de escribir</a:t>
            </a:r>
            <a:r>
              <a:rPr lang="es-419"/>
              <a:t> y </a:t>
            </a:r>
            <a:r>
              <a:rPr b="1" lang="es-419"/>
              <a:t>leer</a:t>
            </a:r>
            <a:r>
              <a:rPr lang="es-419"/>
              <a:t>, facilitando la definición de subclases y la creación de instancias.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Implementación de la POO con Clases en ECMAScript 2015</a:t>
            </a:r>
            <a:endParaRPr/>
          </a:p>
        </p:txBody>
      </p:sp>
      <p:pic>
        <p:nvPicPr>
          <p:cNvPr id="256" name="Google Shape;2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025" y="1402625"/>
            <a:ext cx="2593264" cy="32131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7" name="Google Shape;257;p40"/>
          <p:cNvGraphicFramePr/>
          <p:nvPr/>
        </p:nvGraphicFramePr>
        <p:xfrm>
          <a:off x="1304075" y="14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{0FDDA988-0A22-49F7-A0DA-49C0D52F5AA8}</a:tableStyleId>
              </a:tblPr>
              <a:tblGrid>
                <a:gridCol w="38897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0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Animal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0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constructor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(nombre) {</a:t>
                      </a:r>
                      <a:b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0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.nombre = nombre;</a:t>
                      </a:r>
                      <a:b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b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b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hablar() {</a:t>
                      </a:r>
                      <a:b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0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10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`</a:t>
                      </a:r>
                      <a:r>
                        <a:rPr lang="es-419" sz="10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${</a:t>
                      </a:r>
                      <a:r>
                        <a:rPr lang="es-419" sz="10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s-419" sz="10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.nombre}</a:t>
                      </a:r>
                      <a:r>
                        <a:rPr lang="es-419" sz="10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hace un sonido`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b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0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0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Perro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0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extends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0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Animal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hablar() {</a:t>
                      </a:r>
                      <a:b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0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10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`</a:t>
                      </a:r>
                      <a:r>
                        <a:rPr lang="es-419" sz="10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${</a:t>
                      </a:r>
                      <a:r>
                        <a:rPr lang="es-419" sz="10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s-419" sz="10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.nombre}</a:t>
                      </a:r>
                      <a:r>
                        <a:rPr lang="es-419" sz="10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ladra`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b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0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perro = </a:t>
                      </a:r>
                      <a:r>
                        <a:rPr lang="es-419" sz="10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Perro(</a:t>
                      </a:r>
                      <a:r>
                        <a:rPr lang="es-419" sz="10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"Rex"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perro.hablar(); </a:t>
                      </a:r>
                      <a:r>
                        <a:rPr i="1" lang="es-419" sz="10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"Rex ladra"</a:t>
                      </a:r>
                      <a:endParaRPr sz="10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Polimorfismo en JavaScript</a:t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311700" y="1402625"/>
            <a:ext cx="50046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El polimorfismo permite que las subclases </a:t>
            </a:r>
            <a:r>
              <a:rPr b="1" lang="es-419"/>
              <a:t>definan su propia versión</a:t>
            </a:r>
            <a:r>
              <a:rPr lang="es-419"/>
              <a:t> de un método. Esto es útil para crear </a:t>
            </a:r>
            <a:r>
              <a:rPr b="1" lang="es-419"/>
              <a:t>código flexible </a:t>
            </a:r>
            <a:r>
              <a:rPr lang="es-419"/>
              <a:t>que puede adaptarse a diferentes contextos.</a:t>
            </a:r>
            <a:endParaRPr/>
          </a:p>
        </p:txBody>
      </p:sp>
      <p:graphicFrame>
        <p:nvGraphicFramePr>
          <p:cNvPr id="264" name="Google Shape;264;p41"/>
          <p:cNvGraphicFramePr/>
          <p:nvPr/>
        </p:nvGraphicFramePr>
        <p:xfrm>
          <a:off x="5503175" y="14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{0FDDA988-0A22-49F7-A0DA-49C0D52F5AA8}</a:tableStyleId>
              </a:tblPr>
              <a:tblGrid>
                <a:gridCol w="33291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Animal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hablar()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9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"Sonido de animal"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Perro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extends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Animal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hablar()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9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"El perro ladra"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Gato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extends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Animal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hablar()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9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"El gato maúlla"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animales = [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Perro(),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Gato()];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animales.forEach(animal =&gt; animal.hablar());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Gestor de Tareas Asíncrono y Modular en JavaScript</a:t>
            </a:r>
            <a:endParaRPr/>
          </a:p>
        </p:txBody>
      </p:sp>
      <p:sp>
        <p:nvSpPr>
          <p:cNvPr id="274" name="Google Shape;274;p43"/>
          <p:cNvSpPr txBox="1"/>
          <p:nvPr>
            <p:ph idx="1" type="body"/>
          </p:nvPr>
        </p:nvSpPr>
        <p:spPr>
          <a:xfrm>
            <a:off x="311700" y="1402625"/>
            <a:ext cx="85206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En este ejercicio, implementaremos un pequeño </a:t>
            </a:r>
            <a:r>
              <a:rPr b="1" lang="es-419"/>
              <a:t>gestor de tareas</a:t>
            </a:r>
            <a:r>
              <a:rPr lang="es-419"/>
              <a:t> en JavaScript usando conceptos de programación</a:t>
            </a:r>
            <a:r>
              <a:rPr b="1" lang="es-419"/>
              <a:t> funcional</a:t>
            </a:r>
            <a:r>
              <a:rPr lang="es-419"/>
              <a:t>, </a:t>
            </a:r>
            <a:r>
              <a:rPr b="1" lang="es-419"/>
              <a:t>orientación a eventos</a:t>
            </a:r>
            <a:r>
              <a:rPr lang="es-419"/>
              <a:t>, y programación</a:t>
            </a:r>
            <a:r>
              <a:rPr b="1" lang="es-419"/>
              <a:t> orientada a objetos</a:t>
            </a:r>
            <a:r>
              <a:rPr lang="es-419"/>
              <a:t>. Vamos a practicar funciones de primera clase, eventos asíncronos, uso de promesas y el diseño orientado a objetos.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4572000" y="1402625"/>
            <a:ext cx="4260300" cy="3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Programación Funcional en JavaScript.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El paradigma de programación funcional.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Enfoque imperativo vs. declarativo.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Funciones como objetos de primera clase.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Funciones y procedimientos.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Invocación de funciones.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El paso de argumentos y retorno.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La función flecha () =&gt; {}.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Funciones dentro de objetos.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Variables funciones.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Recursión en programación funcional.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"Currying" en programación funcional.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Composición de funciones.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Gestor de Tareas Asíncrono y Modular en JavaScript</a:t>
            </a:r>
            <a:endParaRPr/>
          </a:p>
        </p:txBody>
      </p:sp>
      <p:sp>
        <p:nvSpPr>
          <p:cNvPr id="280" name="Google Shape;280;p44"/>
          <p:cNvSpPr txBox="1"/>
          <p:nvPr>
            <p:ph idx="1" type="body"/>
          </p:nvPr>
        </p:nvSpPr>
        <p:spPr>
          <a:xfrm>
            <a:off x="311700" y="1402625"/>
            <a:ext cx="8520600" cy="1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Paso 1: Configuración de Proyecto en Node.js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1400"/>
              <a:t>Inicializar el proyecto</a:t>
            </a:r>
            <a:br>
              <a:rPr b="1" lang="es-419" sz="1400"/>
            </a:br>
            <a:r>
              <a:rPr lang="es-419" sz="1400"/>
              <a:t>Abre una terminal en la carpeta del proyecto y ejecuta:</a:t>
            </a:r>
            <a:endParaRPr sz="1400"/>
          </a:p>
        </p:txBody>
      </p:sp>
      <p:graphicFrame>
        <p:nvGraphicFramePr>
          <p:cNvPr id="281" name="Google Shape;281;p44"/>
          <p:cNvGraphicFramePr/>
          <p:nvPr/>
        </p:nvGraphicFramePr>
        <p:xfrm>
          <a:off x="311700" y="245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{0FDDA988-0A22-49F7-A0DA-49C0D52F5AA8}</a:tableStyleId>
              </a:tblPr>
              <a:tblGrid>
                <a:gridCol w="1905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npm init -y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82" name="Google Shape;282;p44"/>
          <p:cNvSpPr txBox="1"/>
          <p:nvPr>
            <p:ph idx="1" type="body"/>
          </p:nvPr>
        </p:nvSpPr>
        <p:spPr>
          <a:xfrm>
            <a:off x="311700" y="280097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00"/>
              <a:t>Esto generará un archivo </a:t>
            </a:r>
            <a:r>
              <a:rPr b="1" lang="es-419" sz="1400"/>
              <a:t>package.json </a:t>
            </a:r>
            <a:r>
              <a:rPr lang="es-419" sz="1400"/>
              <a:t>que permitirá manejar dependencias y scripts.</a:t>
            </a:r>
            <a:endParaRPr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Gestor de Tareas Asíncrono y Modular en JavaScript</a:t>
            </a:r>
            <a:endParaRPr/>
          </a:p>
        </p:txBody>
      </p:sp>
      <p:sp>
        <p:nvSpPr>
          <p:cNvPr id="288" name="Google Shape;288;p45"/>
          <p:cNvSpPr txBox="1"/>
          <p:nvPr>
            <p:ph idx="1" type="body"/>
          </p:nvPr>
        </p:nvSpPr>
        <p:spPr>
          <a:xfrm>
            <a:off x="311700" y="1402625"/>
            <a:ext cx="8520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Paso 2: Configuración de Archivos y Estructura</a:t>
            </a:r>
            <a:br>
              <a:rPr b="1" lang="es-419" sz="1400"/>
            </a:br>
            <a:r>
              <a:rPr lang="es-419" sz="1400"/>
              <a:t>Configura la siguiente estructura de carpetas y archivos:</a:t>
            </a:r>
            <a:endParaRPr sz="1400"/>
          </a:p>
        </p:txBody>
      </p:sp>
      <p:graphicFrame>
        <p:nvGraphicFramePr>
          <p:cNvPr id="289" name="Google Shape;289;p45"/>
          <p:cNvGraphicFramePr/>
          <p:nvPr/>
        </p:nvGraphicFramePr>
        <p:xfrm>
          <a:off x="311700" y="205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{0FDDA988-0A22-49F7-A0DA-49C0D52F5AA8}</a:tableStyleId>
              </a:tblPr>
              <a:tblGrid>
                <a:gridCol w="1905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proyecto-tareas/</a:t>
                      </a:r>
                      <a:endParaRPr sz="11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package.json</a:t>
                      </a:r>
                      <a:endParaRPr sz="11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public/</a:t>
                      </a:r>
                      <a:endParaRPr sz="11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index.html</a:t>
                      </a:r>
                      <a:endParaRPr sz="11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app.js</a:t>
                      </a:r>
                      <a:endParaRPr sz="11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└── taskManager.js</a:t>
                      </a:r>
                      <a:endParaRPr sz="11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└── server.js</a:t>
                      </a:r>
                      <a:endParaRPr sz="11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Gestor de Tareas Asíncrono y Modular en JavaScript</a:t>
            </a:r>
            <a:endParaRPr/>
          </a:p>
        </p:txBody>
      </p:sp>
      <p:sp>
        <p:nvSpPr>
          <p:cNvPr id="295" name="Google Shape;295;p46"/>
          <p:cNvSpPr txBox="1"/>
          <p:nvPr>
            <p:ph idx="1" type="body"/>
          </p:nvPr>
        </p:nvSpPr>
        <p:spPr>
          <a:xfrm>
            <a:off x="311700" y="1402625"/>
            <a:ext cx="85206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Paso 3: Configuración del Servidor en server.js</a:t>
            </a:r>
            <a:br>
              <a:rPr b="1" lang="es-419" sz="1400"/>
            </a:br>
            <a:r>
              <a:rPr lang="es-419" sz="1400"/>
              <a:t>Crea el archivo </a:t>
            </a:r>
            <a:r>
              <a:rPr b="1" lang="es-419" sz="1400"/>
              <a:t>server.js</a:t>
            </a:r>
            <a:r>
              <a:rPr lang="es-419" sz="1400"/>
              <a:t> en la raíz del proyecto. Este archivo utilizará </a:t>
            </a:r>
            <a:r>
              <a:rPr b="1" lang="es-419" sz="1400"/>
              <a:t>Express</a:t>
            </a:r>
            <a:r>
              <a:rPr lang="es-419" sz="1400"/>
              <a:t> para servir los archivos HTML y JavaScript.</a:t>
            </a:r>
            <a:endParaRPr sz="1400"/>
          </a:p>
        </p:txBody>
      </p:sp>
      <p:sp>
        <p:nvSpPr>
          <p:cNvPr id="296" name="Google Shape;296;p46"/>
          <p:cNvSpPr txBox="1"/>
          <p:nvPr>
            <p:ph idx="1" type="body"/>
          </p:nvPr>
        </p:nvSpPr>
        <p:spPr>
          <a:xfrm>
            <a:off x="311700" y="2298425"/>
            <a:ext cx="4260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00"/>
              <a:t>Instala Express:</a:t>
            </a:r>
            <a:endParaRPr sz="1400"/>
          </a:p>
        </p:txBody>
      </p:sp>
      <p:graphicFrame>
        <p:nvGraphicFramePr>
          <p:cNvPr id="297" name="Google Shape;297;p46"/>
          <p:cNvGraphicFramePr/>
          <p:nvPr/>
        </p:nvGraphicFramePr>
        <p:xfrm>
          <a:off x="311700" y="263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{0FDDA988-0A22-49F7-A0DA-49C0D52F5AA8}</a:tableStyleId>
              </a:tblPr>
              <a:tblGrid>
                <a:gridCol w="1905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npm install express</a:t>
                      </a:r>
                      <a:endParaRPr sz="11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98" name="Google Shape;298;p46"/>
          <p:cNvSpPr txBox="1"/>
          <p:nvPr>
            <p:ph idx="1" type="body"/>
          </p:nvPr>
        </p:nvSpPr>
        <p:spPr>
          <a:xfrm>
            <a:off x="4572000" y="2298425"/>
            <a:ext cx="42603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00"/>
              <a:t>En </a:t>
            </a:r>
            <a:r>
              <a:rPr b="1" lang="es-419" sz="1400"/>
              <a:t>server.js</a:t>
            </a:r>
            <a:r>
              <a:rPr lang="es-419" sz="1400"/>
              <a:t>, agrega el siguiente código para configurar el servidor:</a:t>
            </a:r>
            <a:endParaRPr sz="1400"/>
          </a:p>
        </p:txBody>
      </p:sp>
      <p:graphicFrame>
        <p:nvGraphicFramePr>
          <p:cNvPr id="299" name="Google Shape;299;p46"/>
          <p:cNvGraphicFramePr/>
          <p:nvPr/>
        </p:nvGraphicFramePr>
        <p:xfrm>
          <a:off x="4572000" y="294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{0FDDA988-0A22-49F7-A0DA-49C0D52F5AA8}</a:tableStyleId>
              </a:tblPr>
              <a:tblGrid>
                <a:gridCol w="42603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express = </a:t>
                      </a:r>
                      <a:r>
                        <a:rPr lang="es-419" sz="8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require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'express'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path = </a:t>
                      </a:r>
                      <a:r>
                        <a:rPr lang="es-419" sz="8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require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'path'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app = express();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PORT =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3000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i="1" lang="es-419" sz="8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Sirve archivos estáticos desde la carpeta "public"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app.use(express.static(path.join(__dirname,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'public'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i="1" lang="es-419" sz="8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Inicia el servidor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app.listen(PORT, () =&gt;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8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`Servidor ejecutándose en http://localhost: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${PORT}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`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});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Gestor de Tareas Asíncrono y Modular en JavaScript</a:t>
            </a:r>
            <a:endParaRPr/>
          </a:p>
        </p:txBody>
      </p:sp>
      <p:sp>
        <p:nvSpPr>
          <p:cNvPr id="305" name="Google Shape;305;p47"/>
          <p:cNvSpPr txBox="1"/>
          <p:nvPr>
            <p:ph idx="1" type="body"/>
          </p:nvPr>
        </p:nvSpPr>
        <p:spPr>
          <a:xfrm>
            <a:off x="311700" y="1402625"/>
            <a:ext cx="37353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Paso 4: Código de los Archivos en public/</a:t>
            </a:r>
            <a:br>
              <a:rPr b="1" lang="es-419" sz="1400"/>
            </a:br>
            <a:r>
              <a:rPr lang="es-419" sz="1400"/>
              <a:t>Configura </a:t>
            </a:r>
            <a:r>
              <a:rPr b="1" lang="es-419" sz="1400"/>
              <a:t>index.html</a:t>
            </a:r>
            <a:r>
              <a:rPr lang="es-419" sz="1400"/>
              <a:t> para cargar </a:t>
            </a:r>
            <a:r>
              <a:rPr b="1" lang="es-419" sz="1400"/>
              <a:t>app.js</a:t>
            </a:r>
            <a:r>
              <a:rPr lang="es-419" sz="1400"/>
              <a:t> como un módulo:</a:t>
            </a:r>
            <a:endParaRPr sz="1400"/>
          </a:p>
        </p:txBody>
      </p:sp>
      <p:graphicFrame>
        <p:nvGraphicFramePr>
          <p:cNvPr id="306" name="Google Shape;306;p47"/>
          <p:cNvGraphicFramePr/>
          <p:nvPr/>
        </p:nvGraphicFramePr>
        <p:xfrm>
          <a:off x="4046850" y="14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{0FDDA988-0A22-49F7-A0DA-49C0D52F5AA8}</a:tableStyleId>
              </a:tblPr>
              <a:tblGrid>
                <a:gridCol w="47854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&lt;!DOCTYPE html&gt;</a:t>
                      </a:r>
                      <a:b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s-419" sz="10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0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lang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10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"en"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s-419" sz="10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10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0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charset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10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"UTF-8"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10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0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10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"viewport"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0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content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10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"width=device-width, initial-scale=1.0"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10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&gt;Gestor de Tareas&lt;/</a:t>
                      </a:r>
                      <a:r>
                        <a:rPr lang="es-419" sz="10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s-419" sz="10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s-419" sz="10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10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&gt;Gestor de Tareas&lt;/</a:t>
                      </a:r>
                      <a:r>
                        <a:rPr lang="es-419" sz="10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10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0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10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"text"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0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10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"taskInput"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0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placeholder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10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"Agregar tarea"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10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0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10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"addTask"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&gt;Añadir Tarea&lt;/</a:t>
                      </a:r>
                      <a:r>
                        <a:rPr lang="es-419" sz="10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10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0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10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"taskList"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&gt;&lt;/</a:t>
                      </a:r>
                      <a:r>
                        <a:rPr lang="es-419" sz="10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i="1" lang="es-419" sz="10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&lt;!-- Script cargado como módulo --&gt;</a:t>
                      </a:r>
                      <a:b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10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script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0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10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"module"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0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10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"app.js"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&gt;&lt;/</a:t>
                      </a:r>
                      <a:r>
                        <a:rPr lang="es-419" sz="10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script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s-419" sz="10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s-419" sz="10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r>
                        <a:rPr lang="es-419" sz="10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0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Gestor de Tareas Asíncrono y Modular en JavaScript</a:t>
            </a:r>
            <a:endParaRPr/>
          </a:p>
        </p:txBody>
      </p:sp>
      <p:sp>
        <p:nvSpPr>
          <p:cNvPr id="312" name="Google Shape;312;p48"/>
          <p:cNvSpPr txBox="1"/>
          <p:nvPr>
            <p:ph idx="1" type="body"/>
          </p:nvPr>
        </p:nvSpPr>
        <p:spPr>
          <a:xfrm>
            <a:off x="311700" y="1402625"/>
            <a:ext cx="37353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Paso 4: Código de los Archivos en public/</a:t>
            </a:r>
            <a:br>
              <a:rPr b="1" lang="es-419" sz="1400"/>
            </a:br>
            <a:r>
              <a:rPr lang="es-419" sz="1400"/>
              <a:t>Configura </a:t>
            </a:r>
            <a:r>
              <a:rPr b="1" lang="es-419" sz="1400"/>
              <a:t>taskManager.js</a:t>
            </a:r>
            <a:r>
              <a:rPr lang="es-419" sz="1400"/>
              <a:t> para exportarla correctamente:</a:t>
            </a:r>
            <a:endParaRPr sz="1400"/>
          </a:p>
        </p:txBody>
      </p:sp>
      <p:graphicFrame>
        <p:nvGraphicFramePr>
          <p:cNvPr id="313" name="Google Shape;313;p48"/>
          <p:cNvGraphicFramePr/>
          <p:nvPr/>
        </p:nvGraphicFramePr>
        <p:xfrm>
          <a:off x="4572000" y="14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{0FDDA988-0A22-49F7-A0DA-49C0D52F5AA8}</a:tableStyleId>
              </a:tblPr>
              <a:tblGrid>
                <a:gridCol w="42603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TaskManager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constructor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.tasks = [];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addTask(task)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.tasks.push(task);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Promise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.resolve(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`Tarea "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${task}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agregada.`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removeTask(task)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.tasks =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.tasks.filter(t =&gt; t !== task);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Promise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.resolve(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`Tarea "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${task}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eliminada.`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listTasks()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.tasks;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9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Gestor de Tareas Asíncrono y Modular en JavaScript</a:t>
            </a:r>
            <a:endParaRPr/>
          </a:p>
        </p:txBody>
      </p:sp>
      <p:sp>
        <p:nvSpPr>
          <p:cNvPr id="319" name="Google Shape;319;p49"/>
          <p:cNvSpPr txBox="1"/>
          <p:nvPr>
            <p:ph idx="1" type="body"/>
          </p:nvPr>
        </p:nvSpPr>
        <p:spPr>
          <a:xfrm>
            <a:off x="311700" y="1402625"/>
            <a:ext cx="48798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Paso 4: Código de los Archivos en public/</a:t>
            </a:r>
            <a:br>
              <a:rPr b="1" lang="es-419" sz="1400"/>
            </a:br>
            <a:r>
              <a:rPr lang="es-419" sz="1400"/>
              <a:t>Importa </a:t>
            </a:r>
            <a:r>
              <a:rPr b="1" lang="es-419" sz="1400"/>
              <a:t>TaskManager</a:t>
            </a:r>
            <a:r>
              <a:rPr lang="es-419" sz="1400"/>
              <a:t> en </a:t>
            </a:r>
            <a:r>
              <a:rPr b="1" lang="es-419" sz="1400"/>
              <a:t>app.js </a:t>
            </a:r>
            <a:r>
              <a:rPr lang="es-419" sz="1400"/>
              <a:t>y configura el código de la aplicación:</a:t>
            </a:r>
            <a:endParaRPr sz="1400"/>
          </a:p>
        </p:txBody>
      </p:sp>
      <p:graphicFrame>
        <p:nvGraphicFramePr>
          <p:cNvPr id="320" name="Google Shape;320;p49"/>
          <p:cNvGraphicFramePr/>
          <p:nvPr/>
        </p:nvGraphicFramePr>
        <p:xfrm>
          <a:off x="311700" y="229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{0FDDA988-0A22-49F7-A0DA-49C0D52F5AA8}</a:tableStyleId>
              </a:tblPr>
              <a:tblGrid>
                <a:gridCol w="36407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TaskManager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'./taskManager.js'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taskManager =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TaskManager();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taskInput = </a:t>
                      </a:r>
                      <a:r>
                        <a:rPr lang="es-419" sz="8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.getElementById(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'taskInput'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taskList = </a:t>
                      </a:r>
                      <a:r>
                        <a:rPr lang="es-419" sz="8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.getElementById(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'taskList'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addTaskButton = </a:t>
                      </a:r>
                      <a:r>
                        <a:rPr lang="es-419" sz="8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.getElementById(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'addTask'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1" name="Google Shape;321;p49"/>
          <p:cNvGraphicFramePr/>
          <p:nvPr/>
        </p:nvGraphicFramePr>
        <p:xfrm>
          <a:off x="5191600" y="14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{0FDDA988-0A22-49F7-A0DA-49C0D52F5AA8}</a:tableStyleId>
              </a:tblPr>
              <a:tblGrid>
                <a:gridCol w="36407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updateTaskList =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async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() =&gt;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taskList.innerHTML =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tasks = taskManager.listTasks();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tasks.forEach(task =&gt;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li = </a:t>
                      </a:r>
                      <a:r>
                        <a:rPr lang="es-419" sz="8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.createElement(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'li'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li.textContent = task;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deleteButton = </a:t>
                      </a:r>
                      <a:r>
                        <a:rPr lang="es-419" sz="8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.createElement(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'button'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deleteButton.textContent =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'Eliminar'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deleteButton.addEventListener(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'click'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async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() =&gt;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await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taskManager.removeTask(task);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updateTaskList();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li.appendChild(deleteButton);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taskList.appendChild(li);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addTaskButton.addEventListener(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'click'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async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() =&gt;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task = taskInput.value;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(task)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await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taskManager.addTask(task);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taskInput.value =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updateTaskList();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});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0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Gestor de Tareas Asíncrono y Modular en JavaScript</a:t>
            </a:r>
            <a:endParaRPr/>
          </a:p>
        </p:txBody>
      </p:sp>
      <p:sp>
        <p:nvSpPr>
          <p:cNvPr id="327" name="Google Shape;327;p50"/>
          <p:cNvSpPr txBox="1"/>
          <p:nvPr>
            <p:ph idx="1" type="body"/>
          </p:nvPr>
        </p:nvSpPr>
        <p:spPr>
          <a:xfrm>
            <a:off x="311700" y="1402625"/>
            <a:ext cx="8520600" cy="1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Paso 5: Ejecutar el Proyecto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Inicia el servidor: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sz="1400"/>
              <a:t>En la terminal, ejecuta el servidor con el siguiente comando:</a:t>
            </a:r>
            <a:endParaRPr sz="1400"/>
          </a:p>
        </p:txBody>
      </p:sp>
      <p:graphicFrame>
        <p:nvGraphicFramePr>
          <p:cNvPr id="328" name="Google Shape;328;p50"/>
          <p:cNvGraphicFramePr/>
          <p:nvPr/>
        </p:nvGraphicFramePr>
        <p:xfrm>
          <a:off x="1316950" y="245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{0FDDA988-0A22-49F7-A0DA-49C0D52F5AA8}</a:tableStyleId>
              </a:tblPr>
              <a:tblGrid>
                <a:gridCol w="1905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node server.js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329" name="Google Shape;329;p50"/>
          <p:cNvSpPr txBox="1"/>
          <p:nvPr>
            <p:ph idx="1" type="body"/>
          </p:nvPr>
        </p:nvSpPr>
        <p:spPr>
          <a:xfrm>
            <a:off x="311700" y="2936300"/>
            <a:ext cx="85206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Prueba la aplicación: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sz="1400"/>
              <a:t>Abre un navegador y navega a </a:t>
            </a:r>
            <a:r>
              <a:rPr lang="es-419" sz="1400" u="sng">
                <a:solidFill>
                  <a:schemeClr val="hlink"/>
                </a:solidFill>
                <a:hlinkClick r:id="rId3"/>
              </a:rPr>
              <a:t>http://localhost:3000</a:t>
            </a:r>
            <a:r>
              <a:rPr lang="es-419" sz="1400"/>
              <a:t>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sz="1400"/>
              <a:t>Prueba añadir y eliminar tareas para verificar que todo funciona correctamente.</a:t>
            </a:r>
            <a:endParaRPr b="1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/>
          <p:nvPr>
            <p:ph type="title"/>
          </p:nvPr>
        </p:nvSpPr>
        <p:spPr>
          <a:xfrm>
            <a:off x="1222900" y="1271425"/>
            <a:ext cx="6698100" cy="12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¿Como te fue con el Ejercicio guiado?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 txBox="1"/>
          <p:nvPr>
            <p:ph type="title"/>
          </p:nvPr>
        </p:nvSpPr>
        <p:spPr>
          <a:xfrm>
            <a:off x="1222901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 de lo aprendido 🧑‍🎓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4572000" y="1402625"/>
            <a:ext cx="4260300" cy="3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Programación Orientada a Eventos y Programación Asíncrona.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¿Qué es un evento?.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Paradigma de la orientación a eventos.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Captura eventos (listener).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Disparar eventos.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Eventos en los navegadores Web.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Programación síncrona vs. asíncrona.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Blocking vs. non-blocking.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Creación de Callbacks.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Invocación de Callbacks.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Creación de funciones ASYNC/AWAIT.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Utilización de Promise/Resolve/Reject.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Utilización de Catch/Throw y errores.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4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 de lo aprendido</a:t>
            </a:r>
            <a:endParaRPr/>
          </a:p>
        </p:txBody>
      </p:sp>
      <p:sp>
        <p:nvSpPr>
          <p:cNvPr id="349" name="Google Shape;349;p54"/>
          <p:cNvSpPr txBox="1"/>
          <p:nvPr>
            <p:ph idx="1" type="body"/>
          </p:nvPr>
        </p:nvSpPr>
        <p:spPr>
          <a:xfrm>
            <a:off x="311700" y="1402625"/>
            <a:ext cx="8520600" cy="26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La </a:t>
            </a:r>
            <a:r>
              <a:rPr b="1" lang="es-419" sz="1400"/>
              <a:t>Programación Funcional</a:t>
            </a:r>
            <a:r>
              <a:rPr lang="es-419" sz="1400"/>
              <a:t> en JavaScript permite usar funciones como objetos de primera clase, aprovechando conceptos como recursión, composición de funciones, y currying para optimizar el código y simplificar la lógica.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En la </a:t>
            </a:r>
            <a:r>
              <a:rPr b="1" lang="es-419" sz="1400"/>
              <a:t>Programación Orientada a Eventos</a:t>
            </a:r>
            <a:r>
              <a:rPr lang="es-419" sz="1400"/>
              <a:t> y </a:t>
            </a:r>
            <a:r>
              <a:rPr b="1" lang="es-419" sz="1400"/>
              <a:t>Programación Asíncrona</a:t>
            </a:r>
            <a:r>
              <a:rPr lang="es-419" sz="1400"/>
              <a:t>, se manejan eventos y callbacks, empleando </a:t>
            </a:r>
            <a:r>
              <a:rPr b="1" lang="es-419" sz="1400"/>
              <a:t>Promise</a:t>
            </a:r>
            <a:r>
              <a:rPr lang="es-419" sz="1400"/>
              <a:t> y </a:t>
            </a:r>
            <a:r>
              <a:rPr b="1" lang="es-419" sz="1400"/>
              <a:t>async/await</a:t>
            </a:r>
            <a:r>
              <a:rPr lang="es-419" sz="1400"/>
              <a:t> para mejorar la eficiencia y control en procesos asíncronos.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La </a:t>
            </a:r>
            <a:r>
              <a:rPr b="1" lang="es-419" sz="1400"/>
              <a:t>POO (Programación Orientada a Objetos)</a:t>
            </a:r>
            <a:r>
              <a:rPr lang="es-419" sz="1400"/>
              <a:t> permite estructurar el código usando clases, encapsulación y herencia, creando aplicaciones modulares y reutilizables.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JavaScript implementa POO mediante </a:t>
            </a:r>
            <a:r>
              <a:rPr b="1" lang="es-419" sz="1400"/>
              <a:t>clases</a:t>
            </a:r>
            <a:r>
              <a:rPr lang="es-419" sz="1400"/>
              <a:t>, </a:t>
            </a:r>
            <a:r>
              <a:rPr b="1" lang="es-419" sz="1400"/>
              <a:t>prototipos</a:t>
            </a:r>
            <a:r>
              <a:rPr lang="es-419" sz="1400"/>
              <a:t> y </a:t>
            </a:r>
            <a:r>
              <a:rPr b="1" lang="es-419" sz="1400"/>
              <a:t>subclases</a:t>
            </a:r>
            <a:r>
              <a:rPr lang="es-419" sz="1400"/>
              <a:t>, facilitando la creación de objetos complejos y la aplicación de principios como polimorfismo y abstracción.</a:t>
            </a:r>
            <a:endParaRPr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4572000" y="1402625"/>
            <a:ext cx="4260300" cy="23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Programación Orientada a Objetos en JavaScript.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En qué consiste el paradigma de programación orientada a objetos.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Principios de la POO.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Encapsulación.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Abstracción.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Herencia.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Polimorfismo.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572000" y="1402625"/>
            <a:ext cx="4260300" cy="26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Implementación de la POO en JavaScript.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Objetos literales.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Método Create.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Función Constructor.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Herencia por prototipos.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Implementación de la POO con ECMAScript 2015.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Definición de clases.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Definición de subclases.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Creación de instancias.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1222900" y="1271425"/>
            <a:ext cx="6698100" cy="12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¿Sabes lo que es un paradigma?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Paradigma de Programación Funcional en JavaScript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402625"/>
            <a:ext cx="8520600" cy="20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La programación funcional es un paradigma de diseño que se centra en el uso de </a:t>
            </a:r>
            <a:r>
              <a:rPr b="1" lang="es-419"/>
              <a:t>funciones puras</a:t>
            </a:r>
            <a:r>
              <a:rPr lang="es-419"/>
              <a:t>, evitando mutaciones de estado y efectos secundarios. A diferencia de un enfoque imperativo, que indica al programa "cómo hacer" algo mediante secuencias de comandos, el enfoque funcional es declarativo, enfocándose en "qué hacer", facilitando el código </a:t>
            </a:r>
            <a:r>
              <a:rPr b="1" lang="es-419"/>
              <a:t>modular</a:t>
            </a:r>
            <a:r>
              <a:rPr lang="es-419"/>
              <a:t>, </a:t>
            </a:r>
            <a:r>
              <a:rPr b="1" lang="es-419"/>
              <a:t>predecible</a:t>
            </a:r>
            <a:r>
              <a:rPr lang="es-419"/>
              <a:t> y </a:t>
            </a:r>
            <a:r>
              <a:rPr b="1" lang="es-419"/>
              <a:t>reutilizable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Paradigma de Programación Funcional en JavaScript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402625"/>
            <a:ext cx="4260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Enfoque Imperativo:</a:t>
            </a:r>
            <a:endParaRPr b="1" sz="1400"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4572000" y="1402625"/>
            <a:ext cx="4260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Enfoque Declarativo (Funcional):</a:t>
            </a:r>
            <a:endParaRPr b="1" sz="1400"/>
          </a:p>
        </p:txBody>
      </p:sp>
      <p:graphicFrame>
        <p:nvGraphicFramePr>
          <p:cNvPr id="140" name="Google Shape;140;p23"/>
          <p:cNvGraphicFramePr/>
          <p:nvPr/>
        </p:nvGraphicFramePr>
        <p:xfrm>
          <a:off x="311700" y="18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{0FDDA988-0A22-49F7-A0DA-49C0D52F5AA8}</a:tableStyleId>
              </a:tblPr>
              <a:tblGrid>
                <a:gridCol w="34677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= [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dobles = [];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=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i &lt; numeros.length; i++)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dobles.push(numeros[i] *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.log(dobles);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[2, 4, 6, 8]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" name="Google Shape;141;p23"/>
          <p:cNvGraphicFramePr/>
          <p:nvPr/>
        </p:nvGraphicFramePr>
        <p:xfrm>
          <a:off x="4572000" y="18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{0FDDA988-0A22-49F7-A0DA-49C0D52F5AA8}</a:tableStyleId>
              </a:tblPr>
              <a:tblGrid>
                <a:gridCol w="30971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= [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dobles = numeros.map(n =&gt; n *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.log(dobles);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[2, 4, 6, 8]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