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Rubik Medium"/>
      <p:regular r:id="rId59"/>
      <p:bold r:id="rId60"/>
      <p:italic r:id="rId61"/>
      <p:boldItalic r:id="rId62"/>
    </p:embeddedFont>
    <p:embeddedFont>
      <p:font typeface="Rubik Light"/>
      <p:regular r:id="rId63"/>
      <p:bold r:id="rId64"/>
      <p:italic r:id="rId65"/>
      <p:boldItalic r:id="rId66"/>
    </p:embeddedFont>
    <p:embeddedFont>
      <p:font typeface="Rubik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94824D-376C-4D62-B07F-796D6791631D}">
  <a:tblStyle styleId="{8494824D-376C-4D62-B07F-796D679163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Rubik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ubikMedium-boldItalic.fntdata"/><Relationship Id="rId61" Type="http://schemas.openxmlformats.org/officeDocument/2006/relationships/font" Target="fonts/RubikMedium-italic.fntdata"/><Relationship Id="rId20" Type="http://schemas.openxmlformats.org/officeDocument/2006/relationships/slide" Target="slides/slide14.xml"/><Relationship Id="rId64" Type="http://schemas.openxmlformats.org/officeDocument/2006/relationships/font" Target="fonts/RubikLight-bold.fntdata"/><Relationship Id="rId63" Type="http://schemas.openxmlformats.org/officeDocument/2006/relationships/font" Target="fonts/RubikLight-regular.fntdata"/><Relationship Id="rId22" Type="http://schemas.openxmlformats.org/officeDocument/2006/relationships/slide" Target="slides/slide16.xml"/><Relationship Id="rId66" Type="http://schemas.openxmlformats.org/officeDocument/2006/relationships/font" Target="fonts/RubikLight-boldItalic.fntdata"/><Relationship Id="rId21" Type="http://schemas.openxmlformats.org/officeDocument/2006/relationships/slide" Target="slides/slide15.xml"/><Relationship Id="rId65" Type="http://schemas.openxmlformats.org/officeDocument/2006/relationships/font" Target="fonts/RubikLight-italic.fntdata"/><Relationship Id="rId24" Type="http://schemas.openxmlformats.org/officeDocument/2006/relationships/slide" Target="slides/slide18.xml"/><Relationship Id="rId68" Type="http://schemas.openxmlformats.org/officeDocument/2006/relationships/font" Target="fonts/Rubik-bold.fntdata"/><Relationship Id="rId23" Type="http://schemas.openxmlformats.org/officeDocument/2006/relationships/slide" Target="slides/slide17.xml"/><Relationship Id="rId67" Type="http://schemas.openxmlformats.org/officeDocument/2006/relationships/font" Target="fonts/Rubik-regular.fntdata"/><Relationship Id="rId60" Type="http://schemas.openxmlformats.org/officeDocument/2006/relationships/font" Target="fonts/RubikMedium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ubik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ubikMedium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d57910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d57910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5d57910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5d57910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5d57910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5d57910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5d57910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5d57910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5d57910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d5d57910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5d57910a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5d57910a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5d57910a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5d57910a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5d57910a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5d57910a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5d57910a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5d57910a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6ee9322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6ee9322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6ee9322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6ee9322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6ee9322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6ee9322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6ee9322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6ee9322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6ee9322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6ee9322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6ee9322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6ee9322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6ee9322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6ee9322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6ee9322f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6ee9322f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6ee9322f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6ee9322f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6ee9322f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6ee9322f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6ee9322f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6ee9322f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6ee9322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6ee9322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6ee9322f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6ee9322f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6ee9322f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6ee9322f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6ee9322f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6ee9322f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6ee9322f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6ee9322f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6ee9322f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6ee9322f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40ca94d37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40ca94d37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d40ca94d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d40ca94d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6ee9322f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6ee9322f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65b9566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d65b9566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5d57910a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5d57910a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6ee9322f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6ee9322f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65b9566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65b9566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65f738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65f738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65b9566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d65b956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65b9566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65b9566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65b9566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65b9566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d65b9566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d65b9566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d65b9566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d65b9566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40ca94d3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40ca94d3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40ca94d3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d40ca94d3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d57910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5d57910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40ca94d3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40ca94d3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d40ca94d3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d40ca94d3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e7b7d41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e7b7d41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e7b7d41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e7b7d41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7b7d41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e7b7d41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052e46e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4052e46e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d57910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d57910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E6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b="0" sz="2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 columnas">
  <p:cSld name="TITLE_AND_TWO_COLUMNS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solo titulo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pedida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b="1" lang="es-419" sz="4800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b="1" i="0" sz="4800" u="none" cap="none" strike="noStrik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i="0" sz="1800" u="none" cap="none" strike="noStrik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fmla="val 16667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title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guntas" type="secHead">
  <p:cSld name="SECTION_HEADER">
    <p:bg>
      <p:bgPr>
        <a:solidFill>
          <a:srgbClr val="E7A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nuevo">
  <p:cSld name="SECTION_HEADER_1">
    <p:bg>
      <p:bgPr>
        <a:solidFill>
          <a:srgbClr val="E7A9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SECTION_HEADER_1_2">
    <p:bg>
      <p:bgPr>
        <a:solidFill>
          <a:srgbClr val="E7A9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 Guiado">
  <p:cSld name="SECTION_HEADER_1_1">
    <p:bg>
      <p:bgPr>
        <a:solidFill>
          <a:srgbClr val="E7A9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rhub">
  <p:cSld name="SECTION_HEADER_1_1_1">
    <p:bg>
      <p:bgPr>
        <a:solidFill>
          <a:srgbClr val="E7A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rendizajes esperados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b="1" lang="es-419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b="1" sz="2400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una columna" type="twoColTx">
  <p:cSld name="TITLE_AND_TWO_COLUMN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eact.dev/learn/react-developer-tools" TargetMode="External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localhost:5173/" TargetMode="External"/><Relationship Id="rId4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interfaces interactivas con React</a:t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853900" y="2344400"/>
            <a:ext cx="72600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Fundamentales de React JS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JSX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JSX (JavaScript XML) </a:t>
            </a:r>
            <a:r>
              <a:rPr lang="es-419"/>
              <a:t>es una extensión de JavaScript que permite escribir código HTML dentro de un archivo JavaScript. JSX es más </a:t>
            </a:r>
            <a:r>
              <a:rPr b="1" lang="es-419"/>
              <a:t>legible</a:t>
            </a:r>
            <a:r>
              <a:rPr lang="es-419"/>
              <a:t> y se convierte en JavaScript utilizando Babel.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Edita App.jsx: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739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title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'Welcome to 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&gt;{title}&lt;/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4152725" y="2901725"/>
            <a:ext cx="4679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"/>
              <a:buChar char="●"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{title}: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Las llaves permiten insertar expresiones de JavaScript.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"/>
              <a:buChar char="●"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JSX es más legible y elimina la necesidad de usar funciones como React.createElement.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Pensando en ReactJS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ReactJS se basa en la </a:t>
            </a:r>
            <a:r>
              <a:rPr b="1" lang="es-419"/>
              <a:t>división de interfaces</a:t>
            </a:r>
            <a:r>
              <a:rPr lang="es-419"/>
              <a:t> en </a:t>
            </a:r>
            <a:r>
              <a:rPr b="1" lang="es-419"/>
              <a:t>componentes reutilizables</a:t>
            </a:r>
            <a:r>
              <a:rPr lang="es-419"/>
              <a:t>. Identificamos las partes de la UI y las implementamos como pequeños bloques independientes.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Header.jsx:</a:t>
            </a:r>
            <a:endParaRPr/>
          </a:p>
        </p:txBody>
      </p:sp>
      <p:graphicFrame>
        <p:nvGraphicFramePr>
          <p:cNvPr id="160" name="Google Shape;160;p25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159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&gt;My Todo App&lt;/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5"/>
          <p:cNvSpPr txBox="1"/>
          <p:nvPr/>
        </p:nvSpPr>
        <p:spPr>
          <a:xfrm>
            <a:off x="47950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Agregalo en App.jsx:</a:t>
            </a:r>
            <a:endParaRPr/>
          </a:p>
        </p:txBody>
      </p:sp>
      <p:graphicFrame>
        <p:nvGraphicFramePr>
          <p:cNvPr id="162" name="Google Shape;162;p25"/>
          <p:cNvGraphicFramePr/>
          <p:nvPr/>
        </p:nvGraphicFramePr>
        <p:xfrm>
          <a:off x="47950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153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3" name="Google Shape;163;p25"/>
          <p:cNvSpPr txBox="1"/>
          <p:nvPr/>
        </p:nvSpPr>
        <p:spPr>
          <a:xfrm>
            <a:off x="1412800" y="4162200"/>
            <a:ext cx="3382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Cada sección de la UI es un componente independiente.</a:t>
            </a:r>
            <a:endParaRPr sz="1100"/>
          </a:p>
        </p:txBody>
      </p:sp>
      <p:sp>
        <p:nvSpPr>
          <p:cNvPr id="164" name="Google Shape;164;p25"/>
          <p:cNvSpPr txBox="1"/>
          <p:nvPr/>
        </p:nvSpPr>
        <p:spPr>
          <a:xfrm>
            <a:off x="6948850" y="2901725"/>
            <a:ext cx="1883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Los componentes promueven la reutilización de código y la separación de responsabilidades.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en ReactJS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402625"/>
            <a:ext cx="85206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Los componentes son funciones que devuelven un árbol de elementos JSX. Pueden ser </a:t>
            </a:r>
            <a:r>
              <a:rPr b="1" lang="es-419"/>
              <a:t>funcionales</a:t>
            </a:r>
            <a:r>
              <a:rPr lang="es-419"/>
              <a:t> (como hemos visto) o basados en clases (menos comunes hoy).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TaskList.jsx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4795000" y="2501525"/>
            <a:ext cx="40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Modifica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App.jsx agregando TaskList:</a:t>
            </a:r>
            <a:endParaRPr/>
          </a:p>
        </p:txBody>
      </p:sp>
      <p:graphicFrame>
        <p:nvGraphicFramePr>
          <p:cNvPr id="173" name="Google Shape;173;p26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32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&gt;Learn React&lt;/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&gt;Build a project&lt;/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&gt;Explore Hooks&lt;/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" name="Google Shape;174;p26"/>
          <p:cNvGraphicFramePr/>
          <p:nvPr/>
        </p:nvGraphicFramePr>
        <p:xfrm>
          <a:off x="47950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32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 de Datos con Props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props permiten pasar datos a los componentes. Son inmutables y se utilizan para personalizar componentes.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11700" y="2182925"/>
            <a:ext cx="29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Task.jsx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3646975" y="2182925"/>
            <a:ext cx="46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Modifica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TaskList.jsx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/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31170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32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task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27"/>
          <p:cNvGraphicFramePr/>
          <p:nvPr/>
        </p:nvGraphicFramePr>
        <p:xfrm>
          <a:off x="364697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631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Hooks</a:t>
            </a:r>
            <a:endParaRPr/>
          </a:p>
        </p:txBody>
      </p:sp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311700" y="1802825"/>
            <a:ext cx="28272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Hooks permiten gestionar estados y efectos secundarios en los componentes funcionales.</a:t>
            </a:r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3138900" y="1402625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 estados al componente TaskList.jsx:</a:t>
            </a:r>
            <a:endParaRPr/>
          </a:p>
        </p:txBody>
      </p:sp>
      <p:graphicFrame>
        <p:nvGraphicFramePr>
          <p:cNvPr id="192" name="Google Shape;192;p28"/>
          <p:cNvGraphicFramePr/>
          <p:nvPr/>
        </p:nvGraphicFramePr>
        <p:xfrm>
          <a:off x="31389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5163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[tasks, setTasks] = useState([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addTask = 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setTasks([...tasks,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`Task 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${tasks.length +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{addTask}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&gt;Add Task&lt;/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{tasks.map((task, index) =&gt;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))}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JSX, la Simplificación de ReactJS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Porqué usar JSX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769725"/>
            <a:ext cx="42603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es una extensión de sintaxis para JavaScript que</a:t>
            </a:r>
            <a:r>
              <a:rPr b="1" lang="es-419"/>
              <a:t> facilita la creación de interfaces de usuario en React</a:t>
            </a:r>
            <a:r>
              <a:rPr lang="es-419"/>
              <a:t>. Su similitud con HTML lo hace intuitivo para los desarrolladores.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4572000" y="14026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el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Header.jsx:</a:t>
            </a:r>
            <a:endParaRPr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appName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currentDate =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().toLocaleDateString();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&gt;{appName}&lt;/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&gt;{`Today's date: ${currentDate}`}&lt;/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4572000" y="3872925"/>
            <a:ext cx="4260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Las llaves {} permiten incluir expresiones de JavaScript.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 interpolación de cadenas como Today's date: ${currentDate} combina HTML y JavaScript de forma natural.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JSX también es una Expresión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802825"/>
            <a:ext cx="4881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puede asignarse a variables, pasarse como parámetros o devolverse desde funciones.</a:t>
            </a:r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193300" y="14026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App.jsx:</a:t>
            </a:r>
            <a:endParaRPr/>
          </a:p>
        </p:txBody>
      </p:sp>
      <p:sp>
        <p:nvSpPr>
          <p:cNvPr id="214" name="Google Shape;214;p31"/>
          <p:cNvSpPr txBox="1"/>
          <p:nvPr/>
        </p:nvSpPr>
        <p:spPr>
          <a:xfrm>
            <a:off x="5193300" y="4196775"/>
            <a:ext cx="3639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JSX como una expresión puede almacenarse en variables (footer) y reutilizarse.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51933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638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footer =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&gt;(c) 2024 My Todo App&lt;/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{footer}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Especificando Atributos con JSX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JSX, los atributos son similares a HTML, pero con convenciones de nombres de JavaScript.</a:t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1307750" y="21829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 estilos en línea a Header.jsx: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4946725" y="2583125"/>
            <a:ext cx="38856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Atributos como style usan objetos JavaScript en lugar de cadenas.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Las claves del objeto siguen la convención camelCase (textAlign).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24" name="Google Shape;224;p32"/>
          <p:cNvGraphicFramePr/>
          <p:nvPr/>
        </p:nvGraphicFramePr>
        <p:xfrm>
          <a:off x="130775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639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appName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headerStyle =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'center'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'blue'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{headerStyle}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&gt;{appName}&lt;/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Previniendo Ataques de Inyección con JSX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311700" y="14026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escapa automáticamente cualquier contenido peligroso.</a:t>
            </a:r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1307750" y="18643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TaskList.jsx: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1307750" y="4172700"/>
            <a:ext cx="5533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Aunque tasks contiene HTML malicioso, JSX lo muestra como texto plano, previniendo inyecciones de código.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33" name="Google Shape;233;p33"/>
          <p:cNvGraphicFramePr/>
          <p:nvPr/>
        </p:nvGraphicFramePr>
        <p:xfrm>
          <a:off x="1307750" y="226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5533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'&lt;script&gt;alert("Hacked!")&lt;/script&gt;'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2</a:t>
            </a:r>
            <a:endParaRPr/>
          </a:p>
        </p:txBody>
      </p:sp>
      <p:sp>
        <p:nvSpPr>
          <p:cNvPr id="100" name="Google Shape;100;p16"/>
          <p:cNvSpPr txBox="1"/>
          <p:nvPr>
            <p:ph idx="3" type="title"/>
          </p:nvPr>
        </p:nvSpPr>
        <p:spPr>
          <a:xfrm>
            <a:off x="3384175" y="1531675"/>
            <a:ext cx="47043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Domina los fundamentos de ReactJS: Aprende JSX, props, hooks, y cómo construir componentes reutilizables para interfaces dinámicas, eficaces y modulares.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 en JSX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802825"/>
            <a:ext cx="39423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comentarios dentro de JSX se colocan dentro de llaves usando sintaxis específica.</a:t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4253950" y="1402625"/>
            <a:ext cx="45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TaskList.jsx:</a:t>
            </a:r>
            <a:endParaRPr/>
          </a:p>
        </p:txBody>
      </p:sp>
      <p:sp>
        <p:nvSpPr>
          <p:cNvPr id="241" name="Google Shape;241;p34"/>
          <p:cNvSpPr txBox="1"/>
          <p:nvPr/>
        </p:nvSpPr>
        <p:spPr>
          <a:xfrm>
            <a:off x="4254000" y="4172700"/>
            <a:ext cx="457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Los comentarios deben colocarse dentro de {/* */}.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42" name="Google Shape;242;p34"/>
          <p:cNvGraphicFramePr/>
          <p:nvPr/>
        </p:nvGraphicFramePr>
        <p:xfrm>
          <a:off x="425395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578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{/* Mostrar lista de tareas */}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Implementar componentes reutilizables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r>
              <a:rPr lang="es-419"/>
              <a:t>spectos fundamentales de la Componentización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componentización en React permite dividir la UI en pequeñas piezas reutilizables, lo que mejora la organización, mantenibilidad y escalabilidad del código.</a:t>
            </a:r>
            <a:endParaRPr/>
          </a:p>
        </p:txBody>
      </p:sp>
      <p:sp>
        <p:nvSpPr>
          <p:cNvPr id="254" name="Google Shape;254;p36"/>
          <p:cNvSpPr txBox="1"/>
          <p:nvPr/>
        </p:nvSpPr>
        <p:spPr>
          <a:xfrm>
            <a:off x="311700" y="2501525"/>
            <a:ext cx="33573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Beneficios: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Reutilización de código.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Separación de preocupaciones.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Escalabilidad y consistencia.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4254900" y="2501525"/>
            <a:ext cx="4577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Creamos un componente reutilizable Button.jsx:</a:t>
            </a:r>
            <a:endParaRPr b="1" sz="1400"/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42549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577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label, onClick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{onClick}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&gt;{label}&lt;/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36"/>
          <p:cNvSpPr txBox="1"/>
          <p:nvPr>
            <p:ph idx="1" type="body"/>
          </p:nvPr>
        </p:nvSpPr>
        <p:spPr>
          <a:xfrm>
            <a:off x="4254900" y="3600225"/>
            <a:ext cx="4577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/>
              <a:t>Button recibe label y onClick como propiedades, lo que permite personalización.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Reconocer los Elementos y Sintaxis para Componentes</a:t>
            </a:r>
            <a:endParaRPr/>
          </a:p>
        </p:txBody>
      </p:sp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802825"/>
            <a:ext cx="41184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componentes en React son funciones que devuelven elementos JSX. Usan props para recibir datos y comportamientos.</a:t>
            </a:r>
            <a:endParaRPr/>
          </a:p>
        </p:txBody>
      </p:sp>
      <p:sp>
        <p:nvSpPr>
          <p:cNvPr id="264" name="Google Shape;264;p37"/>
          <p:cNvSpPr txBox="1"/>
          <p:nvPr>
            <p:ph idx="1" type="body"/>
          </p:nvPr>
        </p:nvSpPr>
        <p:spPr>
          <a:xfrm>
            <a:off x="4430100" y="14026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Actualizar TaskList.jsx para usar Button:</a:t>
            </a:r>
            <a:endParaRPr b="1" sz="1400"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4430100" y="4187450"/>
            <a:ext cx="44022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/>
              <a:t>Button se usa para eliminar tareas. onClick ejecuta onDelete con el índice de la tarea. Calma si se rompe el código ;), aun no terminamos</a:t>
            </a:r>
            <a:endParaRPr sz="1100"/>
          </a:p>
        </p:txBody>
      </p:sp>
      <p:graphicFrame>
        <p:nvGraphicFramePr>
          <p:cNvPr id="266" name="Google Shape;266;p37"/>
          <p:cNvGraphicFramePr/>
          <p:nvPr/>
        </p:nvGraphicFramePr>
        <p:xfrm>
          <a:off x="44301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402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Button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'./Button'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tasks, onDelete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{task}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"Delete"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{()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=&gt; onDelete(index)}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Componentes Previamente Construidos</a:t>
            </a:r>
            <a:endParaRPr/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componentes construidos pueden reutilizarse con diferentes configuraciones mediante props.</a:t>
            </a:r>
            <a:endParaRPr/>
          </a:p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333125" y="2182925"/>
            <a:ext cx="7499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Crea TaskForm.jsx:</a:t>
            </a:r>
            <a:endParaRPr b="1" sz="1400"/>
          </a:p>
        </p:txBody>
      </p:sp>
      <p:graphicFrame>
        <p:nvGraphicFramePr>
          <p:cNvPr id="274" name="Google Shape;274;p38"/>
          <p:cNvGraphicFramePr/>
          <p:nvPr/>
        </p:nvGraphicFramePr>
        <p:xfrm>
          <a:off x="133312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85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onAdd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[task, setTask] = useState(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handleSubmit = (e)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e.preventDefault();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(task.trim())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onAdd(task);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setTask(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Google Shape;275;p38"/>
          <p:cNvGraphicFramePr/>
          <p:nvPr/>
        </p:nvGraphicFramePr>
        <p:xfrm>
          <a:off x="515277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679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onSubmit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{handleSubmit}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"Add a task"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{(e)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=&gt; setTask(e.target.value)}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"submit"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&gt;Add&lt;/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Componentes Previamente Construidos</a:t>
            </a:r>
            <a:endParaRPr/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1333125" y="1402625"/>
            <a:ext cx="7499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Integra en App.jsx:</a:t>
            </a:r>
            <a:endParaRPr b="1" sz="1400"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1333125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238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TaskForm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'./TaskForm'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[tasks, setTasks] = useState([]);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addTask = (task)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setTasks([...tasks, task]);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deleteTask = (index)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setTasks(tasks.filter((_, i) =&gt; i !== index));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3" name="Google Shape;283;p39"/>
          <p:cNvGraphicFramePr/>
          <p:nvPr/>
        </p:nvGraphicFramePr>
        <p:xfrm>
          <a:off x="5593425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238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&lt;Header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&lt;TaskForm onAdd={addTask}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&lt;TaskList tasks={tasks} onDelete={deleteTask}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84" name="Google Shape;284;p39"/>
          <p:cNvSpPr txBox="1"/>
          <p:nvPr>
            <p:ph idx="1" type="body"/>
          </p:nvPr>
        </p:nvSpPr>
        <p:spPr>
          <a:xfrm>
            <a:off x="5593425" y="3549075"/>
            <a:ext cx="32388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TaskForm</a:t>
            </a:r>
            <a:r>
              <a:rPr lang="es-419" sz="1100"/>
              <a:t> permite agregar nuevas tareas.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/>
              <a:t>TaskList </a:t>
            </a:r>
            <a:r>
              <a:rPr lang="es-419" sz="1100"/>
              <a:t>muestra las tareas y permite eliminarlas.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/>
              <a:t>Los métodos</a:t>
            </a:r>
            <a:r>
              <a:rPr b="1" lang="es-419" sz="1100"/>
              <a:t> addTask</a:t>
            </a:r>
            <a:r>
              <a:rPr lang="es-419" sz="1100"/>
              <a:t> y</a:t>
            </a:r>
            <a:r>
              <a:rPr b="1" lang="es-419" sz="1100"/>
              <a:t> deleteTask</a:t>
            </a:r>
            <a:r>
              <a:rPr lang="es-419" sz="1100"/>
              <a:t> gestionan el estado.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te </a:t>
            </a:r>
            <a:r>
              <a:rPr lang="es-419"/>
              <a:t>pareció</a:t>
            </a:r>
            <a:r>
              <a:rPr lang="es-419"/>
              <a:t> tu primer proyecto con React?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Extras </a:t>
            </a:r>
            <a:r>
              <a:rPr lang="es-419"/>
              <a:t>😁!!!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ciclo de vida ReactJS</a:t>
            </a:r>
            <a:endParaRPr/>
          </a:p>
        </p:txBody>
      </p:sp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ciclo de vida en React describe las etapas por las que pasa un componente: montaje, actualización y desmontaje. Comprender estas fases permite </a:t>
            </a:r>
            <a:r>
              <a:rPr b="1" lang="es-419"/>
              <a:t>manipular</a:t>
            </a:r>
            <a:r>
              <a:rPr lang="es-419"/>
              <a:t> datos, realizar </a:t>
            </a:r>
            <a:r>
              <a:rPr b="1" lang="es-419"/>
              <a:t>peticiones</a:t>
            </a:r>
            <a:r>
              <a:rPr lang="es-419"/>
              <a:t> o </a:t>
            </a:r>
            <a:r>
              <a:rPr b="1" lang="es-419"/>
              <a:t>limpiar</a:t>
            </a:r>
            <a:r>
              <a:rPr lang="es-419"/>
              <a:t> recursos adecuadamente.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2501525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Montaje:</a:t>
            </a:r>
            <a:r>
              <a:rPr lang="es-419" sz="1400"/>
              <a:t> componentDidMount se usa para inicializar datos.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Actualización:</a:t>
            </a:r>
            <a:r>
              <a:rPr lang="es-419" sz="1400"/>
              <a:t> Métodos como componentDidUpdate responden a cambios en props o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Desmontaje:</a:t>
            </a:r>
            <a:r>
              <a:rPr lang="es-419" sz="1400"/>
              <a:t> componentWillUnmount permite limpiar recursos como listeners o intervalos.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Desplegando datos en la interfaz (Renderización)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utiliza el método </a:t>
            </a:r>
            <a:r>
              <a:rPr b="1" lang="es-419"/>
              <a:t>render() </a:t>
            </a:r>
            <a:r>
              <a:rPr lang="es-419"/>
              <a:t>para actualizar la interfaz de usuario basándose en los cambios en el estado o las propiedades del componente.</a:t>
            </a:r>
            <a:endParaRPr/>
          </a:p>
        </p:txBody>
      </p:sp>
      <p:graphicFrame>
        <p:nvGraphicFramePr>
          <p:cNvPr id="308" name="Google Shape;308;p43"/>
          <p:cNvGraphicFramePr/>
          <p:nvPr/>
        </p:nvGraphicFramePr>
        <p:xfrm>
          <a:off x="577665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055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UserProfile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name, age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&gt;{name}&lt;/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&gt;Edad: {age}&lt;/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311700" y="2735025"/>
            <a:ext cx="5465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Aquí, el componente UserProfile despliega dinámicamente los datos proporcionados a través de las props.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0" y="1402625"/>
            <a:ext cx="42603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Elementos Fundamentales de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Introducción a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Pensando en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Componentes en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Composición versus herencia.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Paso de datos con Props.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Listas y keys.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Formularios.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ciclo de vida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Desplegando datos en la interfaz (Renderización).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Uso de extensión browser “React Developer Tools”.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extensión browser “React Developer Tools”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11700" y="1402625"/>
            <a:ext cx="50898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Developer Tools es una </a:t>
            </a:r>
            <a:r>
              <a:rPr b="1" lang="es-419"/>
              <a:t>extensión</a:t>
            </a:r>
            <a:r>
              <a:rPr lang="es-419"/>
              <a:t> para inspeccionar jerarquías de componentes, sus props y estados, facilitando el debugging.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https://react.dev/learn/react-developer-tools</a:t>
            </a:r>
            <a:endParaRPr/>
          </a:p>
        </p:txBody>
      </p:sp>
      <p:pic>
        <p:nvPicPr>
          <p:cNvPr id="316" name="Google Shape;31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477" y="1403181"/>
            <a:ext cx="3430827" cy="34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uso de API’s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311700" y="1402625"/>
            <a:ext cx="41010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permite consumir </a:t>
            </a:r>
            <a:r>
              <a:rPr b="1" lang="es-419"/>
              <a:t>APIs REST</a:t>
            </a:r>
            <a:r>
              <a:rPr lang="es-419"/>
              <a:t> utilizando funciones como </a:t>
            </a:r>
            <a:r>
              <a:rPr b="1" lang="es-419"/>
              <a:t>fetch()</a:t>
            </a:r>
            <a:r>
              <a:rPr lang="es-419"/>
              <a:t> o librerías como </a:t>
            </a:r>
            <a:r>
              <a:rPr b="1" lang="es-419"/>
              <a:t>Axios</a:t>
            </a:r>
            <a:r>
              <a:rPr lang="es-419"/>
              <a:t> para manejar datos externos.</a:t>
            </a:r>
            <a:endParaRPr/>
          </a:p>
        </p:txBody>
      </p:sp>
      <p:graphicFrame>
        <p:nvGraphicFramePr>
          <p:cNvPr id="323" name="Google Shape;323;p45"/>
          <p:cNvGraphicFramePr/>
          <p:nvPr/>
        </p:nvGraphicFramePr>
        <p:xfrm>
          <a:off x="4412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41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useState, useEffect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FetchData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[data, setData] = useState([]);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useEffect(()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fetch(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"https://jsonplaceholder.typicode.com/todos"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.then((response) =&gt; response.json())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.then((json) =&gt; setData(json));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 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{data.map((item)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{item.id}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&gt;{item.title}&lt;/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 y palabras reservadas en JSX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utiliza una combinación de JavaScript y HTML con </a:t>
            </a:r>
            <a:r>
              <a:rPr b="1" lang="es-419"/>
              <a:t>notaciones específicas</a:t>
            </a:r>
            <a:r>
              <a:rPr lang="es-419"/>
              <a:t>. Palabras reservadas como </a:t>
            </a:r>
            <a:r>
              <a:rPr b="1" lang="es-419"/>
              <a:t>class</a:t>
            </a:r>
            <a:r>
              <a:rPr lang="es-419"/>
              <a:t> se sustituyen por</a:t>
            </a:r>
            <a:r>
              <a:rPr b="1" lang="es-419"/>
              <a:t> className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30" name="Google Shape;330;p46"/>
          <p:cNvGraphicFramePr/>
          <p:nvPr/>
        </p:nvGraphicFramePr>
        <p:xfrm>
          <a:off x="31170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"btn-primary"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&gt;Click Me!&lt;/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Especificando hijos con JSX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311700" y="1402625"/>
            <a:ext cx="42603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permite incluir elementos hijos </a:t>
            </a:r>
            <a:r>
              <a:rPr b="1" lang="es-419"/>
              <a:t>dentro de un</a:t>
            </a:r>
            <a:r>
              <a:rPr lang="es-419"/>
              <a:t> </a:t>
            </a:r>
            <a:r>
              <a:rPr b="1" lang="es-419"/>
              <a:t>componente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37" name="Google Shape;337;p47"/>
          <p:cNvGraphicFramePr/>
          <p:nvPr/>
        </p:nvGraphicFramePr>
        <p:xfrm>
          <a:off x="4572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children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&gt;{children}&lt;/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&gt;Título&lt;/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&gt;Contenido&lt;/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 de objetos en JSX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permite usar expresiones de JavaScript, incluidas </a:t>
            </a:r>
            <a:r>
              <a:rPr b="1" lang="es-419"/>
              <a:t>representaciones de objetos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44" name="Google Shape;344;p48"/>
          <p:cNvGraphicFramePr/>
          <p:nvPr/>
        </p:nvGraphicFramePr>
        <p:xfrm>
          <a:off x="311700" y="22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user = {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"John"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DisplayUser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&gt;{`Nombre: ${user.name}, Edad: ${user.age}`}&lt;/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rol de Babel en la conversión de objetos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Babel convierte el código JSX en JavaScript estándar, permitiendo la </a:t>
            </a:r>
            <a:r>
              <a:rPr b="1" lang="es-419"/>
              <a:t>compatibilidad con navegadores</a:t>
            </a:r>
            <a:r>
              <a:rPr lang="es-419"/>
              <a:t>.</a:t>
            </a:r>
            <a:endParaRPr/>
          </a:p>
        </p:txBody>
      </p:sp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311700" y="2181600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de Código Pre-Babel:</a:t>
            </a:r>
            <a:endParaRPr b="1" sz="1400"/>
          </a:p>
        </p:txBody>
      </p:sp>
      <p:sp>
        <p:nvSpPr>
          <p:cNvPr id="352" name="Google Shape;352;p49"/>
          <p:cNvSpPr txBox="1"/>
          <p:nvPr>
            <p:ph idx="1" type="body"/>
          </p:nvPr>
        </p:nvSpPr>
        <p:spPr>
          <a:xfrm>
            <a:off x="4572000" y="2181600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convertido por Babel:</a:t>
            </a:r>
            <a:endParaRPr b="1" sz="1400"/>
          </a:p>
        </p:txBody>
      </p:sp>
      <p:graphicFrame>
        <p:nvGraphicFramePr>
          <p:cNvPr id="353" name="Google Shape;353;p49"/>
          <p:cNvGraphicFramePr/>
          <p:nvPr/>
        </p:nvGraphicFramePr>
        <p:xfrm>
          <a:off x="311700" y="25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239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&gt;Hello, world!&lt;/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4" name="Google Shape;354;p49"/>
          <p:cNvGraphicFramePr/>
          <p:nvPr/>
        </p:nvGraphicFramePr>
        <p:xfrm>
          <a:off x="4572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React.createElement(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"h1"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"Hello, world!"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</a:t>
            </a:r>
            <a:r>
              <a:rPr lang="es-419"/>
              <a:t>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311700" y="140262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este ejercicio, desarrollaremos una aplicación básica de una plataforma inmobiliaria utilizando los elementos fundamentales de ReactJS. Implementaremos </a:t>
            </a:r>
            <a:r>
              <a:rPr b="1" lang="es-419"/>
              <a:t>componentes reutilizables</a:t>
            </a:r>
            <a:r>
              <a:rPr lang="es-419"/>
              <a:t> para listar propiedades, mostrar detalles de una propiedad y realizar solicitudes de contacto. Usaremos </a:t>
            </a:r>
            <a:r>
              <a:rPr b="1" lang="es-419"/>
              <a:t>JSX</a:t>
            </a:r>
            <a:r>
              <a:rPr lang="es-419"/>
              <a:t>,</a:t>
            </a:r>
            <a:r>
              <a:rPr b="1" lang="es-419"/>
              <a:t> props</a:t>
            </a:r>
            <a:r>
              <a:rPr lang="es-419"/>
              <a:t>,</a:t>
            </a:r>
            <a:r>
              <a:rPr b="1" lang="es-419"/>
              <a:t> hooks</a:t>
            </a:r>
            <a:r>
              <a:rPr lang="es-419"/>
              <a:t> y formularios para manejar la interacción del usuario y desplegar datos dinámicos.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3117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1: Preparar el Entorno de Trabajo</a:t>
            </a:r>
            <a:endParaRPr b="1" sz="1400"/>
          </a:p>
        </p:txBody>
      </p:sp>
      <p:graphicFrame>
        <p:nvGraphicFramePr>
          <p:cNvPr id="371" name="Google Shape;371;p52"/>
          <p:cNvGraphicFramePr/>
          <p:nvPr/>
        </p:nvGraphicFramePr>
        <p:xfrm>
          <a:off x="311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588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create vite@latest real-estate-app --template react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real-estate-app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2" name="Google Shape;372;p52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165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real-estate-app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assets/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52"/>
          <p:cNvSpPr txBox="1"/>
          <p:nvPr>
            <p:ph idx="1" type="body"/>
          </p:nvPr>
        </p:nvSpPr>
        <p:spPr>
          <a:xfrm>
            <a:off x="6228150" y="1802825"/>
            <a:ext cx="26043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Esta </a:t>
            </a:r>
            <a:r>
              <a:rPr lang="es-419" sz="1200"/>
              <a:t>será</a:t>
            </a:r>
            <a:r>
              <a:rPr lang="es-419" sz="1200"/>
              <a:t> nuestra estructura inicial.</a:t>
            </a:r>
            <a:endParaRPr sz="1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2: Elimina los estilos que vienen por defecto en Main.jsx</a:t>
            </a:r>
            <a:endParaRPr b="1" sz="1400"/>
          </a:p>
        </p:txBody>
      </p:sp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Asi deberia verse s</a:t>
            </a:r>
            <a:r>
              <a:rPr lang="es-419" sz="1200"/>
              <a:t>rc/Main.jsx al inicio</a:t>
            </a:r>
            <a:endParaRPr sz="1200"/>
          </a:p>
        </p:txBody>
      </p:sp>
      <p:graphicFrame>
        <p:nvGraphicFramePr>
          <p:cNvPr id="381" name="Google Shape;381;p53"/>
          <p:cNvGraphicFramePr/>
          <p:nvPr/>
        </p:nvGraphicFramePr>
        <p:xfrm>
          <a:off x="457200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68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StrictMode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createRoot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'react-dom/client'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'./App.jsx'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createRoot(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)).render(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2" name="Google Shape;382;p53"/>
          <p:cNvGraphicFramePr/>
          <p:nvPr/>
        </p:nvGraphicFramePr>
        <p:xfrm>
          <a:off x="31170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422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StrictMode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createRoot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'react-dom/client'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'./index.css'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'./App.jsx'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createRoot(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)).render(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44529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Asi deberia verse src/Main.jsx al final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402625"/>
            <a:ext cx="42603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Hojas de estilo en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Introducción a Hooks.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Introducción a uso de API’s.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JSX, la Simplificación de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Porqué usarJSX.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Insertando expresiones en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Notación y palabras reservadas.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JSX también es una expresión.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Especificando atributos con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Especificando hijos con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Previniendo ataques de inyección con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Representación de objetos en JSX.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311700" y="1802825"/>
            <a:ext cx="26970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En la carpeta raíz de tu proyecto se encuentra el archivo </a:t>
            </a:r>
            <a:r>
              <a:rPr b="1" lang="es-419" sz="1200"/>
              <a:t>index.html </a:t>
            </a:r>
            <a:r>
              <a:rPr lang="es-419" sz="1200"/>
              <a:t>en el agregaremos el CDN de Bootstrap</a:t>
            </a:r>
            <a:endParaRPr sz="1200"/>
          </a:p>
        </p:txBody>
      </p:sp>
      <p:graphicFrame>
        <p:nvGraphicFramePr>
          <p:cNvPr id="390" name="Google Shape;390;p54"/>
          <p:cNvGraphicFramePr/>
          <p:nvPr/>
        </p:nvGraphicFramePr>
        <p:xfrm>
          <a:off x="3008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5823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charset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"icon"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"image/svg+xml"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"/vite.svg"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"viewport"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"width=device-width, initial-scale=1.0"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&gt;Vite + React&lt;/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"https://cdn.jsdelivr.net/npm/bootstrap@5.3.3/dist/css/bootstrap.min.css"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integrity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"sha384-QWTKZyjpPEjISv5WaRU9OFeRpok6YctnYmDr5pNlyT2bRjXh0JMhjY6hW+ALEwIH"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"anonymous"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"root"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"module"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"/src/main.jsx"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311700" y="1402625"/>
            <a:ext cx="2697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3: Agrega Bootstrap</a:t>
            </a:r>
            <a:endParaRPr b="1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311700" y="1402625"/>
            <a:ext cx="407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4: Modifica el archivo App.js</a:t>
            </a:r>
            <a:endParaRPr b="1" sz="1400"/>
          </a:p>
        </p:txBody>
      </p:sp>
      <p:graphicFrame>
        <p:nvGraphicFramePr>
          <p:cNvPr id="398" name="Google Shape;398;p55"/>
          <p:cNvGraphicFramePr/>
          <p:nvPr/>
        </p:nvGraphicFramePr>
        <p:xfrm>
          <a:off x="1322700" y="2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4422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useState, useEffect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PropertyList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"./components/PropertyList"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ContactForm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"./components/ContactForm"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[properties, setProperties] = useState([]);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useEffect(()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Simular una API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setProperties([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 Moderna"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A"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"Departamento"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B"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95000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 de Campo"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C"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 []);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55"/>
          <p:cNvSpPr txBox="1"/>
          <p:nvPr>
            <p:ph idx="1" type="body"/>
          </p:nvPr>
        </p:nvSpPr>
        <p:spPr>
          <a:xfrm>
            <a:off x="311700" y="1802825"/>
            <a:ext cx="85206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Agrega los componentes </a:t>
            </a:r>
            <a:r>
              <a:rPr b="1" lang="es-419" sz="1200"/>
              <a:t>PropertyList</a:t>
            </a:r>
            <a:r>
              <a:rPr lang="es-419" sz="1200"/>
              <a:t> y </a:t>
            </a:r>
            <a:r>
              <a:rPr b="1" lang="es-419" sz="1200"/>
              <a:t>ContactForm.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Simula la implementación de una </a:t>
            </a:r>
            <a:r>
              <a:rPr b="1" lang="es-419" sz="1200"/>
              <a:t>API.</a:t>
            </a:r>
            <a:endParaRPr b="1" sz="1200"/>
          </a:p>
        </p:txBody>
      </p:sp>
      <p:graphicFrame>
        <p:nvGraphicFramePr>
          <p:cNvPr id="400" name="Google Shape;400;p55"/>
          <p:cNvGraphicFramePr/>
          <p:nvPr/>
        </p:nvGraphicFramePr>
        <p:xfrm>
          <a:off x="5843375" y="2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988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"container my-5"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"text-center"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&gt;Plataforma Inmobiliaria&lt;/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"row"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"col"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{properties}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ContactForm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 default App;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07" name="Google Shape;407;p56"/>
          <p:cNvSpPr txBox="1"/>
          <p:nvPr>
            <p:ph idx="1" type="body"/>
          </p:nvPr>
        </p:nvSpPr>
        <p:spPr>
          <a:xfrm>
            <a:off x="311700" y="1802825"/>
            <a:ext cx="6165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Genera una carpeta llamada components y agrega: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-419" sz="1200"/>
              <a:t>Componente PropertyCard:</a:t>
            </a:r>
            <a:r>
              <a:rPr lang="es-419" sz="1200"/>
              <a:t> Muestra información básica de una propiedad.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-419" sz="1200"/>
              <a:t>Componente PropertyList:</a:t>
            </a:r>
            <a:r>
              <a:rPr lang="es-419" sz="1200"/>
              <a:t> Lista todas las propiedades disponibles.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-419" sz="1200"/>
              <a:t>Componente ContactForm:</a:t>
            </a:r>
            <a:r>
              <a:rPr lang="es-419" sz="1200"/>
              <a:t> Permite enviar una solicitud de contacto.</a:t>
            </a:r>
            <a:endParaRPr sz="1200"/>
          </a:p>
        </p:txBody>
      </p:sp>
      <p:graphicFrame>
        <p:nvGraphicFramePr>
          <p:cNvPr id="408" name="Google Shape;408;p56"/>
          <p:cNvGraphicFramePr/>
          <p:nvPr/>
        </p:nvGraphicFramePr>
        <p:xfrm>
          <a:off x="6476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35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real-estate-app/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components/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├── ContactForm.jsx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├── PropertyCard.jsx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└── PropertyList.jsx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assets/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15" name="Google Shape;415;p57"/>
          <p:cNvSpPr txBox="1"/>
          <p:nvPr>
            <p:ph idx="1" type="body"/>
          </p:nvPr>
        </p:nvSpPr>
        <p:spPr>
          <a:xfrm>
            <a:off x="311700" y="1802825"/>
            <a:ext cx="6165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src/components/PropertyCard.jsx</a:t>
            </a:r>
            <a:endParaRPr sz="1200"/>
          </a:p>
        </p:txBody>
      </p:sp>
      <p:graphicFrame>
        <p:nvGraphicFramePr>
          <p:cNvPr id="416" name="Google Shape;416;p57"/>
          <p:cNvGraphicFramePr/>
          <p:nvPr/>
        </p:nvGraphicFramePr>
        <p:xfrm>
          <a:off x="127972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1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PropTypes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'prop-types'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name, location, price })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"col"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"card-body"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h5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'card-title'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&gt;{name}&lt;/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h5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'card-text'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&gt;{location}&lt;/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'card-text'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&gt;Precio: ${price}&lt;/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57"/>
          <p:cNvGraphicFramePr/>
          <p:nvPr/>
        </p:nvGraphicFramePr>
        <p:xfrm>
          <a:off x="551812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31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PropertyCard.propTypes =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PropertyCard;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8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24" name="Google Shape;424;p58"/>
          <p:cNvSpPr txBox="1"/>
          <p:nvPr>
            <p:ph idx="1" type="body"/>
          </p:nvPr>
        </p:nvSpPr>
        <p:spPr>
          <a:xfrm>
            <a:off x="311700" y="1802825"/>
            <a:ext cx="6165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src/components/PropertyList.jsx</a:t>
            </a:r>
            <a:endParaRPr sz="1200"/>
          </a:p>
        </p:txBody>
      </p:sp>
      <p:graphicFrame>
        <p:nvGraphicFramePr>
          <p:cNvPr id="425" name="Google Shape;425;p58"/>
          <p:cNvGraphicFramePr/>
          <p:nvPr/>
        </p:nvGraphicFramePr>
        <p:xfrm>
          <a:off x="126347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46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PropTypes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'prop-types'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PropertyCard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"./PropertyCard"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properties })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"row row-cols-1 row-cols-md-3 g-3 my-2"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{properties.map((property) =&gt;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{property.id}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{property.name}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{property.location}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{property.price}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6" name="Google Shape;426;p58"/>
          <p:cNvGraphicFramePr/>
          <p:nvPr/>
        </p:nvGraphicFramePr>
        <p:xfrm>
          <a:off x="489545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71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PropertyList.propTypes =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PropTypes.arrayOf(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PropTypes.shape({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PropertyList;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33" name="Google Shape;433;p59"/>
          <p:cNvSpPr txBox="1"/>
          <p:nvPr>
            <p:ph idx="1" type="body"/>
          </p:nvPr>
        </p:nvSpPr>
        <p:spPr>
          <a:xfrm>
            <a:off x="311700" y="1802825"/>
            <a:ext cx="4260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</a:t>
            </a:r>
            <a:r>
              <a:rPr lang="es-419" sz="1200"/>
              <a:t>ContactForm.jsx</a:t>
            </a:r>
            <a:endParaRPr sz="1200"/>
          </a:p>
        </p:txBody>
      </p:sp>
      <p:graphicFrame>
        <p:nvGraphicFramePr>
          <p:cNvPr id="434" name="Google Shape;434;p59"/>
          <p:cNvGraphicFramePr/>
          <p:nvPr/>
        </p:nvGraphicFramePr>
        <p:xfrm>
          <a:off x="129812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910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ContactForm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[formData, setFormData] = useState({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handleChange = (e)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setFormData({ ...formData, [e.target.name]: e.target.value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handleSubmit = (e)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e.preventDefault();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"Formulario enviado:"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formData);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60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41" name="Google Shape;441;p60"/>
          <p:cNvSpPr txBox="1"/>
          <p:nvPr>
            <p:ph idx="1" type="body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src/components/ContactForm.jsx</a:t>
            </a:r>
            <a:endParaRPr sz="1200"/>
          </a:p>
        </p:txBody>
      </p:sp>
      <p:graphicFrame>
        <p:nvGraphicFramePr>
          <p:cNvPr id="442" name="Google Shape;442;p60"/>
          <p:cNvGraphicFramePr/>
          <p:nvPr/>
        </p:nvGraphicFramePr>
        <p:xfrm>
          <a:off x="31170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783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(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 mt-5"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"card-body"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"contact-form"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onSubmit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{handleSubmit}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nombre"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{formData.name}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60"/>
          <p:cNvGraphicFramePr/>
          <p:nvPr/>
        </p:nvGraphicFramePr>
        <p:xfrm>
          <a:off x="340267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51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"email"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"email"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correo"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{formData.email}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"message"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rows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mensaje"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{formData.message}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&gt;&lt;/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Google Shape;444;p60"/>
          <p:cNvGraphicFramePr/>
          <p:nvPr/>
        </p:nvGraphicFramePr>
        <p:xfrm>
          <a:off x="632025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51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"d-grid gap-2"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"submit"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"btn btn-primary"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&gt;Enviar&lt;/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 default ContactForm;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61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6: Ejecuta el proyecto </a:t>
            </a:r>
            <a:endParaRPr b="1" sz="1400"/>
          </a:p>
        </p:txBody>
      </p:sp>
      <p:sp>
        <p:nvSpPr>
          <p:cNvPr id="451" name="Google Shape;451;p61"/>
          <p:cNvSpPr txBox="1"/>
          <p:nvPr>
            <p:ph idx="1" type="body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Usa el comando </a:t>
            </a:r>
            <a:r>
              <a:rPr b="1" lang="es-419" sz="1200"/>
              <a:t>npm run dev </a:t>
            </a:r>
            <a:endParaRPr sz="1200"/>
          </a:p>
        </p:txBody>
      </p:sp>
      <p:graphicFrame>
        <p:nvGraphicFramePr>
          <p:cNvPr id="452" name="Google Shape;452;p61"/>
          <p:cNvGraphicFramePr/>
          <p:nvPr/>
        </p:nvGraphicFramePr>
        <p:xfrm>
          <a:off x="311700" y="2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2699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VITE v6.0.2  ready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84 ms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Local:   </a:t>
                      </a:r>
                      <a:r>
                        <a:rPr lang="es-419" sz="900" u="sng">
                          <a:solidFill>
                            <a:schemeClr val="hlink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http://localhost:5173/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Network: use --host to expose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press h + enter to show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help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453" name="Google Shape;45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00" y="2384525"/>
            <a:ext cx="4379401" cy="194530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1"/>
          <p:cNvSpPr txBox="1"/>
          <p:nvPr>
            <p:ph idx="1" type="body"/>
          </p:nvPr>
        </p:nvSpPr>
        <p:spPr>
          <a:xfrm>
            <a:off x="4452900" y="1802825"/>
            <a:ext cx="4379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Asi se vera la web, al usar el formulario </a:t>
            </a:r>
            <a:r>
              <a:rPr lang="es-419" sz="1200"/>
              <a:t>asegúrate</a:t>
            </a:r>
            <a:r>
              <a:rPr lang="es-419" sz="1200"/>
              <a:t> de revisar la </a:t>
            </a:r>
            <a:r>
              <a:rPr b="1" lang="es-419" sz="1200"/>
              <a:t>consola </a:t>
            </a:r>
            <a:r>
              <a:rPr lang="es-419" sz="1200"/>
              <a:t>con el inspector de elementos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Ejercicio Guiado?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0" y="1402625"/>
            <a:ext cx="42603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rol de Babel en la conversión de objetos.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Comentarios en JSX.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Implementar componentes reutilizables.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Describir los aspectos fundamentales y beneficios de la componentización en el desarrollo de aplicaciones front-end.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Reconocerlos elementos y sintaxis requerida para la especificación de un componente.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Utilizar componentes previamente construidos utilizando sus propiedades para su personalización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474" name="Google Shape;474;p65"/>
          <p:cNvSpPr txBox="1"/>
          <p:nvPr>
            <p:ph idx="1" type="body"/>
          </p:nvPr>
        </p:nvSpPr>
        <p:spPr>
          <a:xfrm>
            <a:off x="311700" y="1402625"/>
            <a:ext cx="85206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Fundamentos de React y JSX:</a:t>
            </a:r>
            <a:r>
              <a:rPr lang="es-419" sz="1400"/>
              <a:t> Aprendimos cómo JSX simplifica la creación de interfaces mediante una sintaxis declarativa, permitiendo insertar expresiones, manejar atributos.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Componentización y Props:</a:t>
            </a:r>
            <a:r>
              <a:rPr lang="es-419" sz="1400"/>
              <a:t> Desarrollamos componentes reutilizables para estructurar aplicaciones, entendiendo cómo pasar datos con props, gestionar listas con keys únicas y construir formularios interactivos.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Ciclo de vida y Hooks:</a:t>
            </a:r>
            <a:r>
              <a:rPr lang="es-419" sz="1400"/>
              <a:t> Exploramos el ciclo de vida de los componentes en React y la introducción a Hooks como useState y useEffect para manejar estados y efectos secundarios.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Estilos y API’s:</a:t>
            </a:r>
            <a:r>
              <a:rPr lang="es-419" sz="1400"/>
              <a:t> Implementamos hojas de estilo en React y aprendimos a consumir datos desde API’s, integrando dinámicamente contenido en nuestras aplicaciones y personalizando componentes reutilizables.</a:t>
            </a: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puede hacer React?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Fundamentales de ReactJS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Fundamentales de ReactJS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402625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entender c</a:t>
            </a:r>
            <a:r>
              <a:rPr lang="es-419"/>
              <a:t>ó</a:t>
            </a:r>
            <a:r>
              <a:rPr lang="es-419"/>
              <a:t>mo funciona React v</a:t>
            </a:r>
            <a:r>
              <a:rPr lang="es-419"/>
              <a:t>amos a desarrollar una aplicación </a:t>
            </a:r>
            <a:r>
              <a:rPr b="1" lang="es-419"/>
              <a:t>desde cero</a:t>
            </a:r>
            <a:r>
              <a:rPr lang="es-419"/>
              <a:t>, cubriendo los conceptos fundamentales mientras avanzamos en la construcción de nuestro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Alista tu terminal 😁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Inicial del Proyecto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comenzar a trabajar con React, configuraremos un proyecto utilizando </a:t>
            </a:r>
            <a:r>
              <a:rPr b="1" lang="es-419"/>
              <a:t>Vite</a:t>
            </a:r>
            <a:r>
              <a:rPr lang="es-419"/>
              <a:t>. Esto nos permitirá crear un entorno moderno y rápido para desarrollar.</a:t>
            </a:r>
            <a:endParaRPr b="1"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31170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3847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create vite@latest my-todo-app -- --template react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my-todo-app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>
            <a:off x="311700" y="218292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Crear un proyecto React con Vite:</a:t>
            </a:r>
            <a:endParaRPr/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431505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{8494824D-376C-4D62-B07F-796D6791631D}</a:tableStyleId>
              </a:tblPr>
              <a:tblGrid>
                <a:gridCol w="165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my-todo-app/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App.jsx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assets/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42" name="Google Shape;142;p23"/>
          <p:cNvSpPr txBox="1"/>
          <p:nvPr/>
        </p:nvSpPr>
        <p:spPr>
          <a:xfrm>
            <a:off x="5971200" y="2182925"/>
            <a:ext cx="2861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src/App.jsx: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Archivo principal donde se define el componente raíz de la aplicación.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Vite.config.js: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Configuración de Vite.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3363425"/>
            <a:ext cx="3847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npm run dev: 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Comando para iniciar el servidor de desarrollo.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