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</p:sldIdLst>
  <p:sldSz cy="5143500" cx="9144000"/>
  <p:notesSz cx="6858000" cy="9144000"/>
  <p:embeddedFontLst>
    <p:embeddedFont>
      <p:font typeface="Rubik Medium"/>
      <p:regular r:id="rId60"/>
      <p:bold r:id="rId61"/>
      <p:italic r:id="rId62"/>
      <p:boldItalic r:id="rId63"/>
    </p:embeddedFont>
    <p:embeddedFont>
      <p:font typeface="Rubik Light"/>
      <p:regular r:id="rId64"/>
      <p:bold r:id="rId65"/>
      <p:italic r:id="rId66"/>
      <p:boldItalic r:id="rId67"/>
    </p:embeddedFont>
    <p:embeddedFont>
      <p:font typeface="Rubik"/>
      <p:regular r:id="rId68"/>
      <p:bold r:id="rId69"/>
      <p:italic r:id="rId70"/>
      <p:boldItalic r:id="rId7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C3F5CE1-AAAD-4146-8A99-C54D6CCAF58E}">
  <a:tblStyle styleId="{8C3F5CE1-AAAD-4146-8A99-C54D6CCAF58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71" Type="http://schemas.openxmlformats.org/officeDocument/2006/relationships/font" Target="fonts/Rubik-boldItalic.fntdata"/><Relationship Id="rId70" Type="http://schemas.openxmlformats.org/officeDocument/2006/relationships/font" Target="fonts/Rubik-italic.fntdata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font" Target="fonts/RubikMedium-italic.fntdata"/><Relationship Id="rId61" Type="http://schemas.openxmlformats.org/officeDocument/2006/relationships/font" Target="fonts/RubikMedium-bold.fntdata"/><Relationship Id="rId20" Type="http://schemas.openxmlformats.org/officeDocument/2006/relationships/slide" Target="slides/slide14.xml"/><Relationship Id="rId64" Type="http://schemas.openxmlformats.org/officeDocument/2006/relationships/font" Target="fonts/RubikLight-regular.fntdata"/><Relationship Id="rId63" Type="http://schemas.openxmlformats.org/officeDocument/2006/relationships/font" Target="fonts/RubikMedium-boldItalic.fntdata"/><Relationship Id="rId22" Type="http://schemas.openxmlformats.org/officeDocument/2006/relationships/slide" Target="slides/slide16.xml"/><Relationship Id="rId66" Type="http://schemas.openxmlformats.org/officeDocument/2006/relationships/font" Target="fonts/RubikLight-italic.fntdata"/><Relationship Id="rId21" Type="http://schemas.openxmlformats.org/officeDocument/2006/relationships/slide" Target="slides/slide15.xml"/><Relationship Id="rId65" Type="http://schemas.openxmlformats.org/officeDocument/2006/relationships/font" Target="fonts/RubikLight-bold.fntdata"/><Relationship Id="rId24" Type="http://schemas.openxmlformats.org/officeDocument/2006/relationships/slide" Target="slides/slide18.xml"/><Relationship Id="rId68" Type="http://schemas.openxmlformats.org/officeDocument/2006/relationships/font" Target="fonts/Rubik-regular.fntdata"/><Relationship Id="rId23" Type="http://schemas.openxmlformats.org/officeDocument/2006/relationships/slide" Target="slides/slide17.xml"/><Relationship Id="rId67" Type="http://schemas.openxmlformats.org/officeDocument/2006/relationships/font" Target="fonts/RubikLight-boldItalic.fntdata"/><Relationship Id="rId60" Type="http://schemas.openxmlformats.org/officeDocument/2006/relationships/font" Target="fonts/RubikMedium-regular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font" Target="fonts/Rubik-bold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fe79e01b7b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fe79e01b7b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d65f9617b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d65f9617b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d5d57910ad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d5d57910ad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d5d57910ad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d5d57910ad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d5d57910ad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d5d57910ad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d5d57910ad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d5d57910ad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d5d57910ad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d5d57910ad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d5d57910ad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d5d57910ad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d5d57910ad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d5d57910ad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d5d57910ad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2d5d57910ad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d5d57910ad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d5d57910ad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fe7b7d4167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fe7b7d4167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16ee9322f7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316ee9322f7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16ee9322f7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16ee9322f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16ee9322f7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316ee9322f7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16ee9322f7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16ee9322f7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16ee9322f7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16ee9322f7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16ee9322f7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316ee9322f7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16ee9322f7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316ee9322f7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16ee9322f7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316ee9322f7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16ee9322f7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316ee9322f7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16ee9322f7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316ee9322f7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d4052e46e2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d4052e46e2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16ee9322f7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316ee9322f7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16ee9322f7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316ee9322f7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316ee9322f7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316ee9322f7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16ee9322f7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16ee9322f7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16ee9322f7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316ee9322f7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316ee9322f7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316ee9322f7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316ee9322f7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316ee9322f7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2d40ca94d37_0_10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2d40ca94d37_0_10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2d40ca94d37_0_10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2d40ca94d37_0_10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316ee9322f7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316ee9322f7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d65f9617bf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d65f9617b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2d65b956635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2d65b956635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316ee9322f7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316ee9322f7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2d65b956635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2d65b956635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2d65f738d6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2d65f738d6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2d65b956635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2d65b956635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2d65b956635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2d65b956635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d65b956635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d65b956635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2d65b956635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2d65b956635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2d65b956635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2d65b956635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2d40ca94d37_0_9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2d40ca94d37_0_9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d65f9617b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d65f9617b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2d40ca94d37_0_9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2d40ca94d37_0_9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2d40ca94d37_0_9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2d40ca94d37_0_9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2d40ca94d37_0_8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7" name="Google Shape;477;g2d40ca94d37_0_8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2fe7b7d4167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2fe7b7d4167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fe7b7d416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fe7b7d416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fe7b7d4167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fe7b7d4167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d5d57910ad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d5d57910ad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d4052e46e2_2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d4052e46e2_2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10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6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9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Relationship Id="rId3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jpg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ortada" type="title">
  <p:cSld name="TITLE">
    <p:bg>
      <p:bgPr>
        <a:solidFill>
          <a:srgbClr val="2A2E65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11" name="Google Shape;11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3920600"/>
            <a:ext cx="1222900" cy="1222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2"/>
          <p:cNvSpPr/>
          <p:nvPr/>
        </p:nvSpPr>
        <p:spPr>
          <a:xfrm>
            <a:off x="7693800" y="3805935"/>
            <a:ext cx="780000" cy="762900"/>
          </a:xfrm>
          <a:prstGeom prst="chevron">
            <a:avLst>
              <a:gd fmla="val 72146" name="adj"/>
            </a:avLst>
          </a:prstGeom>
          <a:solidFill>
            <a:srgbClr val="E7A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8052300" y="3805935"/>
            <a:ext cx="780000" cy="762900"/>
          </a:xfrm>
          <a:prstGeom prst="chevron">
            <a:avLst>
              <a:gd fmla="val 72146" name="adj"/>
            </a:avLst>
          </a:prstGeom>
          <a:solidFill>
            <a:srgbClr val="E7A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2"/>
          <p:cNvSpPr txBox="1"/>
          <p:nvPr>
            <p:ph type="title"/>
          </p:nvPr>
        </p:nvSpPr>
        <p:spPr>
          <a:xfrm>
            <a:off x="853900" y="1476200"/>
            <a:ext cx="7260000" cy="86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20"/>
              <a:buFont typeface="Arial"/>
              <a:buNone/>
              <a:defRPr b="0" sz="2400">
                <a:latin typeface="Rubik Light"/>
                <a:ea typeface="Rubik Light"/>
                <a:cs typeface="Rubik Light"/>
                <a:sym typeface="Rubik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2400"/>
              <a:buFont typeface="Rubik"/>
              <a:buNone/>
              <a:defRPr b="1" sz="24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2400"/>
              <a:buFont typeface="Rubik"/>
              <a:buNone/>
              <a:defRPr b="1" sz="24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2400"/>
              <a:buFont typeface="Rubik"/>
              <a:buNone/>
              <a:defRPr b="1" sz="24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2400"/>
              <a:buFont typeface="Rubik"/>
              <a:buNone/>
              <a:defRPr b="1" sz="24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2400"/>
              <a:buFont typeface="Rubik"/>
              <a:buNone/>
              <a:defRPr b="1" sz="24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2400"/>
              <a:buFont typeface="Rubik"/>
              <a:buNone/>
              <a:defRPr b="1" sz="24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2400"/>
              <a:buFont typeface="Rubik"/>
              <a:buNone/>
              <a:defRPr b="1" sz="24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2400"/>
              <a:buFont typeface="Rubik"/>
              <a:buNone/>
              <a:defRPr b="1" sz="24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2" type="title"/>
          </p:nvPr>
        </p:nvSpPr>
        <p:spPr>
          <a:xfrm>
            <a:off x="853900" y="2344400"/>
            <a:ext cx="7260000" cy="122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sz="3600">
                <a:solidFill>
                  <a:srgbClr val="EFEFEF"/>
                </a:solidFill>
                <a:latin typeface="Rubik Medium"/>
                <a:ea typeface="Rubik Medium"/>
                <a:cs typeface="Rubik Medium"/>
                <a:sym typeface="Rubik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3600"/>
              <a:buFont typeface="Rubik"/>
              <a:buNone/>
              <a:defRPr b="1" sz="36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3600"/>
              <a:buFont typeface="Rubik"/>
              <a:buNone/>
              <a:defRPr b="1" sz="36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3600"/>
              <a:buFont typeface="Rubik"/>
              <a:buNone/>
              <a:defRPr b="1" sz="36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3600"/>
              <a:buFont typeface="Rubik"/>
              <a:buNone/>
              <a:defRPr b="1" sz="36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3600"/>
              <a:buFont typeface="Rubik"/>
              <a:buNone/>
              <a:defRPr b="1" sz="36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3600"/>
              <a:buFont typeface="Rubik"/>
              <a:buNone/>
              <a:defRPr b="1" sz="36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3600"/>
              <a:buFont typeface="Rubik"/>
              <a:buNone/>
              <a:defRPr b="1" sz="36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3600"/>
              <a:buFont typeface="Rubik"/>
              <a:buNone/>
              <a:defRPr b="1" sz="36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dos columnas">
  <p:cSld name="TITLE_AND_TWO_COLUMNS_1">
    <p:bg>
      <p:bgPr>
        <a:solidFill>
          <a:schemeClr val="lt1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1"/>
          <p:cNvSpPr/>
          <p:nvPr/>
        </p:nvSpPr>
        <p:spPr>
          <a:xfrm>
            <a:off x="0" y="3923100"/>
            <a:ext cx="1223100" cy="1222800"/>
          </a:xfrm>
          <a:prstGeom prst="round1Rect">
            <a:avLst>
              <a:gd fmla="val 16667" name="adj"/>
            </a:avLst>
          </a:prstGeom>
          <a:solidFill>
            <a:srgbClr val="2A2E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0" y="3920600"/>
            <a:ext cx="1222900" cy="12229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1"/>
          <p:cNvSpPr txBox="1"/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72" name="Google Shape;72;p11"/>
          <p:cNvSpPr txBox="1"/>
          <p:nvPr>
            <p:ph idx="1" type="body"/>
          </p:nvPr>
        </p:nvSpPr>
        <p:spPr>
          <a:xfrm>
            <a:off x="4832400" y="1402625"/>
            <a:ext cx="3999900" cy="31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Rubik"/>
              <a:buChar char="●"/>
              <a:defRPr>
                <a:latin typeface="Rubik"/>
                <a:ea typeface="Rubik"/>
                <a:cs typeface="Rubik"/>
                <a:sym typeface="Rubik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Rubik"/>
              <a:buChar char="○"/>
              <a:defRPr sz="1800">
                <a:latin typeface="Rubik"/>
                <a:ea typeface="Rubik"/>
                <a:cs typeface="Rubik"/>
                <a:sym typeface="Rubik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Rubik"/>
              <a:buChar char="■"/>
              <a:defRPr sz="1800">
                <a:latin typeface="Rubik"/>
                <a:ea typeface="Rubik"/>
                <a:cs typeface="Rubik"/>
                <a:sym typeface="Rubik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Rubik"/>
              <a:buChar char="●"/>
              <a:defRPr sz="1800">
                <a:latin typeface="Rubik"/>
                <a:ea typeface="Rubik"/>
                <a:cs typeface="Rubik"/>
                <a:sym typeface="Rubik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Rubik"/>
              <a:buChar char="○"/>
              <a:defRPr sz="1800">
                <a:latin typeface="Rubik"/>
                <a:ea typeface="Rubik"/>
                <a:cs typeface="Rubik"/>
                <a:sym typeface="Rubik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Rubik"/>
              <a:buChar char="■"/>
              <a:defRPr sz="1800">
                <a:latin typeface="Rubik"/>
                <a:ea typeface="Rubik"/>
                <a:cs typeface="Rubik"/>
                <a:sym typeface="Rubik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Rubik"/>
              <a:buChar char="●"/>
              <a:defRPr sz="1800">
                <a:latin typeface="Rubik"/>
                <a:ea typeface="Rubik"/>
                <a:cs typeface="Rubik"/>
                <a:sym typeface="Rubik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Rubik"/>
              <a:buChar char="○"/>
              <a:defRPr sz="1800">
                <a:latin typeface="Rubik"/>
                <a:ea typeface="Rubik"/>
                <a:cs typeface="Rubik"/>
                <a:sym typeface="Rubik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Rubik"/>
              <a:buChar char="■"/>
              <a:defRPr sz="1800"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73" name="Google Shape;73;p11"/>
          <p:cNvSpPr txBox="1"/>
          <p:nvPr>
            <p:ph idx="2" type="body"/>
          </p:nvPr>
        </p:nvSpPr>
        <p:spPr>
          <a:xfrm>
            <a:off x="311700" y="1402625"/>
            <a:ext cx="3999900" cy="31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Rubik"/>
              <a:buChar char="●"/>
              <a:defRPr>
                <a:latin typeface="Rubik"/>
                <a:ea typeface="Rubik"/>
                <a:cs typeface="Rubik"/>
                <a:sym typeface="Rubik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Rubik"/>
              <a:buChar char="○"/>
              <a:defRPr sz="1800">
                <a:latin typeface="Rubik"/>
                <a:ea typeface="Rubik"/>
                <a:cs typeface="Rubik"/>
                <a:sym typeface="Rubik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Rubik"/>
              <a:buChar char="■"/>
              <a:defRPr sz="1800">
                <a:latin typeface="Rubik"/>
                <a:ea typeface="Rubik"/>
                <a:cs typeface="Rubik"/>
                <a:sym typeface="Rubik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Rubik"/>
              <a:buChar char="●"/>
              <a:defRPr sz="1800">
                <a:latin typeface="Rubik"/>
                <a:ea typeface="Rubik"/>
                <a:cs typeface="Rubik"/>
                <a:sym typeface="Rubik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Rubik"/>
              <a:buChar char="○"/>
              <a:defRPr sz="1800">
                <a:latin typeface="Rubik"/>
                <a:ea typeface="Rubik"/>
                <a:cs typeface="Rubik"/>
                <a:sym typeface="Rubik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Rubik"/>
              <a:buChar char="■"/>
              <a:defRPr sz="1800">
                <a:latin typeface="Rubik"/>
                <a:ea typeface="Rubik"/>
                <a:cs typeface="Rubik"/>
                <a:sym typeface="Rubik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Rubik"/>
              <a:buChar char="●"/>
              <a:defRPr sz="1800">
                <a:latin typeface="Rubik"/>
                <a:ea typeface="Rubik"/>
                <a:cs typeface="Rubik"/>
                <a:sym typeface="Rubik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Rubik"/>
              <a:buChar char="○"/>
              <a:defRPr sz="1800">
                <a:latin typeface="Rubik"/>
                <a:ea typeface="Rubik"/>
                <a:cs typeface="Rubik"/>
                <a:sym typeface="Rubik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Rubik"/>
              <a:buChar char="■"/>
              <a:defRPr sz="1800"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solo titulo" type="titleOnly">
  <p:cSld name="TITLE_ONLY">
    <p:bg>
      <p:bgPr>
        <a:solidFill>
          <a:schemeClr val="lt1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77" name="Google Shape;77;p12"/>
          <p:cNvSpPr/>
          <p:nvPr/>
        </p:nvSpPr>
        <p:spPr>
          <a:xfrm>
            <a:off x="0" y="3923100"/>
            <a:ext cx="1223100" cy="1222800"/>
          </a:xfrm>
          <a:prstGeom prst="round1Rect">
            <a:avLst>
              <a:gd fmla="val 16667" name="adj"/>
            </a:avLst>
          </a:prstGeom>
          <a:solidFill>
            <a:srgbClr val="2A2E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8" name="Google Shape;78;p1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0" y="3920600"/>
            <a:ext cx="1222900" cy="122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spedida">
  <p:cSld name="MAIN_POIN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81" name="Google Shape;81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31650" y="1061394"/>
            <a:ext cx="3040800" cy="2618869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3"/>
          <p:cNvSpPr/>
          <p:nvPr/>
        </p:nvSpPr>
        <p:spPr>
          <a:xfrm>
            <a:off x="0" y="3923100"/>
            <a:ext cx="1223100" cy="1222800"/>
          </a:xfrm>
          <a:prstGeom prst="round1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919500"/>
            <a:ext cx="1223999" cy="1223999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3"/>
          <p:cNvSpPr txBox="1"/>
          <p:nvPr/>
        </p:nvSpPr>
        <p:spPr>
          <a:xfrm>
            <a:off x="311699" y="1585888"/>
            <a:ext cx="46329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1" i="0" lang="es-419" sz="4800" u="none" cap="none" strike="noStrike">
                <a:solidFill>
                  <a:srgbClr val="2A2E65"/>
                </a:solidFill>
                <a:latin typeface="Rubik"/>
                <a:ea typeface="Rubik"/>
                <a:cs typeface="Rubik"/>
                <a:sym typeface="Rubik"/>
              </a:rPr>
              <a:t>GRACIAS POR </a:t>
            </a:r>
            <a:r>
              <a:rPr b="1" lang="es-419" sz="4800">
                <a:solidFill>
                  <a:srgbClr val="2A2E65"/>
                </a:solidFill>
                <a:latin typeface="Rubik"/>
                <a:ea typeface="Rubik"/>
                <a:cs typeface="Rubik"/>
                <a:sym typeface="Rubik"/>
              </a:rPr>
              <a:t>TU </a:t>
            </a:r>
            <a:r>
              <a:rPr b="1" i="0" lang="es-419" sz="4800" u="none" cap="none" strike="noStrike">
                <a:solidFill>
                  <a:srgbClr val="2A2E65"/>
                </a:solidFill>
                <a:latin typeface="Rubik"/>
                <a:ea typeface="Rubik"/>
                <a:cs typeface="Rubik"/>
                <a:sym typeface="Rubik"/>
              </a:rPr>
              <a:t>ATENCIÓN</a:t>
            </a:r>
            <a:endParaRPr b="1" i="0" sz="4800" u="none" cap="none" strike="noStrike">
              <a:solidFill>
                <a:srgbClr val="2A2E65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85" name="Google Shape;85;p13"/>
          <p:cNvSpPr txBox="1"/>
          <p:nvPr/>
        </p:nvSpPr>
        <p:spPr>
          <a:xfrm>
            <a:off x="311698" y="3155800"/>
            <a:ext cx="4632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s-419" sz="1800" u="none" cap="none" strike="noStrike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rPr>
              <a:t>Nos vemos en la próxima clase </a:t>
            </a:r>
            <a:endParaRPr i="0" sz="1800" u="none" cap="none" strike="noStrike">
              <a:solidFill>
                <a:srgbClr val="E7A900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tivos">
  <p:cSld name="CUSTOM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 rot="-5400000">
            <a:off x="3581378" y="-419250"/>
            <a:ext cx="4725000" cy="6400500"/>
          </a:xfrm>
          <a:prstGeom prst="round1Rect">
            <a:avLst>
              <a:gd fmla="val 16667" name="adj"/>
            </a:avLst>
          </a:prstGeom>
          <a:solidFill>
            <a:srgbClr val="E7A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0742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3"/>
          <p:cNvSpPr txBox="1"/>
          <p:nvPr/>
        </p:nvSpPr>
        <p:spPr>
          <a:xfrm>
            <a:off x="3384171" y="977575"/>
            <a:ext cx="4704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s-419" sz="2400" u="none" cap="none" strike="noStrike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OBJETIVOS </a:t>
            </a:r>
            <a:endParaRPr b="1" i="0" sz="2400" u="none" cap="none" strike="noStrike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pic>
        <p:nvPicPr>
          <p:cNvPr id="19" name="Google Shape;19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3919500"/>
            <a:ext cx="1223999" cy="1223999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 txBox="1"/>
          <p:nvPr>
            <p:ph type="title"/>
          </p:nvPr>
        </p:nvSpPr>
        <p:spPr>
          <a:xfrm>
            <a:off x="311700" y="977575"/>
            <a:ext cx="24318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2400"/>
              <a:buFont typeface="Rubik"/>
              <a:buNone/>
              <a:defRPr b="1" sz="24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2400"/>
              <a:buFont typeface="Rubik"/>
              <a:buNone/>
              <a:defRPr b="1" sz="24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2400"/>
              <a:buFont typeface="Rubik"/>
              <a:buNone/>
              <a:defRPr b="1" sz="24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2400"/>
              <a:buFont typeface="Rubik"/>
              <a:buNone/>
              <a:defRPr b="1" sz="24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2400"/>
              <a:buFont typeface="Rubik"/>
              <a:buNone/>
              <a:defRPr b="1" sz="24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2400"/>
              <a:buFont typeface="Rubik"/>
              <a:buNone/>
              <a:defRPr b="1" sz="24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2400"/>
              <a:buFont typeface="Rubik"/>
              <a:buNone/>
              <a:defRPr b="1" sz="24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2400"/>
              <a:buFont typeface="Rubik"/>
              <a:buNone/>
              <a:defRPr b="1" sz="24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2" type="title"/>
          </p:nvPr>
        </p:nvSpPr>
        <p:spPr>
          <a:xfrm>
            <a:off x="311700" y="1531675"/>
            <a:ext cx="2431800" cy="11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  <a:defRPr sz="6000">
                <a:solidFill>
                  <a:srgbClr val="2A2E6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6000"/>
              <a:buFont typeface="Rubik"/>
              <a:buNone/>
              <a:defRPr b="1" sz="60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6000"/>
              <a:buFont typeface="Rubik"/>
              <a:buNone/>
              <a:defRPr b="1" sz="60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6000"/>
              <a:buFont typeface="Rubik"/>
              <a:buNone/>
              <a:defRPr b="1" sz="60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6000"/>
              <a:buFont typeface="Rubik"/>
              <a:buNone/>
              <a:defRPr b="1" sz="60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6000"/>
              <a:buFont typeface="Rubik"/>
              <a:buNone/>
              <a:defRPr b="1" sz="60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6000"/>
              <a:buFont typeface="Rubik"/>
              <a:buNone/>
              <a:defRPr b="1" sz="60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6000"/>
              <a:buFont typeface="Rubik"/>
              <a:buNone/>
              <a:defRPr b="1" sz="60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6000"/>
              <a:buFont typeface="Rubik"/>
              <a:buNone/>
              <a:defRPr b="1" sz="60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3" type="title"/>
          </p:nvPr>
        </p:nvSpPr>
        <p:spPr>
          <a:xfrm>
            <a:off x="3384175" y="1531675"/>
            <a:ext cx="4704300" cy="23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800">
                <a:solidFill>
                  <a:srgbClr val="2A2E6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1800"/>
              <a:buFont typeface="Rubik"/>
              <a:buNone/>
              <a:defRPr b="1" sz="18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1800"/>
              <a:buFont typeface="Rubik"/>
              <a:buNone/>
              <a:defRPr b="1" sz="18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1800"/>
              <a:buFont typeface="Rubik"/>
              <a:buNone/>
              <a:defRPr b="1" sz="18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1800"/>
              <a:buFont typeface="Rubik"/>
              <a:buNone/>
              <a:defRPr b="1" sz="18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1800"/>
              <a:buFont typeface="Rubik"/>
              <a:buNone/>
              <a:defRPr b="1" sz="18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1800"/>
              <a:buFont typeface="Rubik"/>
              <a:buNone/>
              <a:defRPr b="1" sz="18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1800"/>
              <a:buFont typeface="Rubik"/>
              <a:buNone/>
              <a:defRPr b="1" sz="18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1800"/>
              <a:buFont typeface="Rubik"/>
              <a:buNone/>
              <a:defRPr b="1" sz="18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eguntas" type="secHead">
  <p:cSld name="SECTION_HEADER">
    <p:bg>
      <p:bgPr>
        <a:solidFill>
          <a:srgbClr val="E7A900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1222900" y="1271425"/>
            <a:ext cx="6698100" cy="12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ubik"/>
              <a:buNone/>
              <a:defRPr sz="36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Font typeface="Rubik"/>
              <a:buNone/>
              <a:defRPr b="1" sz="3600">
                <a:latin typeface="Rubik"/>
                <a:ea typeface="Rubik"/>
                <a:cs typeface="Rubik"/>
                <a:sym typeface="Rubik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Font typeface="Rubik"/>
              <a:buNone/>
              <a:defRPr b="1" sz="3600">
                <a:latin typeface="Rubik"/>
                <a:ea typeface="Rubik"/>
                <a:cs typeface="Rubik"/>
                <a:sym typeface="Rubik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Font typeface="Rubik"/>
              <a:buNone/>
              <a:defRPr b="1" sz="3600">
                <a:latin typeface="Rubik"/>
                <a:ea typeface="Rubik"/>
                <a:cs typeface="Rubik"/>
                <a:sym typeface="Rubik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Font typeface="Rubik"/>
              <a:buNone/>
              <a:defRPr b="1" sz="3600">
                <a:latin typeface="Rubik"/>
                <a:ea typeface="Rubik"/>
                <a:cs typeface="Rubik"/>
                <a:sym typeface="Rubik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Font typeface="Rubik"/>
              <a:buNone/>
              <a:defRPr b="1" sz="3600">
                <a:latin typeface="Rubik"/>
                <a:ea typeface="Rubik"/>
                <a:cs typeface="Rubik"/>
                <a:sym typeface="Rubik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Font typeface="Rubik"/>
              <a:buNone/>
              <a:defRPr b="1" sz="3600">
                <a:latin typeface="Rubik"/>
                <a:ea typeface="Rubik"/>
                <a:cs typeface="Rubik"/>
                <a:sym typeface="Rubik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Font typeface="Rubik"/>
              <a:buNone/>
              <a:defRPr b="1" sz="3600">
                <a:latin typeface="Rubik"/>
                <a:ea typeface="Rubik"/>
                <a:cs typeface="Rubik"/>
                <a:sym typeface="Rubik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Font typeface="Rubik"/>
              <a:buNone/>
              <a:defRPr b="1" sz="3600"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26" name="Google Shape;26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246646" y="2746325"/>
            <a:ext cx="4897354" cy="2397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" name="Google Shape;27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920600"/>
            <a:ext cx="1222900" cy="1222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" name="Google Shape;28;p4"/>
          <p:cNvCxnSpPr/>
          <p:nvPr/>
        </p:nvCxnSpPr>
        <p:spPr>
          <a:xfrm>
            <a:off x="1222890" y="2494400"/>
            <a:ext cx="6686400" cy="0"/>
          </a:xfrm>
          <a:prstGeom prst="straightConnector1">
            <a:avLst/>
          </a:prstGeom>
          <a:noFill/>
          <a:ln cap="flat" cmpd="sng" w="76200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ma nuevo">
  <p:cSld name="SECTION_HEADER_1">
    <p:bg>
      <p:bgPr>
        <a:solidFill>
          <a:srgbClr val="E7A900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3912976" y="1402625"/>
            <a:ext cx="4559400" cy="230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ubik"/>
              <a:buNone/>
              <a:defRPr sz="36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Font typeface="Rubik"/>
              <a:buNone/>
              <a:defRPr b="1" sz="3600">
                <a:latin typeface="Rubik"/>
                <a:ea typeface="Rubik"/>
                <a:cs typeface="Rubik"/>
                <a:sym typeface="Rubi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Font typeface="Rubik"/>
              <a:buNone/>
              <a:defRPr b="1" sz="3600">
                <a:latin typeface="Rubik"/>
                <a:ea typeface="Rubik"/>
                <a:cs typeface="Rubik"/>
                <a:sym typeface="Rubi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Font typeface="Rubik"/>
              <a:buNone/>
              <a:defRPr b="1" sz="3600">
                <a:latin typeface="Rubik"/>
                <a:ea typeface="Rubik"/>
                <a:cs typeface="Rubik"/>
                <a:sym typeface="Rubi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Font typeface="Rubik"/>
              <a:buNone/>
              <a:defRPr b="1" sz="3600">
                <a:latin typeface="Rubik"/>
                <a:ea typeface="Rubik"/>
                <a:cs typeface="Rubik"/>
                <a:sym typeface="Rubi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Font typeface="Rubik"/>
              <a:buNone/>
              <a:defRPr b="1" sz="3600">
                <a:latin typeface="Rubik"/>
                <a:ea typeface="Rubik"/>
                <a:cs typeface="Rubik"/>
                <a:sym typeface="Rubi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Font typeface="Rubik"/>
              <a:buNone/>
              <a:defRPr b="1" sz="3600">
                <a:latin typeface="Rubik"/>
                <a:ea typeface="Rubik"/>
                <a:cs typeface="Rubik"/>
                <a:sym typeface="Rubi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Font typeface="Rubik"/>
              <a:buNone/>
              <a:defRPr b="1" sz="3600">
                <a:latin typeface="Rubik"/>
                <a:ea typeface="Rubik"/>
                <a:cs typeface="Rubik"/>
                <a:sym typeface="Rubi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Font typeface="Rubik"/>
              <a:buNone/>
              <a:defRPr b="1" sz="3600"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32" name="Google Shape;32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3920600"/>
            <a:ext cx="1222900" cy="1222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3" name="Google Shape;33;p5"/>
          <p:cNvCxnSpPr/>
          <p:nvPr/>
        </p:nvCxnSpPr>
        <p:spPr>
          <a:xfrm>
            <a:off x="3912975" y="3710375"/>
            <a:ext cx="4551900" cy="0"/>
          </a:xfrm>
          <a:prstGeom prst="straightConnector1">
            <a:avLst/>
          </a:prstGeom>
          <a:noFill/>
          <a:ln cap="flat" cmpd="sng" w="76200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34" name="Google Shape;34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2900" y="1402625"/>
            <a:ext cx="2417710" cy="3740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sumen">
  <p:cSld name="SECTION_HEADER_1_2">
    <p:bg>
      <p:bgPr>
        <a:solidFill>
          <a:srgbClr val="E7A900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1222901" y="1402625"/>
            <a:ext cx="4559400" cy="230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ubik"/>
              <a:buNone/>
              <a:defRPr sz="36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Font typeface="Rubik"/>
              <a:buNone/>
              <a:defRPr b="1" sz="3600">
                <a:latin typeface="Rubik"/>
                <a:ea typeface="Rubik"/>
                <a:cs typeface="Rubik"/>
                <a:sym typeface="Rubik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Font typeface="Rubik"/>
              <a:buNone/>
              <a:defRPr b="1" sz="3600">
                <a:latin typeface="Rubik"/>
                <a:ea typeface="Rubik"/>
                <a:cs typeface="Rubik"/>
                <a:sym typeface="Rubik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Font typeface="Rubik"/>
              <a:buNone/>
              <a:defRPr b="1" sz="3600">
                <a:latin typeface="Rubik"/>
                <a:ea typeface="Rubik"/>
                <a:cs typeface="Rubik"/>
                <a:sym typeface="Rubik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Font typeface="Rubik"/>
              <a:buNone/>
              <a:defRPr b="1" sz="3600">
                <a:latin typeface="Rubik"/>
                <a:ea typeface="Rubik"/>
                <a:cs typeface="Rubik"/>
                <a:sym typeface="Rubik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Font typeface="Rubik"/>
              <a:buNone/>
              <a:defRPr b="1" sz="3600">
                <a:latin typeface="Rubik"/>
                <a:ea typeface="Rubik"/>
                <a:cs typeface="Rubik"/>
                <a:sym typeface="Rubik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Font typeface="Rubik"/>
              <a:buNone/>
              <a:defRPr b="1" sz="3600">
                <a:latin typeface="Rubik"/>
                <a:ea typeface="Rubik"/>
                <a:cs typeface="Rubik"/>
                <a:sym typeface="Rubik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Font typeface="Rubik"/>
              <a:buNone/>
              <a:defRPr b="1" sz="3600">
                <a:latin typeface="Rubik"/>
                <a:ea typeface="Rubik"/>
                <a:cs typeface="Rubik"/>
                <a:sym typeface="Rubik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Font typeface="Rubik"/>
              <a:buNone/>
              <a:defRPr b="1" sz="3600"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38" name="Google Shape;38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3920600"/>
            <a:ext cx="1222900" cy="12229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" name="Google Shape;39;p6"/>
          <p:cNvCxnSpPr/>
          <p:nvPr/>
        </p:nvCxnSpPr>
        <p:spPr>
          <a:xfrm>
            <a:off x="1222900" y="3710375"/>
            <a:ext cx="4551900" cy="0"/>
          </a:xfrm>
          <a:prstGeom prst="straightConnector1">
            <a:avLst/>
          </a:prstGeom>
          <a:noFill/>
          <a:ln cap="flat" cmpd="sng" w="76200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0" name="Google Shape;40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9975" y="1402625"/>
            <a:ext cx="2562400" cy="283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jercicio Guiado">
  <p:cSld name="SECTION_HEADER_1_1">
    <p:bg>
      <p:bgPr>
        <a:solidFill>
          <a:srgbClr val="E7A900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cxnSp>
        <p:nvCxnSpPr>
          <p:cNvPr id="43" name="Google Shape;43;p7"/>
          <p:cNvCxnSpPr/>
          <p:nvPr/>
        </p:nvCxnSpPr>
        <p:spPr>
          <a:xfrm>
            <a:off x="311700" y="3308100"/>
            <a:ext cx="5445900" cy="0"/>
          </a:xfrm>
          <a:prstGeom prst="straightConnector1">
            <a:avLst/>
          </a:prstGeom>
          <a:noFill/>
          <a:ln cap="flat" cmpd="sng" w="76200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44" name="Google Shape;4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3920600"/>
            <a:ext cx="1222900" cy="122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41300" y="1402625"/>
            <a:ext cx="2890996" cy="2517975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7"/>
          <p:cNvSpPr txBox="1"/>
          <p:nvPr/>
        </p:nvSpPr>
        <p:spPr>
          <a:xfrm>
            <a:off x="311701" y="2015113"/>
            <a:ext cx="54549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ubik"/>
              <a:buNone/>
            </a:pPr>
            <a:r>
              <a:rPr b="1" lang="es-419" sz="36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Pongamos a prueba lo aprendido 😊!!!</a:t>
            </a:r>
            <a:endParaRPr b="1" i="0" sz="3600" u="none" cap="none" strike="noStrike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irhub">
  <p:cSld name="SECTION_HEADER_1_1_1">
    <p:bg>
      <p:bgPr>
        <a:solidFill>
          <a:srgbClr val="E7A900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pic>
        <p:nvPicPr>
          <p:cNvPr id="49" name="Google Shape;49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3920600"/>
            <a:ext cx="1222900" cy="122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90300"/>
            <a:ext cx="2092750" cy="2430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1" name="Google Shape;51;p8"/>
          <p:cNvCxnSpPr/>
          <p:nvPr/>
        </p:nvCxnSpPr>
        <p:spPr>
          <a:xfrm>
            <a:off x="2825775" y="3495300"/>
            <a:ext cx="5997600" cy="0"/>
          </a:xfrm>
          <a:prstGeom prst="straightConnector1">
            <a:avLst/>
          </a:prstGeom>
          <a:noFill/>
          <a:ln cap="flat" cmpd="sng" w="76200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" name="Google Shape;52;p8"/>
          <p:cNvSpPr txBox="1"/>
          <p:nvPr/>
        </p:nvSpPr>
        <p:spPr>
          <a:xfrm>
            <a:off x="2825775" y="1648200"/>
            <a:ext cx="60066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Rubik"/>
              <a:buNone/>
            </a:pPr>
            <a:r>
              <a:rPr b="1" lang="es-419" sz="3600">
                <a:solidFill>
                  <a:schemeClr val="lt1"/>
                </a:solidFill>
                <a:latin typeface="Rubik"/>
                <a:ea typeface="Rubik"/>
                <a:cs typeface="Rubik"/>
                <a:sym typeface="Rubik"/>
              </a:rPr>
              <a:t>Visita el Repositorio de GitHub para ver ejemplos</a:t>
            </a:r>
            <a:endParaRPr b="1" i="0" sz="3600" u="none" cap="none" strike="noStrike">
              <a:solidFill>
                <a:schemeClr val="lt1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prendizajes esperados" type="tx">
  <p:cSld name="TITLE_AND_BOD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-225" y="0"/>
            <a:ext cx="77172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22233" y="0"/>
            <a:ext cx="6621769" cy="5177799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9"/>
          <p:cNvSpPr txBox="1"/>
          <p:nvPr>
            <p:ph idx="1" type="body"/>
          </p:nvPr>
        </p:nvSpPr>
        <p:spPr>
          <a:xfrm>
            <a:off x="4572000" y="1402625"/>
            <a:ext cx="4260300" cy="31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Rubik"/>
              <a:buChar char="●"/>
              <a:defRPr sz="1400">
                <a:latin typeface="Rubik"/>
                <a:ea typeface="Rubik"/>
                <a:cs typeface="Rubik"/>
                <a:sym typeface="Rubik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Font typeface="Rubik"/>
              <a:buChar char="○"/>
              <a:defRPr>
                <a:latin typeface="Rubik"/>
                <a:ea typeface="Rubik"/>
                <a:cs typeface="Rubik"/>
                <a:sym typeface="Rubik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Font typeface="Rubik"/>
              <a:buChar char="■"/>
              <a:defRPr>
                <a:latin typeface="Rubik"/>
                <a:ea typeface="Rubik"/>
                <a:cs typeface="Rubik"/>
                <a:sym typeface="Rubik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Font typeface="Rubik"/>
              <a:buChar char="●"/>
              <a:defRPr>
                <a:latin typeface="Rubik"/>
                <a:ea typeface="Rubik"/>
                <a:cs typeface="Rubik"/>
                <a:sym typeface="Rubik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Font typeface="Rubik"/>
              <a:buChar char="○"/>
              <a:defRPr>
                <a:latin typeface="Rubik"/>
                <a:ea typeface="Rubik"/>
                <a:cs typeface="Rubik"/>
                <a:sym typeface="Rubik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Font typeface="Rubik"/>
              <a:buChar char="■"/>
              <a:defRPr>
                <a:latin typeface="Rubik"/>
                <a:ea typeface="Rubik"/>
                <a:cs typeface="Rubik"/>
                <a:sym typeface="Rubik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Font typeface="Rubik"/>
              <a:buChar char="●"/>
              <a:defRPr>
                <a:latin typeface="Rubik"/>
                <a:ea typeface="Rubik"/>
                <a:cs typeface="Rubik"/>
                <a:sym typeface="Rubik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Font typeface="Rubik"/>
              <a:buChar char="○"/>
              <a:defRPr>
                <a:latin typeface="Rubik"/>
                <a:ea typeface="Rubik"/>
                <a:cs typeface="Rubik"/>
                <a:sym typeface="Rubik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Font typeface="Rubik"/>
              <a:buChar char="■"/>
              <a:defRPr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57" name="Google Shape;5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58" name="Google Shape;58;p9"/>
          <p:cNvSpPr/>
          <p:nvPr/>
        </p:nvSpPr>
        <p:spPr>
          <a:xfrm>
            <a:off x="0" y="3923100"/>
            <a:ext cx="1223100" cy="1222800"/>
          </a:xfrm>
          <a:prstGeom prst="round1Rect">
            <a:avLst>
              <a:gd fmla="val 16667" name="adj"/>
            </a:avLst>
          </a:prstGeom>
          <a:solidFill>
            <a:srgbClr val="2A2E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9" name="Google Shape;59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0" y="3920600"/>
            <a:ext cx="1222900" cy="12229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9"/>
          <p:cNvSpPr txBox="1"/>
          <p:nvPr/>
        </p:nvSpPr>
        <p:spPr>
          <a:xfrm>
            <a:off x="4572000" y="445025"/>
            <a:ext cx="4260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2400"/>
              <a:buFont typeface="Rubik"/>
              <a:buNone/>
            </a:pPr>
            <a:r>
              <a:rPr b="1" lang="es-419" sz="24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rPr>
              <a:t>¿QUÉ VAMOS A VER?</a:t>
            </a:r>
            <a:endParaRPr b="1" sz="2400">
              <a:solidFill>
                <a:srgbClr val="E7A900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una columna" type="twoColTx">
  <p:cSld name="TITLE_AND_TWO_COLUMNS">
    <p:bg>
      <p:bgPr>
        <a:solidFill>
          <a:schemeClr val="lt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/>
          <p:nvPr/>
        </p:nvSpPr>
        <p:spPr>
          <a:xfrm>
            <a:off x="0" y="3923100"/>
            <a:ext cx="1223100" cy="1222800"/>
          </a:xfrm>
          <a:prstGeom prst="round1Rect">
            <a:avLst>
              <a:gd fmla="val 16667" name="adj"/>
            </a:avLst>
          </a:prstGeom>
          <a:solidFill>
            <a:srgbClr val="2A2E6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0" y="3920600"/>
            <a:ext cx="1222900" cy="12229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0"/>
          <p:cNvSpPr txBox="1"/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5" name="Google Shape;6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66" name="Google Shape;66;p10"/>
          <p:cNvSpPr txBox="1"/>
          <p:nvPr>
            <p:ph idx="1" type="body"/>
          </p:nvPr>
        </p:nvSpPr>
        <p:spPr>
          <a:xfrm>
            <a:off x="311700" y="1402625"/>
            <a:ext cx="8520600" cy="316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Font typeface="Rubik"/>
              <a:buChar char="●"/>
              <a:defRPr>
                <a:latin typeface="Rubik"/>
                <a:ea typeface="Rubik"/>
                <a:cs typeface="Rubik"/>
                <a:sym typeface="Rubik"/>
              </a:defRPr>
            </a:lvl1pPr>
            <a:lvl2pPr indent="-342900" lvl="1" marL="914400" rtl="0">
              <a:spcBef>
                <a:spcPts val="0"/>
              </a:spcBef>
              <a:spcAft>
                <a:spcPts val="0"/>
              </a:spcAft>
              <a:buSzPts val="1800"/>
              <a:buFont typeface="Rubik"/>
              <a:buChar char="○"/>
              <a:defRPr sz="1800">
                <a:latin typeface="Rubik"/>
                <a:ea typeface="Rubik"/>
                <a:cs typeface="Rubik"/>
                <a:sym typeface="Rubik"/>
              </a:defRPr>
            </a:lvl2pPr>
            <a:lvl3pPr indent="-342900" lvl="2" marL="1371600" rtl="0">
              <a:spcBef>
                <a:spcPts val="0"/>
              </a:spcBef>
              <a:spcAft>
                <a:spcPts val="0"/>
              </a:spcAft>
              <a:buSzPts val="1800"/>
              <a:buFont typeface="Rubik"/>
              <a:buChar char="■"/>
              <a:defRPr sz="1800">
                <a:latin typeface="Rubik"/>
                <a:ea typeface="Rubik"/>
                <a:cs typeface="Rubik"/>
                <a:sym typeface="Rubik"/>
              </a:defRPr>
            </a:lvl3pPr>
            <a:lvl4pPr indent="-342900" lvl="3" marL="1828800" rtl="0">
              <a:spcBef>
                <a:spcPts val="0"/>
              </a:spcBef>
              <a:spcAft>
                <a:spcPts val="0"/>
              </a:spcAft>
              <a:buSzPts val="1800"/>
              <a:buFont typeface="Rubik"/>
              <a:buChar char="●"/>
              <a:defRPr sz="1800">
                <a:latin typeface="Rubik"/>
                <a:ea typeface="Rubik"/>
                <a:cs typeface="Rubik"/>
                <a:sym typeface="Rubik"/>
              </a:defRPr>
            </a:lvl4pPr>
            <a:lvl5pPr indent="-342900" lvl="4" marL="2286000" rtl="0">
              <a:spcBef>
                <a:spcPts val="0"/>
              </a:spcBef>
              <a:spcAft>
                <a:spcPts val="0"/>
              </a:spcAft>
              <a:buSzPts val="1800"/>
              <a:buFont typeface="Rubik"/>
              <a:buChar char="○"/>
              <a:defRPr sz="1800">
                <a:latin typeface="Rubik"/>
                <a:ea typeface="Rubik"/>
                <a:cs typeface="Rubik"/>
                <a:sym typeface="Rubik"/>
              </a:defRPr>
            </a:lvl5pPr>
            <a:lvl6pPr indent="-342900" lvl="5" marL="2743200" rtl="0">
              <a:spcBef>
                <a:spcPts val="0"/>
              </a:spcBef>
              <a:spcAft>
                <a:spcPts val="0"/>
              </a:spcAft>
              <a:buSzPts val="1800"/>
              <a:buFont typeface="Rubik"/>
              <a:buChar char="■"/>
              <a:defRPr sz="1800">
                <a:latin typeface="Rubik"/>
                <a:ea typeface="Rubik"/>
                <a:cs typeface="Rubik"/>
                <a:sym typeface="Rubik"/>
              </a:defRPr>
            </a:lvl6pPr>
            <a:lvl7pPr indent="-342900" lvl="6" marL="3200400" rtl="0">
              <a:spcBef>
                <a:spcPts val="0"/>
              </a:spcBef>
              <a:spcAft>
                <a:spcPts val="0"/>
              </a:spcAft>
              <a:buSzPts val="1800"/>
              <a:buFont typeface="Rubik"/>
              <a:buChar char="●"/>
              <a:defRPr sz="1800">
                <a:latin typeface="Rubik"/>
                <a:ea typeface="Rubik"/>
                <a:cs typeface="Rubik"/>
                <a:sym typeface="Rubik"/>
              </a:defRPr>
            </a:lvl7pPr>
            <a:lvl8pPr indent="-342900" lvl="7" marL="3657600" rtl="0">
              <a:spcBef>
                <a:spcPts val="0"/>
              </a:spcBef>
              <a:spcAft>
                <a:spcPts val="0"/>
              </a:spcAft>
              <a:buSzPts val="1800"/>
              <a:buFont typeface="Rubik"/>
              <a:buChar char="○"/>
              <a:defRPr sz="1800">
                <a:latin typeface="Rubik"/>
                <a:ea typeface="Rubik"/>
                <a:cs typeface="Rubik"/>
                <a:sym typeface="Rubik"/>
              </a:defRPr>
            </a:lvl8pPr>
            <a:lvl9pPr indent="-342900" lvl="8" marL="4114800" rtl="0">
              <a:spcBef>
                <a:spcPts val="0"/>
              </a:spcBef>
              <a:spcAft>
                <a:spcPts val="0"/>
              </a:spcAft>
              <a:buSzPts val="1800"/>
              <a:buFont typeface="Rubik"/>
              <a:buChar char="■"/>
              <a:defRPr sz="1800"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2800"/>
              <a:buFont typeface="Rubik"/>
              <a:buNone/>
              <a:defRPr b="1" sz="28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2800"/>
              <a:buFont typeface="Rubik"/>
              <a:buNone/>
              <a:defRPr b="1" sz="28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2800"/>
              <a:buFont typeface="Rubik"/>
              <a:buNone/>
              <a:defRPr b="1" sz="28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2800"/>
              <a:buFont typeface="Rubik"/>
              <a:buNone/>
              <a:defRPr b="1" sz="28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2800"/>
              <a:buFont typeface="Rubik"/>
              <a:buNone/>
              <a:defRPr b="1" sz="28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2800"/>
              <a:buFont typeface="Rubik"/>
              <a:buNone/>
              <a:defRPr b="1" sz="28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2800"/>
              <a:buFont typeface="Rubik"/>
              <a:buNone/>
              <a:defRPr b="1" sz="28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2800"/>
              <a:buFont typeface="Rubik"/>
              <a:buNone/>
              <a:defRPr b="1" sz="28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2800"/>
              <a:buFont typeface="Rubik"/>
              <a:buNone/>
              <a:defRPr b="1" sz="2800">
                <a:solidFill>
                  <a:srgbClr val="E7A900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02625"/>
            <a:ext cx="8520600" cy="31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1800"/>
              <a:buFont typeface="Rubik"/>
              <a:buChar char="●"/>
              <a:defRPr sz="18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1400"/>
              <a:buFont typeface="Rubik"/>
              <a:buChar char="○"/>
              <a:defRPr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1400"/>
              <a:buFont typeface="Rubik"/>
              <a:buChar char="■"/>
              <a:defRPr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1400"/>
              <a:buFont typeface="Rubik"/>
              <a:buChar char="●"/>
              <a:defRPr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1400"/>
              <a:buFont typeface="Rubik"/>
              <a:buChar char="○"/>
              <a:defRPr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1400"/>
              <a:buFont typeface="Rubik"/>
              <a:buChar char="■"/>
              <a:defRPr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1400"/>
              <a:buFont typeface="Rubik"/>
              <a:buChar char="●"/>
              <a:defRPr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1400"/>
              <a:buFont typeface="Rubik"/>
              <a:buChar char="○"/>
              <a:defRPr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1400"/>
              <a:buFont typeface="Rubik"/>
              <a:buChar char="■"/>
              <a:defRPr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react.dev/learn/react-developer-tools" TargetMode="External"/><Relationship Id="rId4" Type="http://schemas.openxmlformats.org/officeDocument/2006/relationships/image" Target="../media/image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8.xml"/><Relationship Id="rId3" Type="http://schemas.openxmlformats.org/officeDocument/2006/relationships/hyperlink" Target="http://localhost:5173/" TargetMode="External"/><Relationship Id="rId4" Type="http://schemas.openxmlformats.org/officeDocument/2006/relationships/image" Target="../media/image8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3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5"/>
          <p:cNvSpPr txBox="1"/>
          <p:nvPr>
            <p:ph type="title"/>
          </p:nvPr>
        </p:nvSpPr>
        <p:spPr>
          <a:xfrm>
            <a:off x="853900" y="1476200"/>
            <a:ext cx="7260000" cy="868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Módulo 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Desarrollo de interfaces interactivas con React</a:t>
            </a:r>
            <a:endParaRPr/>
          </a:p>
        </p:txBody>
      </p:sp>
      <p:sp>
        <p:nvSpPr>
          <p:cNvPr id="93" name="Google Shape;93;p15"/>
          <p:cNvSpPr txBox="1"/>
          <p:nvPr>
            <p:ph idx="2" type="title"/>
          </p:nvPr>
        </p:nvSpPr>
        <p:spPr>
          <a:xfrm>
            <a:off x="853900" y="2344400"/>
            <a:ext cx="7260000" cy="73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Manejo del DOM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4"/>
          <p:cNvSpPr txBox="1"/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Elementos DOM en ReactJS</a:t>
            </a:r>
            <a:endParaRPr/>
          </a:p>
        </p:txBody>
      </p:sp>
      <p:sp>
        <p:nvSpPr>
          <p:cNvPr id="149" name="Google Shape;149;p24"/>
          <p:cNvSpPr txBox="1"/>
          <p:nvPr>
            <p:ph idx="1" type="body"/>
          </p:nvPr>
        </p:nvSpPr>
        <p:spPr>
          <a:xfrm>
            <a:off x="311700" y="1402625"/>
            <a:ext cx="8520600" cy="10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Los elementos DOM en React son representaciones de nodos HTML en el DOM Virtual. React utiliza estos elementos para crear, actualizar y eliminar contenido en el DOM real de manera eficiente.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/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Introducción a JSX</a:t>
            </a:r>
            <a:endParaRPr/>
          </a:p>
        </p:txBody>
      </p:sp>
      <p:sp>
        <p:nvSpPr>
          <p:cNvPr id="155" name="Google Shape;155;p25"/>
          <p:cNvSpPr txBox="1"/>
          <p:nvPr>
            <p:ph idx="1" type="body"/>
          </p:nvPr>
        </p:nvSpPr>
        <p:spPr>
          <a:xfrm>
            <a:off x="311700" y="1402625"/>
            <a:ext cx="8520600" cy="10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/>
              <a:t>JSX (JavaScript XML) </a:t>
            </a:r>
            <a:r>
              <a:rPr lang="es-419"/>
              <a:t>es una extensión de JavaScript que permite escribir código HTML dentro de un archivo JavaScript. JSX es más </a:t>
            </a:r>
            <a:r>
              <a:rPr b="1" lang="es-419"/>
              <a:t>legible</a:t>
            </a:r>
            <a:r>
              <a:rPr lang="es-419"/>
              <a:t> y se convierte en JavaScript utilizando Babel.</a:t>
            </a:r>
            <a:endParaRPr/>
          </a:p>
        </p:txBody>
      </p:sp>
      <p:sp>
        <p:nvSpPr>
          <p:cNvPr id="156" name="Google Shape;156;p25"/>
          <p:cNvSpPr txBox="1"/>
          <p:nvPr/>
        </p:nvSpPr>
        <p:spPr>
          <a:xfrm>
            <a:off x="1412800" y="2501525"/>
            <a:ext cx="338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rPr>
              <a:t>Edita App.jsx:</a:t>
            </a:r>
            <a:endParaRPr/>
          </a:p>
        </p:txBody>
      </p:sp>
      <p:graphicFrame>
        <p:nvGraphicFramePr>
          <p:cNvPr id="157" name="Google Shape;157;p25"/>
          <p:cNvGraphicFramePr/>
          <p:nvPr/>
        </p:nvGraphicFramePr>
        <p:xfrm>
          <a:off x="1412800" y="2901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{8C3F5CE1-AAAD-4146-8A99-C54D6CCAF58E}</a:tableStyleId>
              </a:tblPr>
              <a:tblGrid>
                <a:gridCol w="2739925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export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default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function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4078F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App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 {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title = </a:t>
                      </a:r>
                      <a:r>
                        <a:rPr lang="es-419" sz="9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'Welcome to My Todo App'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div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&lt;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h1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&gt;{title}&lt;/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h1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&lt;/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div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);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900"/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  <p:sp>
        <p:nvSpPr>
          <p:cNvPr id="158" name="Google Shape;158;p25"/>
          <p:cNvSpPr txBox="1"/>
          <p:nvPr/>
        </p:nvSpPr>
        <p:spPr>
          <a:xfrm>
            <a:off x="4152725" y="2901725"/>
            <a:ext cx="4679700" cy="9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ubik"/>
              <a:buChar char="●"/>
            </a:pPr>
            <a:r>
              <a:rPr b="1" lang="es-419" sz="11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rPr>
              <a:t>{title}:</a:t>
            </a:r>
            <a:r>
              <a:rPr lang="es-419" sz="11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rPr>
              <a:t> Las llaves permiten insertar expresiones de JavaScript.</a:t>
            </a:r>
            <a:endParaRPr sz="1100">
              <a:solidFill>
                <a:schemeClr val="dk2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ubik"/>
              <a:buChar char="●"/>
            </a:pPr>
            <a:r>
              <a:rPr lang="es-419" sz="11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rPr>
              <a:t>JSX es más legible y elimina la necesidad de usar funciones como React.createElement.</a:t>
            </a:r>
            <a:endParaRPr sz="1100">
              <a:solidFill>
                <a:schemeClr val="dk2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/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Pensando en ReactJS</a:t>
            </a:r>
            <a:endParaRPr/>
          </a:p>
        </p:txBody>
      </p:sp>
      <p:sp>
        <p:nvSpPr>
          <p:cNvPr id="164" name="Google Shape;164;p26"/>
          <p:cNvSpPr txBox="1"/>
          <p:nvPr>
            <p:ph idx="1" type="body"/>
          </p:nvPr>
        </p:nvSpPr>
        <p:spPr>
          <a:xfrm>
            <a:off x="311700" y="1402625"/>
            <a:ext cx="8520600" cy="10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ReactJS se basa en la </a:t>
            </a:r>
            <a:r>
              <a:rPr b="1" lang="es-419"/>
              <a:t>división de interfaces</a:t>
            </a:r>
            <a:r>
              <a:rPr lang="es-419"/>
              <a:t> en </a:t>
            </a:r>
            <a:r>
              <a:rPr b="1" lang="es-419"/>
              <a:t>componentes reutilizables</a:t>
            </a:r>
            <a:r>
              <a:rPr lang="es-419"/>
              <a:t>. Identificamos las partes de la UI y las implementamos como pequeños bloques independientes.</a:t>
            </a:r>
            <a:endParaRPr/>
          </a:p>
        </p:txBody>
      </p:sp>
      <p:sp>
        <p:nvSpPr>
          <p:cNvPr id="165" name="Google Shape;165;p26"/>
          <p:cNvSpPr txBox="1"/>
          <p:nvPr/>
        </p:nvSpPr>
        <p:spPr>
          <a:xfrm>
            <a:off x="1412800" y="2501525"/>
            <a:ext cx="338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rPr>
              <a:t>Crea un componente Header.jsx:</a:t>
            </a:r>
            <a:endParaRPr/>
          </a:p>
        </p:txBody>
      </p:sp>
      <p:graphicFrame>
        <p:nvGraphicFramePr>
          <p:cNvPr id="166" name="Google Shape;166;p26"/>
          <p:cNvGraphicFramePr/>
          <p:nvPr/>
        </p:nvGraphicFramePr>
        <p:xfrm>
          <a:off x="1412800" y="2901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{8C3F5CE1-AAAD-4146-8A99-C54D6CCAF58E}</a:tableStyleId>
              </a:tblPr>
              <a:tblGrid>
                <a:gridCol w="315920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export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default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function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4078F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Header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 {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header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&lt;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h1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&gt;My Todo App&lt;/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h1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&lt;/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header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);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900"/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  <p:sp>
        <p:nvSpPr>
          <p:cNvPr id="167" name="Google Shape;167;p26"/>
          <p:cNvSpPr txBox="1"/>
          <p:nvPr/>
        </p:nvSpPr>
        <p:spPr>
          <a:xfrm>
            <a:off x="4795000" y="2501525"/>
            <a:ext cx="338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rPr>
              <a:t>Agregalo en App.jsx:</a:t>
            </a:r>
            <a:endParaRPr/>
          </a:p>
        </p:txBody>
      </p:sp>
      <p:graphicFrame>
        <p:nvGraphicFramePr>
          <p:cNvPr id="168" name="Google Shape;168;p26"/>
          <p:cNvGraphicFramePr/>
          <p:nvPr/>
        </p:nvGraphicFramePr>
        <p:xfrm>
          <a:off x="4795000" y="2901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{8C3F5CE1-AAAD-4146-8A99-C54D6CCAF58E}</a:tableStyleId>
              </a:tblPr>
              <a:tblGrid>
                <a:gridCol w="215385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Header </a:t>
                      </a: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'./Header'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export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default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function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4078F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App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 {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div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&lt;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Header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/&gt;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&lt;/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div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);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900"/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  <p:sp>
        <p:nvSpPr>
          <p:cNvPr id="169" name="Google Shape;169;p26"/>
          <p:cNvSpPr txBox="1"/>
          <p:nvPr/>
        </p:nvSpPr>
        <p:spPr>
          <a:xfrm>
            <a:off x="1412800" y="4162200"/>
            <a:ext cx="33822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11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rPr>
              <a:t>Cada sección de la UI es un componente independiente.</a:t>
            </a:r>
            <a:endParaRPr sz="1100"/>
          </a:p>
        </p:txBody>
      </p:sp>
      <p:sp>
        <p:nvSpPr>
          <p:cNvPr id="170" name="Google Shape;170;p26"/>
          <p:cNvSpPr txBox="1"/>
          <p:nvPr/>
        </p:nvSpPr>
        <p:spPr>
          <a:xfrm>
            <a:off x="6948850" y="2901725"/>
            <a:ext cx="1883400" cy="11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11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rPr>
              <a:t>Los componentes promueven la reutilización de código y la separación de responsabilidades.</a:t>
            </a:r>
            <a:endParaRPr sz="11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/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Componentes en ReactJS</a:t>
            </a:r>
            <a:endParaRPr/>
          </a:p>
        </p:txBody>
      </p:sp>
      <p:sp>
        <p:nvSpPr>
          <p:cNvPr id="176" name="Google Shape;176;p27"/>
          <p:cNvSpPr txBox="1"/>
          <p:nvPr>
            <p:ph idx="1" type="body"/>
          </p:nvPr>
        </p:nvSpPr>
        <p:spPr>
          <a:xfrm>
            <a:off x="311700" y="1402625"/>
            <a:ext cx="8520600" cy="204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/>
              <a:t>Los componentes son funciones que devuelven un árbol de elementos JSX. Pueden ser </a:t>
            </a:r>
            <a:r>
              <a:rPr b="1" lang="es-419"/>
              <a:t>funcionales</a:t>
            </a:r>
            <a:r>
              <a:rPr lang="es-419"/>
              <a:t> (como hemos visto) o basados en clases (menos comunes hoy).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7"/>
          <p:cNvSpPr txBox="1"/>
          <p:nvPr/>
        </p:nvSpPr>
        <p:spPr>
          <a:xfrm>
            <a:off x="1412800" y="2501525"/>
            <a:ext cx="338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rPr>
              <a:t>Crea un componente </a:t>
            </a:r>
            <a:r>
              <a:rPr b="1" lang="es-419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rPr>
              <a:t>TaskList.jsx</a:t>
            </a:r>
            <a:r>
              <a:rPr b="1" lang="es-419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rPr>
              <a:t>:</a:t>
            </a:r>
            <a:endParaRPr/>
          </a:p>
        </p:txBody>
      </p:sp>
      <p:sp>
        <p:nvSpPr>
          <p:cNvPr id="178" name="Google Shape;178;p27"/>
          <p:cNvSpPr txBox="1"/>
          <p:nvPr/>
        </p:nvSpPr>
        <p:spPr>
          <a:xfrm>
            <a:off x="4795000" y="2501525"/>
            <a:ext cx="403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rPr>
              <a:t>Modifica</a:t>
            </a:r>
            <a:r>
              <a:rPr b="1" lang="es-419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rPr>
              <a:t> App.jsx agregando TaskList:</a:t>
            </a:r>
            <a:endParaRPr/>
          </a:p>
        </p:txBody>
      </p:sp>
      <p:graphicFrame>
        <p:nvGraphicFramePr>
          <p:cNvPr id="179" name="Google Shape;179;p27"/>
          <p:cNvGraphicFramePr/>
          <p:nvPr/>
        </p:nvGraphicFramePr>
        <p:xfrm>
          <a:off x="1412800" y="2901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{8C3F5CE1-AAAD-4146-8A99-C54D6CCAF58E}</a:tableStyleId>
              </a:tblPr>
              <a:tblGrid>
                <a:gridCol w="2932625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export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default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function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4078F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TaskList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 {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ul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&lt;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&gt;Learn React&lt;/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&lt;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&gt;Build a project&lt;/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&lt;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&gt;Explore Hooks&lt;/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&lt;/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ul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);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900"/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0" name="Google Shape;180;p27"/>
          <p:cNvGraphicFramePr/>
          <p:nvPr/>
        </p:nvGraphicFramePr>
        <p:xfrm>
          <a:off x="4795000" y="2901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{8C3F5CE1-AAAD-4146-8A99-C54D6CCAF58E}</a:tableStyleId>
              </a:tblPr>
              <a:tblGrid>
                <a:gridCol w="2932625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Header </a:t>
                      </a: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'./Header'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TaskList </a:t>
                      </a: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'./TaskList'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export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default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function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4078F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App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 {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div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&lt;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Header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/&gt;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&lt;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TaskList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/&gt;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&lt;/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div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);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900"/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/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Paso de Datos con Props</a:t>
            </a:r>
            <a:endParaRPr/>
          </a:p>
        </p:txBody>
      </p:sp>
      <p:sp>
        <p:nvSpPr>
          <p:cNvPr id="186" name="Google Shape;186;p28"/>
          <p:cNvSpPr txBox="1"/>
          <p:nvPr>
            <p:ph idx="1" type="body"/>
          </p:nvPr>
        </p:nvSpPr>
        <p:spPr>
          <a:xfrm>
            <a:off x="311700" y="1402625"/>
            <a:ext cx="8520600" cy="7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Las props permiten pasar datos a los componentes. Son inmutables y se utilizan para personalizar componentes.</a:t>
            </a:r>
            <a:endParaRPr/>
          </a:p>
        </p:txBody>
      </p:sp>
      <p:sp>
        <p:nvSpPr>
          <p:cNvPr id="187" name="Google Shape;187;p28"/>
          <p:cNvSpPr txBox="1"/>
          <p:nvPr/>
        </p:nvSpPr>
        <p:spPr>
          <a:xfrm>
            <a:off x="311700" y="2182925"/>
            <a:ext cx="2932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rPr>
              <a:t>Crea un componente </a:t>
            </a:r>
            <a:r>
              <a:rPr b="1" lang="es-419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rPr>
              <a:t>Task.jsx</a:t>
            </a:r>
            <a:r>
              <a:rPr b="1" lang="es-419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rPr>
              <a:t>:</a:t>
            </a:r>
            <a:endParaRPr/>
          </a:p>
        </p:txBody>
      </p:sp>
      <p:sp>
        <p:nvSpPr>
          <p:cNvPr id="188" name="Google Shape;188;p28"/>
          <p:cNvSpPr txBox="1"/>
          <p:nvPr/>
        </p:nvSpPr>
        <p:spPr>
          <a:xfrm>
            <a:off x="3646975" y="2182925"/>
            <a:ext cx="463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rPr>
              <a:t>Modifica </a:t>
            </a:r>
            <a:r>
              <a:rPr b="1" lang="es-419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rPr>
              <a:t>TaskList.jsx</a:t>
            </a:r>
            <a:r>
              <a:rPr b="1" lang="es-419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rPr>
              <a:t>:</a:t>
            </a:r>
            <a:endParaRPr/>
          </a:p>
        </p:txBody>
      </p:sp>
      <p:graphicFrame>
        <p:nvGraphicFramePr>
          <p:cNvPr id="189" name="Google Shape;189;p28"/>
          <p:cNvGraphicFramePr/>
          <p:nvPr/>
        </p:nvGraphicFramePr>
        <p:xfrm>
          <a:off x="311700" y="2583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{8C3F5CE1-AAAD-4146-8A99-C54D6CCAF58E}</a:tableStyleId>
              </a:tblPr>
              <a:tblGrid>
                <a:gridCol w="2932625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export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default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function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4078F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Task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({ task }) {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&lt;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&gt;{task}&lt;/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900"/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0" name="Google Shape;190;p28"/>
          <p:cNvGraphicFramePr/>
          <p:nvPr/>
        </p:nvGraphicFramePr>
        <p:xfrm>
          <a:off x="3646975" y="2583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{8C3F5CE1-AAAD-4146-8A99-C54D6CCAF58E}</a:tableStyleId>
              </a:tblPr>
              <a:tblGrid>
                <a:gridCol w="4631375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Task </a:t>
                      </a: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'./Task'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export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default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function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4078F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TaskList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 {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tasks = [</a:t>
                      </a:r>
                      <a:r>
                        <a:rPr lang="es-419" sz="9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'Learn React'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s-419" sz="9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'Build a project'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s-419" sz="9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'Explore Hooks'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ul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{tasks.map((task, index) =&gt; (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&lt;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Task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key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-419" sz="9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{index}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task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-419" sz="9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{task}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/&gt;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))}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&lt;/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ul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);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900"/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9"/>
          <p:cNvSpPr txBox="1"/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Introducción a Hooks</a:t>
            </a:r>
            <a:endParaRPr/>
          </a:p>
        </p:txBody>
      </p:sp>
      <p:sp>
        <p:nvSpPr>
          <p:cNvPr id="196" name="Google Shape;196;p29"/>
          <p:cNvSpPr txBox="1"/>
          <p:nvPr>
            <p:ph idx="1" type="body"/>
          </p:nvPr>
        </p:nvSpPr>
        <p:spPr>
          <a:xfrm>
            <a:off x="311700" y="1802825"/>
            <a:ext cx="2827200" cy="17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Los Hooks permiten gestionar estados y efectos secundarios en los componentes funcionales.</a:t>
            </a:r>
            <a:endParaRPr/>
          </a:p>
        </p:txBody>
      </p:sp>
      <p:sp>
        <p:nvSpPr>
          <p:cNvPr id="197" name="Google Shape;197;p29"/>
          <p:cNvSpPr txBox="1"/>
          <p:nvPr/>
        </p:nvSpPr>
        <p:spPr>
          <a:xfrm>
            <a:off x="3138900" y="1402625"/>
            <a:ext cx="5693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rPr>
              <a:t>Agrega estados al componente TaskList.jsx:</a:t>
            </a:r>
            <a:endParaRPr/>
          </a:p>
        </p:txBody>
      </p:sp>
      <p:graphicFrame>
        <p:nvGraphicFramePr>
          <p:cNvPr id="198" name="Google Shape;198;p29"/>
          <p:cNvGraphicFramePr/>
          <p:nvPr/>
        </p:nvGraphicFramePr>
        <p:xfrm>
          <a:off x="3138900" y="1802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{8C3F5CE1-AAAD-4146-8A99-C54D6CCAF58E}</a:tableStyleId>
              </a:tblPr>
              <a:tblGrid>
                <a:gridCol w="5163525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{ useState } </a:t>
                      </a:r>
                      <a:r>
                        <a:rPr lang="es-419" sz="8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8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'react'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Task </a:t>
                      </a:r>
                      <a:r>
                        <a:rPr lang="es-419" sz="8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8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'./Task'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export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8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default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8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function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800">
                          <a:solidFill>
                            <a:srgbClr val="4078F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TaskList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 {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s-419" sz="8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[tasks, setTasks] = useState([</a:t>
                      </a:r>
                      <a:r>
                        <a:rPr lang="es-419" sz="8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'Learn React'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s-419" sz="8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'Build a project'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s-419" sz="8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'Explore Hooks'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]);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s-419" sz="8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addTask = () =&gt; {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setTasks([...tasks, </a:t>
                      </a:r>
                      <a:r>
                        <a:rPr lang="es-419" sz="8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`Task </a:t>
                      </a:r>
                      <a:r>
                        <a:rPr lang="es-419" sz="8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${tasks.length + </a:t>
                      </a:r>
                      <a:r>
                        <a:rPr lang="es-419" sz="8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s-419" sz="8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r>
                        <a:rPr lang="es-419" sz="8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`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]);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};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s-419" sz="8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</a:t>
                      </a:r>
                      <a:r>
                        <a:rPr lang="es-419" sz="8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div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&lt;</a:t>
                      </a:r>
                      <a:r>
                        <a:rPr lang="es-419" sz="8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button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8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onClick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-419" sz="8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{addTask}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&gt;Add Task&lt;/</a:t>
                      </a:r>
                      <a:r>
                        <a:rPr lang="es-419" sz="8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button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&lt;</a:t>
                      </a:r>
                      <a:r>
                        <a:rPr lang="es-419" sz="8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ul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{tasks.map((task, index) =&gt; (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&lt;</a:t>
                      </a:r>
                      <a:r>
                        <a:rPr lang="es-419" sz="8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Task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8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key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-419" sz="8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{index}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8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task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-419" sz="8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{task}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/&gt;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))}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&lt;/</a:t>
                      </a:r>
                      <a:r>
                        <a:rPr lang="es-419" sz="8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ul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&lt;/</a:t>
                      </a:r>
                      <a:r>
                        <a:rPr lang="es-419" sz="8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div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);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800"/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0"/>
          <p:cNvSpPr txBox="1"/>
          <p:nvPr>
            <p:ph type="title"/>
          </p:nvPr>
        </p:nvSpPr>
        <p:spPr>
          <a:xfrm>
            <a:off x="3912976" y="1402625"/>
            <a:ext cx="4559400" cy="230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JSX, la Simplificación de ReactJS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1"/>
          <p:cNvSpPr txBox="1"/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Porqué usar JSX</a:t>
            </a:r>
            <a:endParaRPr/>
          </a:p>
        </p:txBody>
      </p:sp>
      <p:sp>
        <p:nvSpPr>
          <p:cNvPr id="209" name="Google Shape;209;p31"/>
          <p:cNvSpPr txBox="1"/>
          <p:nvPr>
            <p:ph idx="1" type="body"/>
          </p:nvPr>
        </p:nvSpPr>
        <p:spPr>
          <a:xfrm>
            <a:off x="311700" y="1769725"/>
            <a:ext cx="4260300" cy="17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JSX es una extensión de sintaxis para JavaScript que</a:t>
            </a:r>
            <a:r>
              <a:rPr b="1" lang="es-419"/>
              <a:t> facilita la creación de interfaces de usuario en React</a:t>
            </a:r>
            <a:r>
              <a:rPr lang="es-419"/>
              <a:t>. Su similitud con HTML lo hace intuitivo para los desarrolladores.</a:t>
            </a:r>
            <a:endParaRPr/>
          </a:p>
        </p:txBody>
      </p:sp>
      <p:sp>
        <p:nvSpPr>
          <p:cNvPr id="210" name="Google Shape;210;p31"/>
          <p:cNvSpPr txBox="1"/>
          <p:nvPr/>
        </p:nvSpPr>
        <p:spPr>
          <a:xfrm>
            <a:off x="4572000" y="1402625"/>
            <a:ext cx="3382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rPr>
              <a:t>Actualiza el </a:t>
            </a:r>
            <a:r>
              <a:rPr b="1" lang="es-419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rPr>
              <a:t>Header.jsx:</a:t>
            </a:r>
            <a:endParaRPr/>
          </a:p>
        </p:txBody>
      </p:sp>
      <p:graphicFrame>
        <p:nvGraphicFramePr>
          <p:cNvPr id="211" name="Google Shape;211;p31"/>
          <p:cNvGraphicFramePr/>
          <p:nvPr/>
        </p:nvGraphicFramePr>
        <p:xfrm>
          <a:off x="4572000" y="1802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{8C3F5CE1-AAAD-4146-8A99-C54D6CCAF58E}</a:tableStyleId>
              </a:tblPr>
              <a:tblGrid>
                <a:gridCol w="426030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export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default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function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4078F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Header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 {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appName = </a:t>
                      </a:r>
                      <a:r>
                        <a:rPr lang="es-419" sz="9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'My Todo App'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currentDate = </a:t>
                      </a: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new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C184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Date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().toLocaleDateString();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header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&lt;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h1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&gt;{appName}&lt;/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h1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&lt;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&gt;{`Today's date: ${currentDate}`}&lt;/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&lt;/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header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);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endParaRPr sz="900"/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  <p:sp>
        <p:nvSpPr>
          <p:cNvPr id="212" name="Google Shape;212;p31"/>
          <p:cNvSpPr txBox="1"/>
          <p:nvPr/>
        </p:nvSpPr>
        <p:spPr>
          <a:xfrm>
            <a:off x="4572000" y="3872925"/>
            <a:ext cx="4260300" cy="8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rPr>
              <a:t>Las llaves {} permiten incluir expresiones de JavaScript.</a:t>
            </a:r>
            <a:endParaRPr sz="1100">
              <a:solidFill>
                <a:schemeClr val="dk2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 sz="11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rPr>
              <a:t>La interpolación de cadenas como Today's date: ${currentDate} combina HTML y JavaScript de forma natural.</a:t>
            </a:r>
            <a:endParaRPr sz="1100">
              <a:solidFill>
                <a:schemeClr val="dk2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2"/>
          <p:cNvSpPr txBox="1"/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JSX también es una Expresión</a:t>
            </a:r>
            <a:endParaRPr/>
          </a:p>
        </p:txBody>
      </p:sp>
      <p:sp>
        <p:nvSpPr>
          <p:cNvPr id="218" name="Google Shape;218;p32"/>
          <p:cNvSpPr txBox="1"/>
          <p:nvPr>
            <p:ph idx="1" type="body"/>
          </p:nvPr>
        </p:nvSpPr>
        <p:spPr>
          <a:xfrm>
            <a:off x="311700" y="1802825"/>
            <a:ext cx="4881600" cy="10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JSX puede asignarse a variables, pasarse como parámetros o devolverse desde funciones.</a:t>
            </a:r>
            <a:endParaRPr/>
          </a:p>
        </p:txBody>
      </p:sp>
      <p:sp>
        <p:nvSpPr>
          <p:cNvPr id="219" name="Google Shape;219;p32"/>
          <p:cNvSpPr txBox="1"/>
          <p:nvPr/>
        </p:nvSpPr>
        <p:spPr>
          <a:xfrm>
            <a:off x="5193300" y="1402625"/>
            <a:ext cx="363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rPr>
              <a:t>Actualiza App.jsx:</a:t>
            </a:r>
            <a:endParaRPr/>
          </a:p>
        </p:txBody>
      </p:sp>
      <p:sp>
        <p:nvSpPr>
          <p:cNvPr id="220" name="Google Shape;220;p32"/>
          <p:cNvSpPr txBox="1"/>
          <p:nvPr/>
        </p:nvSpPr>
        <p:spPr>
          <a:xfrm>
            <a:off x="5193300" y="4196775"/>
            <a:ext cx="36390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11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rPr>
              <a:t>JSX como una expresión puede almacenarse en variables (footer) y reutilizarse.</a:t>
            </a:r>
            <a:endParaRPr sz="1100">
              <a:solidFill>
                <a:schemeClr val="dk2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graphicFrame>
        <p:nvGraphicFramePr>
          <p:cNvPr id="221" name="Google Shape;221;p32"/>
          <p:cNvGraphicFramePr/>
          <p:nvPr/>
        </p:nvGraphicFramePr>
        <p:xfrm>
          <a:off x="5193300" y="1802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{8C3F5CE1-AAAD-4146-8A99-C54D6CCAF58E}</a:tableStyleId>
              </a:tblPr>
              <a:tblGrid>
                <a:gridCol w="3638975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Header </a:t>
                      </a: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'./Header'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TaskList </a:t>
                      </a: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'./TaskList'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export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default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function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4078F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App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 {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footer = &lt;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footer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&gt;(c) 2024 My Todo App&lt;/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footer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div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&lt;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Header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/&gt;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&lt;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TaskList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/&gt;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{footer}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&lt;/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div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);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900"/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3"/>
          <p:cNvSpPr txBox="1"/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Especificando Atributos con JSX</a:t>
            </a:r>
            <a:endParaRPr/>
          </a:p>
        </p:txBody>
      </p:sp>
      <p:sp>
        <p:nvSpPr>
          <p:cNvPr id="227" name="Google Shape;227;p33"/>
          <p:cNvSpPr txBox="1"/>
          <p:nvPr>
            <p:ph idx="1" type="body"/>
          </p:nvPr>
        </p:nvSpPr>
        <p:spPr>
          <a:xfrm>
            <a:off x="311700" y="1402625"/>
            <a:ext cx="8520600" cy="7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En JSX, los atributos son similares a HTML, pero con convenciones de nombres de JavaScript.</a:t>
            </a:r>
            <a:endParaRPr/>
          </a:p>
        </p:txBody>
      </p:sp>
      <p:sp>
        <p:nvSpPr>
          <p:cNvPr id="228" name="Google Shape;228;p33"/>
          <p:cNvSpPr txBox="1"/>
          <p:nvPr/>
        </p:nvSpPr>
        <p:spPr>
          <a:xfrm>
            <a:off x="1307750" y="2182925"/>
            <a:ext cx="363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rPr>
              <a:t>Agrega estilos en línea a Header.jsx:</a:t>
            </a:r>
            <a:endParaRPr/>
          </a:p>
        </p:txBody>
      </p:sp>
      <p:sp>
        <p:nvSpPr>
          <p:cNvPr id="229" name="Google Shape;229;p33"/>
          <p:cNvSpPr txBox="1"/>
          <p:nvPr/>
        </p:nvSpPr>
        <p:spPr>
          <a:xfrm>
            <a:off x="4946725" y="2583125"/>
            <a:ext cx="3885600" cy="10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rPr>
              <a:t>Atributos como style usan objetos JavaScript en lugar de cadenas.</a:t>
            </a:r>
            <a:endParaRPr sz="1100">
              <a:solidFill>
                <a:schemeClr val="dk2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 sz="11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rPr>
              <a:t>Las claves del objeto siguen la convención camelCase (textAlign).</a:t>
            </a:r>
            <a:endParaRPr sz="1100">
              <a:solidFill>
                <a:schemeClr val="dk2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graphicFrame>
        <p:nvGraphicFramePr>
          <p:cNvPr id="230" name="Google Shape;230;p33"/>
          <p:cNvGraphicFramePr/>
          <p:nvPr/>
        </p:nvGraphicFramePr>
        <p:xfrm>
          <a:off x="1307750" y="2583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{8C3F5CE1-AAAD-4146-8A99-C54D6CCAF58E}</a:tableStyleId>
              </a:tblPr>
              <a:tblGrid>
                <a:gridCol w="363900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export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default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function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4078F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Header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 {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appName = </a:t>
                      </a:r>
                      <a:r>
                        <a:rPr lang="es-419" sz="9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'My Todo App'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headerStyle = {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s-419" sz="9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textAlign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s-419" sz="9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'center'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s-419" sz="9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color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s-419" sz="9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'blue'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};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header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style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-419" sz="9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{headerStyle}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&lt;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h1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&gt;{appName}&lt;/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h1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&lt;/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header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);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900"/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6"/>
          <p:cNvSpPr txBox="1"/>
          <p:nvPr>
            <p:ph type="title"/>
          </p:nvPr>
        </p:nvSpPr>
        <p:spPr>
          <a:xfrm>
            <a:off x="311700" y="977575"/>
            <a:ext cx="2431800" cy="55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Módulo 4</a:t>
            </a:r>
            <a:endParaRPr/>
          </a:p>
        </p:txBody>
      </p:sp>
      <p:sp>
        <p:nvSpPr>
          <p:cNvPr id="99" name="Google Shape;99;p16"/>
          <p:cNvSpPr txBox="1"/>
          <p:nvPr>
            <p:ph idx="2" type="title"/>
          </p:nvPr>
        </p:nvSpPr>
        <p:spPr>
          <a:xfrm>
            <a:off x="311700" y="1531675"/>
            <a:ext cx="2431800" cy="11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AE 3</a:t>
            </a:r>
            <a:endParaRPr/>
          </a:p>
        </p:txBody>
      </p:sp>
      <p:sp>
        <p:nvSpPr>
          <p:cNvPr id="100" name="Google Shape;100;p16"/>
          <p:cNvSpPr txBox="1"/>
          <p:nvPr>
            <p:ph idx="3" type="title"/>
          </p:nvPr>
        </p:nvSpPr>
        <p:spPr>
          <a:xfrm>
            <a:off x="3384175" y="1531675"/>
            <a:ext cx="4704300" cy="205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Explorar el manejo avanzado del DOM y elementos avanzados de ReactJS, como el DOM virtual, referencias, contextos, portales y optimización del rendimiento, para crear aplicaciones más eficientes y mantenibles.</a:t>
            </a:r>
            <a:endParaRPr/>
          </a:p>
        </p:txBody>
      </p:sp>
      <p:sp>
        <p:nvSpPr>
          <p:cNvPr id="101" name="Google Shape;101;p16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​​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4"/>
          <p:cNvSpPr txBox="1"/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Previniendo Ataques de Inyección con JSX</a:t>
            </a:r>
            <a:endParaRPr/>
          </a:p>
        </p:txBody>
      </p:sp>
      <p:sp>
        <p:nvSpPr>
          <p:cNvPr id="236" name="Google Shape;236;p34"/>
          <p:cNvSpPr txBox="1"/>
          <p:nvPr>
            <p:ph idx="1" type="body"/>
          </p:nvPr>
        </p:nvSpPr>
        <p:spPr>
          <a:xfrm>
            <a:off x="311700" y="1402625"/>
            <a:ext cx="85206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JSX escapa automáticamente cualquier contenido peligroso.</a:t>
            </a:r>
            <a:endParaRPr/>
          </a:p>
        </p:txBody>
      </p:sp>
      <p:sp>
        <p:nvSpPr>
          <p:cNvPr id="237" name="Google Shape;237;p34"/>
          <p:cNvSpPr txBox="1"/>
          <p:nvPr/>
        </p:nvSpPr>
        <p:spPr>
          <a:xfrm>
            <a:off x="1307750" y="1864325"/>
            <a:ext cx="3639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rPr>
              <a:t>Actualiza TaskList.jsx:</a:t>
            </a:r>
            <a:endParaRPr/>
          </a:p>
        </p:txBody>
      </p:sp>
      <p:sp>
        <p:nvSpPr>
          <p:cNvPr id="238" name="Google Shape;238;p34"/>
          <p:cNvSpPr txBox="1"/>
          <p:nvPr/>
        </p:nvSpPr>
        <p:spPr>
          <a:xfrm>
            <a:off x="1307750" y="4172700"/>
            <a:ext cx="55338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11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rPr>
              <a:t>Aunque tasks contiene HTML malicioso, JSX lo muestra como texto plano, previniendo inyecciones de código.</a:t>
            </a:r>
            <a:endParaRPr sz="1100">
              <a:solidFill>
                <a:schemeClr val="dk2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graphicFrame>
        <p:nvGraphicFramePr>
          <p:cNvPr id="239" name="Google Shape;239;p34"/>
          <p:cNvGraphicFramePr/>
          <p:nvPr/>
        </p:nvGraphicFramePr>
        <p:xfrm>
          <a:off x="1307750" y="2264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{8C3F5CE1-AAAD-4146-8A99-C54D6CCAF58E}</a:tableStyleId>
              </a:tblPr>
              <a:tblGrid>
                <a:gridCol w="553370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export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default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function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4078F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TaskList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 {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tasks = [</a:t>
                      </a:r>
                      <a:r>
                        <a:rPr lang="es-419" sz="9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'&lt;script&gt;alert("Hacked!")&lt;/script&gt;'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s-419" sz="9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'Learn React'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s-419" sz="9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'Explore Hooks'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ul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{tasks.map((task, index) =&gt; (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&lt;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key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-419" sz="9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{index}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&gt;{task}&lt;/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))}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&lt;/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ul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);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900"/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5"/>
          <p:cNvSpPr txBox="1"/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Comentarios en JSX</a:t>
            </a:r>
            <a:endParaRPr/>
          </a:p>
        </p:txBody>
      </p:sp>
      <p:sp>
        <p:nvSpPr>
          <p:cNvPr id="245" name="Google Shape;245;p35"/>
          <p:cNvSpPr txBox="1"/>
          <p:nvPr>
            <p:ph idx="1" type="body"/>
          </p:nvPr>
        </p:nvSpPr>
        <p:spPr>
          <a:xfrm>
            <a:off x="311700" y="1802825"/>
            <a:ext cx="3942300" cy="10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Los comentarios dentro de JSX se colocan dentro de llaves usando sintaxis específica.</a:t>
            </a:r>
            <a:endParaRPr/>
          </a:p>
        </p:txBody>
      </p:sp>
      <p:sp>
        <p:nvSpPr>
          <p:cNvPr id="246" name="Google Shape;246;p35"/>
          <p:cNvSpPr txBox="1"/>
          <p:nvPr/>
        </p:nvSpPr>
        <p:spPr>
          <a:xfrm>
            <a:off x="4253950" y="1402625"/>
            <a:ext cx="4578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rPr>
              <a:t>Actualiza TaskList.jsx:</a:t>
            </a:r>
            <a:endParaRPr/>
          </a:p>
        </p:txBody>
      </p:sp>
      <p:sp>
        <p:nvSpPr>
          <p:cNvPr id="247" name="Google Shape;247;p35"/>
          <p:cNvSpPr txBox="1"/>
          <p:nvPr/>
        </p:nvSpPr>
        <p:spPr>
          <a:xfrm>
            <a:off x="4254000" y="4172700"/>
            <a:ext cx="45783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11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rPr>
              <a:t>Los comentarios deben colocarse dentro de {/* */}.</a:t>
            </a:r>
            <a:endParaRPr sz="1100">
              <a:solidFill>
                <a:schemeClr val="dk2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graphicFrame>
        <p:nvGraphicFramePr>
          <p:cNvPr id="248" name="Google Shape;248;p35"/>
          <p:cNvGraphicFramePr/>
          <p:nvPr/>
        </p:nvGraphicFramePr>
        <p:xfrm>
          <a:off x="4253950" y="1802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{8C3F5CE1-AAAD-4146-8A99-C54D6CCAF58E}</a:tableStyleId>
              </a:tblPr>
              <a:tblGrid>
                <a:gridCol w="457835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export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default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function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4078F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TaskList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 {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tasks = [</a:t>
                      </a:r>
                      <a:r>
                        <a:rPr lang="es-419" sz="9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'Learn React'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s-419" sz="9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'Build a project'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s-419" sz="9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'Explore Hooks'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];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div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{/* Mostrar lista de tareas */}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&lt;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ul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{tasks.map((task, index) =&gt; (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&lt;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key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-419" sz="9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{index}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&gt;{task}&lt;/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))}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&lt;/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ul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&lt;/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div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);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900"/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6"/>
          <p:cNvSpPr txBox="1"/>
          <p:nvPr>
            <p:ph type="title"/>
          </p:nvPr>
        </p:nvSpPr>
        <p:spPr>
          <a:xfrm>
            <a:off x="3912976" y="1402625"/>
            <a:ext cx="4559400" cy="230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Implementar componentes reutilizables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7"/>
          <p:cNvSpPr txBox="1"/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</a:t>
            </a:r>
            <a:r>
              <a:rPr lang="es-419"/>
              <a:t>spectos fundamentales de la Componentización</a:t>
            </a:r>
            <a:endParaRPr/>
          </a:p>
        </p:txBody>
      </p:sp>
      <p:sp>
        <p:nvSpPr>
          <p:cNvPr id="259" name="Google Shape;259;p37"/>
          <p:cNvSpPr txBox="1"/>
          <p:nvPr>
            <p:ph idx="1" type="body"/>
          </p:nvPr>
        </p:nvSpPr>
        <p:spPr>
          <a:xfrm>
            <a:off x="311700" y="1402625"/>
            <a:ext cx="8520600" cy="10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La componentización en React permite dividir la UI en pequeñas piezas reutilizables, lo que mejora la organización, mantenibilidad y escalabilidad del código.</a:t>
            </a:r>
            <a:endParaRPr/>
          </a:p>
        </p:txBody>
      </p:sp>
      <p:sp>
        <p:nvSpPr>
          <p:cNvPr id="260" name="Google Shape;260;p37"/>
          <p:cNvSpPr txBox="1"/>
          <p:nvPr/>
        </p:nvSpPr>
        <p:spPr>
          <a:xfrm>
            <a:off x="311700" y="2501525"/>
            <a:ext cx="3357300" cy="12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rPr>
              <a:t>Beneficios:</a:t>
            </a:r>
            <a:endParaRPr>
              <a:solidFill>
                <a:schemeClr val="dk2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E7A900"/>
              </a:buClr>
              <a:buSzPts val="1400"/>
              <a:buFont typeface="Rubik"/>
              <a:buChar char="●"/>
            </a:pPr>
            <a:r>
              <a:rPr lang="es-419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rPr>
              <a:t>Reutilización de código.</a:t>
            </a:r>
            <a:endParaRPr>
              <a:solidFill>
                <a:schemeClr val="dk2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1400"/>
              <a:buFont typeface="Rubik"/>
              <a:buChar char="●"/>
            </a:pPr>
            <a:r>
              <a:rPr lang="es-419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rPr>
              <a:t>Separación de preocupaciones.</a:t>
            </a:r>
            <a:endParaRPr>
              <a:solidFill>
                <a:schemeClr val="dk2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A900"/>
              </a:buClr>
              <a:buSzPts val="1400"/>
              <a:buFont typeface="Rubik"/>
              <a:buChar char="●"/>
            </a:pPr>
            <a:r>
              <a:rPr lang="es-419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rPr>
              <a:t>Escalabilidad y consistencia.</a:t>
            </a:r>
            <a:endParaRPr/>
          </a:p>
        </p:txBody>
      </p:sp>
      <p:sp>
        <p:nvSpPr>
          <p:cNvPr id="261" name="Google Shape;261;p37"/>
          <p:cNvSpPr txBox="1"/>
          <p:nvPr>
            <p:ph idx="1" type="body"/>
          </p:nvPr>
        </p:nvSpPr>
        <p:spPr>
          <a:xfrm>
            <a:off x="4254900" y="2501525"/>
            <a:ext cx="45774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1400"/>
              <a:t>Creamos un componente reutilizable Button.jsx:</a:t>
            </a:r>
            <a:endParaRPr b="1" sz="1400"/>
          </a:p>
        </p:txBody>
      </p:sp>
      <p:graphicFrame>
        <p:nvGraphicFramePr>
          <p:cNvPr id="262" name="Google Shape;262;p37"/>
          <p:cNvGraphicFramePr/>
          <p:nvPr/>
        </p:nvGraphicFramePr>
        <p:xfrm>
          <a:off x="4254900" y="2901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{8C3F5CE1-AAAD-4146-8A99-C54D6CCAF58E}</a:tableStyleId>
              </a:tblPr>
              <a:tblGrid>
                <a:gridCol w="457740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export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11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default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11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function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1100">
                          <a:solidFill>
                            <a:srgbClr val="4078F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Button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({ label, onClick }) {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s-419" sz="11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&lt;</a:t>
                      </a:r>
                      <a:r>
                        <a:rPr lang="es-419" sz="11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button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11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onClick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-419" sz="11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{onClick}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&gt;{label}&lt;/</a:t>
                      </a:r>
                      <a:r>
                        <a:rPr lang="es-419" sz="11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button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&gt;;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  <p:sp>
        <p:nvSpPr>
          <p:cNvPr id="263" name="Google Shape;263;p37"/>
          <p:cNvSpPr txBox="1"/>
          <p:nvPr>
            <p:ph idx="1" type="body"/>
          </p:nvPr>
        </p:nvSpPr>
        <p:spPr>
          <a:xfrm>
            <a:off x="4254900" y="3600225"/>
            <a:ext cx="4577400" cy="5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1100"/>
              <a:t>Button recibe label y onClick como propiedades, lo que permite personalización.</a:t>
            </a:r>
            <a:endParaRPr sz="11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8"/>
          <p:cNvSpPr txBox="1"/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Reconocer los Elementos y Sintaxis para Componentes</a:t>
            </a:r>
            <a:endParaRPr/>
          </a:p>
        </p:txBody>
      </p:sp>
      <p:sp>
        <p:nvSpPr>
          <p:cNvPr id="269" name="Google Shape;269;p38"/>
          <p:cNvSpPr txBox="1"/>
          <p:nvPr>
            <p:ph idx="1" type="body"/>
          </p:nvPr>
        </p:nvSpPr>
        <p:spPr>
          <a:xfrm>
            <a:off x="311700" y="1802825"/>
            <a:ext cx="4118400" cy="14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Los componentes en React son funciones que devuelven elementos JSX. Usan props para recibir datos y comportamientos.</a:t>
            </a:r>
            <a:endParaRPr/>
          </a:p>
        </p:txBody>
      </p:sp>
      <p:sp>
        <p:nvSpPr>
          <p:cNvPr id="270" name="Google Shape;270;p38"/>
          <p:cNvSpPr txBox="1"/>
          <p:nvPr>
            <p:ph idx="1" type="body"/>
          </p:nvPr>
        </p:nvSpPr>
        <p:spPr>
          <a:xfrm>
            <a:off x="4430100" y="1402625"/>
            <a:ext cx="44022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1400"/>
              <a:t>Actualizar TaskList.jsx para usar Button:</a:t>
            </a:r>
            <a:endParaRPr b="1" sz="1400"/>
          </a:p>
        </p:txBody>
      </p:sp>
      <p:sp>
        <p:nvSpPr>
          <p:cNvPr id="271" name="Google Shape;271;p38"/>
          <p:cNvSpPr txBox="1"/>
          <p:nvPr>
            <p:ph idx="1" type="body"/>
          </p:nvPr>
        </p:nvSpPr>
        <p:spPr>
          <a:xfrm>
            <a:off x="4430100" y="4187450"/>
            <a:ext cx="4402200" cy="74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1100"/>
              <a:t>Button se usa para eliminar tareas. onClick ejecuta onDelete con el índice de la tarea. Calma si se rompe el código ;), aun no terminamos</a:t>
            </a:r>
            <a:endParaRPr sz="1100"/>
          </a:p>
        </p:txBody>
      </p:sp>
      <p:graphicFrame>
        <p:nvGraphicFramePr>
          <p:cNvPr id="272" name="Google Shape;272;p38"/>
          <p:cNvGraphicFramePr/>
          <p:nvPr/>
        </p:nvGraphicFramePr>
        <p:xfrm>
          <a:off x="4430100" y="1802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{8C3F5CE1-AAAD-4146-8A99-C54D6CCAF58E}</a:tableStyleId>
              </a:tblPr>
              <a:tblGrid>
                <a:gridCol w="440215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Button </a:t>
                      </a: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'./Button'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export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default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function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4078F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TaskList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({ tasks, onDelete }) {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ul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{tasks.map((task, index) =&gt; (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&lt;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key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-419" sz="9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{index}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{task}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&lt;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Button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label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-419" sz="9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"Delete"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onClick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-419" sz="9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{()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=&gt; onDelete(index)} /&gt;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&lt;/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))}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&lt;/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ul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);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900"/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9"/>
          <p:cNvSpPr txBox="1"/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Usar Componentes Previamente Construidos</a:t>
            </a:r>
            <a:endParaRPr/>
          </a:p>
        </p:txBody>
      </p:sp>
      <p:sp>
        <p:nvSpPr>
          <p:cNvPr id="278" name="Google Shape;278;p39"/>
          <p:cNvSpPr txBox="1"/>
          <p:nvPr>
            <p:ph idx="1" type="body"/>
          </p:nvPr>
        </p:nvSpPr>
        <p:spPr>
          <a:xfrm>
            <a:off x="311700" y="1402625"/>
            <a:ext cx="8520600" cy="7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Los componentes construidos pueden reutilizarse con diferentes configuraciones mediante props.</a:t>
            </a:r>
            <a:endParaRPr/>
          </a:p>
        </p:txBody>
      </p:sp>
      <p:sp>
        <p:nvSpPr>
          <p:cNvPr id="279" name="Google Shape;279;p39"/>
          <p:cNvSpPr txBox="1"/>
          <p:nvPr>
            <p:ph idx="1" type="body"/>
          </p:nvPr>
        </p:nvSpPr>
        <p:spPr>
          <a:xfrm>
            <a:off x="1333125" y="2182925"/>
            <a:ext cx="74991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1400"/>
              <a:t>Crea TaskForm.jsx:</a:t>
            </a:r>
            <a:endParaRPr b="1" sz="1400"/>
          </a:p>
        </p:txBody>
      </p:sp>
      <p:graphicFrame>
        <p:nvGraphicFramePr>
          <p:cNvPr id="280" name="Google Shape;280;p39"/>
          <p:cNvGraphicFramePr/>
          <p:nvPr/>
        </p:nvGraphicFramePr>
        <p:xfrm>
          <a:off x="1333125" y="2583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{8C3F5CE1-AAAD-4146-8A99-C54D6CCAF58E}</a:tableStyleId>
              </a:tblPr>
              <a:tblGrid>
                <a:gridCol w="338575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{ useState } </a:t>
                      </a: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'react'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export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default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function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4078F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TaskForm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({ onAdd }) {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[task, setTask] = useState(</a:t>
                      </a:r>
                      <a:r>
                        <a:rPr lang="es-419" sz="9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''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handleSubmit = (e) =&gt; {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e.preventDefault();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if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(task.trim()) {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onAdd(task);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setTask(</a:t>
                      </a:r>
                      <a:r>
                        <a:rPr lang="es-419" sz="9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''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}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};</a:t>
                      </a:r>
                      <a:endParaRPr sz="900"/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1" name="Google Shape;281;p39"/>
          <p:cNvGraphicFramePr/>
          <p:nvPr/>
        </p:nvGraphicFramePr>
        <p:xfrm>
          <a:off x="5152775" y="2583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{8C3F5CE1-AAAD-4146-8A99-C54D6CCAF58E}</a:tableStyleId>
              </a:tblPr>
              <a:tblGrid>
                <a:gridCol w="3679525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900">
                        <a:solidFill>
                          <a:srgbClr val="383A42"/>
                        </a:solidFill>
                        <a:highlight>
                          <a:srgbClr val="FAFAFA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form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onSubmit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-419" sz="9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{handleSubmit}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&lt;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input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s-419" sz="9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type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-419" sz="9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"text"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s-419" sz="9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placeholder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-419" sz="9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"Add a task"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s-419" sz="9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value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-419" sz="9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{task}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</a:t>
                      </a:r>
                      <a:r>
                        <a:rPr lang="es-419" sz="9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onChange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-419" sz="9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{(e)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=&gt; setTask(e.target.value)}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/&gt;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&lt;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button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type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-419" sz="9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"submit"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&gt;Add&lt;/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button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&lt;/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form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);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900"/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0"/>
          <p:cNvSpPr txBox="1"/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Usar Componentes Previamente Construidos</a:t>
            </a:r>
            <a:endParaRPr/>
          </a:p>
        </p:txBody>
      </p:sp>
      <p:sp>
        <p:nvSpPr>
          <p:cNvPr id="287" name="Google Shape;287;p40"/>
          <p:cNvSpPr txBox="1"/>
          <p:nvPr>
            <p:ph idx="1" type="body"/>
          </p:nvPr>
        </p:nvSpPr>
        <p:spPr>
          <a:xfrm>
            <a:off x="1333125" y="1402625"/>
            <a:ext cx="74991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1400"/>
              <a:t>Integra en App.jsx:</a:t>
            </a:r>
            <a:endParaRPr b="1" sz="1400"/>
          </a:p>
        </p:txBody>
      </p:sp>
      <p:graphicFrame>
        <p:nvGraphicFramePr>
          <p:cNvPr id="288" name="Google Shape;288;p40"/>
          <p:cNvGraphicFramePr/>
          <p:nvPr/>
        </p:nvGraphicFramePr>
        <p:xfrm>
          <a:off x="1333125" y="1802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{8C3F5CE1-AAAD-4146-8A99-C54D6CCAF58E}</a:tableStyleId>
              </a:tblPr>
              <a:tblGrid>
                <a:gridCol w="3238875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{ useState } </a:t>
                      </a: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'react'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Header </a:t>
                      </a: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'./Header'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TaskList </a:t>
                      </a: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'./TaskList'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TaskForm </a:t>
                      </a: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'./TaskForm'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export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default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function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4078F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App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 {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[tasks, setTasks] = useState([]);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addTask = (task) =&gt; {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setTasks([...tasks, task]);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};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deleteTask = (index) =&gt; {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setTasks(tasks.filter((_, i) =&gt; i !== index));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};</a:t>
                      </a:r>
                      <a:endParaRPr sz="900"/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89" name="Google Shape;289;p40"/>
          <p:cNvGraphicFramePr/>
          <p:nvPr/>
        </p:nvGraphicFramePr>
        <p:xfrm>
          <a:off x="5593425" y="1802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{8C3F5CE1-AAAD-4146-8A99-C54D6CCAF58E}</a:tableStyleId>
              </a:tblPr>
              <a:tblGrid>
                <a:gridCol w="3238875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&lt;div&gt;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&lt;Header /&gt;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&lt;TaskForm onAdd={addTask} /&gt;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&lt;TaskList tasks={tasks} onDelete={deleteTask} /&gt;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&lt;/div&gt;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);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900"/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  <p:sp>
        <p:nvSpPr>
          <p:cNvPr id="290" name="Google Shape;290;p40"/>
          <p:cNvSpPr txBox="1"/>
          <p:nvPr>
            <p:ph idx="1" type="body"/>
          </p:nvPr>
        </p:nvSpPr>
        <p:spPr>
          <a:xfrm>
            <a:off x="5593425" y="3549075"/>
            <a:ext cx="3238800" cy="144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100"/>
              <a:t>TaskForm</a:t>
            </a:r>
            <a:r>
              <a:rPr lang="es-419" sz="1100"/>
              <a:t> permite agregar nuevas tareas.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1100"/>
              <a:t>TaskList </a:t>
            </a:r>
            <a:r>
              <a:rPr lang="es-419" sz="1100"/>
              <a:t>muestra las tareas y permite eliminarlas.</a:t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 sz="1100"/>
              <a:t>Los métodos</a:t>
            </a:r>
            <a:r>
              <a:rPr b="1" lang="es-419" sz="1100"/>
              <a:t> addTask</a:t>
            </a:r>
            <a:r>
              <a:rPr lang="es-419" sz="1100"/>
              <a:t> y</a:t>
            </a:r>
            <a:r>
              <a:rPr b="1" lang="es-419" sz="1100"/>
              <a:t> deleteTask</a:t>
            </a:r>
            <a:r>
              <a:rPr lang="es-419" sz="1100"/>
              <a:t> gestionan el estado.</a:t>
            </a:r>
            <a:endParaRPr sz="11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1"/>
          <p:cNvSpPr txBox="1"/>
          <p:nvPr>
            <p:ph type="title"/>
          </p:nvPr>
        </p:nvSpPr>
        <p:spPr>
          <a:xfrm>
            <a:off x="1222900" y="1271425"/>
            <a:ext cx="6698100" cy="12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¿</a:t>
            </a:r>
            <a:r>
              <a:rPr lang="es-419"/>
              <a:t>Qué</a:t>
            </a:r>
            <a:r>
              <a:rPr lang="es-419"/>
              <a:t> te </a:t>
            </a:r>
            <a:r>
              <a:rPr lang="es-419"/>
              <a:t>pareció</a:t>
            </a:r>
            <a:r>
              <a:rPr lang="es-419"/>
              <a:t> tu primer proyecto con React?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2"/>
          <p:cNvSpPr txBox="1"/>
          <p:nvPr>
            <p:ph type="title"/>
          </p:nvPr>
        </p:nvSpPr>
        <p:spPr>
          <a:xfrm>
            <a:off x="3912976" y="1402625"/>
            <a:ext cx="4559400" cy="230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Extras </a:t>
            </a:r>
            <a:r>
              <a:rPr lang="es-419"/>
              <a:t>😁!!!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3"/>
          <p:cNvSpPr txBox="1"/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El ciclo de vida ReactJS</a:t>
            </a:r>
            <a:endParaRPr/>
          </a:p>
        </p:txBody>
      </p:sp>
      <p:sp>
        <p:nvSpPr>
          <p:cNvPr id="306" name="Google Shape;306;p43"/>
          <p:cNvSpPr txBox="1"/>
          <p:nvPr>
            <p:ph idx="1" type="body"/>
          </p:nvPr>
        </p:nvSpPr>
        <p:spPr>
          <a:xfrm>
            <a:off x="311700" y="1402625"/>
            <a:ext cx="8520600" cy="10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El ciclo de vida en React describe las etapas por las que pasa un componente: montaje, actualización y desmontaje. Comprender estas fases permite </a:t>
            </a:r>
            <a:r>
              <a:rPr b="1" lang="es-419"/>
              <a:t>manipular</a:t>
            </a:r>
            <a:r>
              <a:rPr lang="es-419"/>
              <a:t> datos, realizar </a:t>
            </a:r>
            <a:r>
              <a:rPr b="1" lang="es-419"/>
              <a:t>peticiones</a:t>
            </a:r>
            <a:r>
              <a:rPr lang="es-419"/>
              <a:t> o </a:t>
            </a:r>
            <a:r>
              <a:rPr b="1" lang="es-419"/>
              <a:t>limpiar</a:t>
            </a:r>
            <a:r>
              <a:rPr lang="es-419"/>
              <a:t> recursos adecuadamente.</a:t>
            </a:r>
            <a:endParaRPr/>
          </a:p>
        </p:txBody>
      </p:sp>
      <p:sp>
        <p:nvSpPr>
          <p:cNvPr id="307" name="Google Shape;307;p43"/>
          <p:cNvSpPr txBox="1"/>
          <p:nvPr>
            <p:ph idx="1" type="body"/>
          </p:nvPr>
        </p:nvSpPr>
        <p:spPr>
          <a:xfrm>
            <a:off x="311700" y="2501525"/>
            <a:ext cx="8520600" cy="8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s-419" sz="1400"/>
              <a:t>Montaje:</a:t>
            </a:r>
            <a:r>
              <a:rPr lang="es-419" sz="1400"/>
              <a:t> componentDidMount se usa para inicializar datos.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s-419" sz="1400"/>
              <a:t>Actualización:</a:t>
            </a:r>
            <a:r>
              <a:rPr lang="es-419" sz="1400"/>
              <a:t> Métodos como componentDidUpdate responden a cambios en props o state.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s-419" sz="1400"/>
              <a:t>Desmontaje:</a:t>
            </a:r>
            <a:r>
              <a:rPr lang="es-419" sz="1400"/>
              <a:t> componentWillUnmount permite limpiar recursos como listeners o intervalos.</a:t>
            </a:r>
            <a:endParaRPr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7"/>
          <p:cNvSpPr txBox="1"/>
          <p:nvPr>
            <p:ph idx="1" type="body"/>
          </p:nvPr>
        </p:nvSpPr>
        <p:spPr>
          <a:xfrm>
            <a:off x="4572000" y="1402625"/>
            <a:ext cx="4260300" cy="36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Manejo del DOM.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Elementos DOM en ReactJs.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Acerca de React.Component.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El DOM Virtual en ReactJs.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Qué es el DOM Virtual.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Qué es el Shadow DOM.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Qué es React Fiber.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Uso de referencias.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Qué son las referencias.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Cuándo usar referencias.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Creación de referencias.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Accediendo a las referencias.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Agregando referencias al DOM.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Referencias mediante Callback.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4"/>
          <p:cNvSpPr txBox="1"/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Desplegando datos en la interfaz (Renderización)</a:t>
            </a:r>
            <a:endParaRPr/>
          </a:p>
        </p:txBody>
      </p:sp>
      <p:sp>
        <p:nvSpPr>
          <p:cNvPr id="313" name="Google Shape;313;p44"/>
          <p:cNvSpPr txBox="1"/>
          <p:nvPr>
            <p:ph idx="1" type="body"/>
          </p:nvPr>
        </p:nvSpPr>
        <p:spPr>
          <a:xfrm>
            <a:off x="311700" y="1402625"/>
            <a:ext cx="8520600" cy="7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React utiliza el método </a:t>
            </a:r>
            <a:r>
              <a:rPr b="1" lang="es-419"/>
              <a:t>render() </a:t>
            </a:r>
            <a:r>
              <a:rPr lang="es-419"/>
              <a:t>para actualizar la interfaz de usuario basándose en los cambios en el estado o las propiedades del componente.</a:t>
            </a:r>
            <a:endParaRPr/>
          </a:p>
        </p:txBody>
      </p:sp>
      <p:graphicFrame>
        <p:nvGraphicFramePr>
          <p:cNvPr id="314" name="Google Shape;314;p44"/>
          <p:cNvGraphicFramePr/>
          <p:nvPr/>
        </p:nvGraphicFramePr>
        <p:xfrm>
          <a:off x="5776650" y="2182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{8C3F5CE1-AAAD-4146-8A99-C54D6CCAF58E}</a:tableStyleId>
              </a:tblPr>
              <a:tblGrid>
                <a:gridCol w="305565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function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1100">
                          <a:solidFill>
                            <a:srgbClr val="4078F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UserProfile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({ name, age }) {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s-419" sz="11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</a:t>
                      </a:r>
                      <a:r>
                        <a:rPr lang="es-419" sz="11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div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&lt;</a:t>
                      </a:r>
                      <a:r>
                        <a:rPr lang="es-419" sz="11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h1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&gt;{name}&lt;/</a:t>
                      </a:r>
                      <a:r>
                        <a:rPr lang="es-419" sz="11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h1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&lt;</a:t>
                      </a:r>
                      <a:r>
                        <a:rPr lang="es-419" sz="11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&gt;Edad: {age}&lt;/</a:t>
                      </a:r>
                      <a:r>
                        <a:rPr lang="es-419" sz="11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&lt;/</a:t>
                      </a:r>
                      <a:r>
                        <a:rPr lang="es-419" sz="11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div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);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  <p:sp>
        <p:nvSpPr>
          <p:cNvPr id="315" name="Google Shape;315;p44"/>
          <p:cNvSpPr txBox="1"/>
          <p:nvPr>
            <p:ph idx="1" type="body"/>
          </p:nvPr>
        </p:nvSpPr>
        <p:spPr>
          <a:xfrm>
            <a:off x="311700" y="2735025"/>
            <a:ext cx="5465100" cy="6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1400"/>
              <a:t>Aquí, el componente UserProfile despliega dinámicamente los datos proporcionados a través de las props.</a:t>
            </a:r>
            <a:endParaRPr sz="14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5"/>
          <p:cNvSpPr txBox="1"/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Uso de extensión browser “React Developer Tools”</a:t>
            </a:r>
            <a:endParaRPr/>
          </a:p>
        </p:txBody>
      </p:sp>
      <p:sp>
        <p:nvSpPr>
          <p:cNvPr id="321" name="Google Shape;321;p45"/>
          <p:cNvSpPr txBox="1"/>
          <p:nvPr>
            <p:ph idx="1" type="body"/>
          </p:nvPr>
        </p:nvSpPr>
        <p:spPr>
          <a:xfrm>
            <a:off x="311700" y="1402625"/>
            <a:ext cx="5089800" cy="14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React Developer Tools es una </a:t>
            </a:r>
            <a:r>
              <a:rPr b="1" lang="es-419"/>
              <a:t>extensión</a:t>
            </a:r>
            <a:r>
              <a:rPr lang="es-419"/>
              <a:t> para inspeccionar jerarquías de componentes, sus props y estados, facilitando el debugging.</a:t>
            </a:r>
            <a:br>
              <a:rPr lang="es-419"/>
            </a:br>
            <a:r>
              <a:rPr lang="es-419" u="sng">
                <a:solidFill>
                  <a:schemeClr val="hlink"/>
                </a:solidFill>
                <a:hlinkClick r:id="rId3"/>
              </a:rPr>
              <a:t>https://react.dev/learn/react-developer-tools</a:t>
            </a:r>
            <a:endParaRPr/>
          </a:p>
        </p:txBody>
      </p:sp>
      <p:pic>
        <p:nvPicPr>
          <p:cNvPr id="322" name="Google Shape;322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01477" y="1403181"/>
            <a:ext cx="3430827" cy="3456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6"/>
          <p:cNvSpPr txBox="1"/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Introducción a uso de API’s</a:t>
            </a:r>
            <a:endParaRPr/>
          </a:p>
        </p:txBody>
      </p:sp>
      <p:sp>
        <p:nvSpPr>
          <p:cNvPr id="328" name="Google Shape;328;p46"/>
          <p:cNvSpPr txBox="1"/>
          <p:nvPr>
            <p:ph idx="1" type="body"/>
          </p:nvPr>
        </p:nvSpPr>
        <p:spPr>
          <a:xfrm>
            <a:off x="311700" y="1402625"/>
            <a:ext cx="4101000" cy="14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React permite consumir </a:t>
            </a:r>
            <a:r>
              <a:rPr b="1" lang="es-419"/>
              <a:t>APIs REST</a:t>
            </a:r>
            <a:r>
              <a:rPr lang="es-419"/>
              <a:t> utilizando funciones como </a:t>
            </a:r>
            <a:r>
              <a:rPr b="1" lang="es-419"/>
              <a:t>fetch()</a:t>
            </a:r>
            <a:r>
              <a:rPr lang="es-419"/>
              <a:t> o librerías como </a:t>
            </a:r>
            <a:r>
              <a:rPr b="1" lang="es-419"/>
              <a:t>Axios</a:t>
            </a:r>
            <a:r>
              <a:rPr lang="es-419"/>
              <a:t> para manejar datos externos.</a:t>
            </a:r>
            <a:endParaRPr/>
          </a:p>
        </p:txBody>
      </p:sp>
      <p:graphicFrame>
        <p:nvGraphicFramePr>
          <p:cNvPr id="329" name="Google Shape;329;p46"/>
          <p:cNvGraphicFramePr/>
          <p:nvPr/>
        </p:nvGraphicFramePr>
        <p:xfrm>
          <a:off x="4412700" y="1402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{8C3F5CE1-AAAD-4146-8A99-C54D6CCAF58E}</a:tableStyleId>
              </a:tblPr>
              <a:tblGrid>
                <a:gridCol w="441960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{ useState, useEffect } </a:t>
                      </a: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"react"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function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4078F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FetchData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 {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[data, setData] = useState([]);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useEffect(() =&gt; {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fetch(</a:t>
                      </a:r>
                      <a:r>
                        <a:rPr lang="es-419" sz="9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"https://jsonplaceholder.typicode.com/todos"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.then((response) =&gt; response.json())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.then((json) =&gt; setData(json));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}, []);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ul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{data.map((item) =&gt; (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&lt;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key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-419" sz="9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{item.id}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&gt;{item.title}&lt;/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))}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&lt;/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ul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);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900"/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7"/>
          <p:cNvSpPr txBox="1"/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Notación y palabras reservadas en JSX</a:t>
            </a:r>
            <a:endParaRPr/>
          </a:p>
        </p:txBody>
      </p:sp>
      <p:sp>
        <p:nvSpPr>
          <p:cNvPr id="335" name="Google Shape;335;p47"/>
          <p:cNvSpPr txBox="1"/>
          <p:nvPr>
            <p:ph idx="1" type="body"/>
          </p:nvPr>
        </p:nvSpPr>
        <p:spPr>
          <a:xfrm>
            <a:off x="311700" y="1402625"/>
            <a:ext cx="8520600" cy="7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JSX utiliza una combinación de JavaScript y HTML con </a:t>
            </a:r>
            <a:r>
              <a:rPr b="1" lang="es-419"/>
              <a:t>notaciones específicas</a:t>
            </a:r>
            <a:r>
              <a:rPr lang="es-419"/>
              <a:t>. Palabras reservadas como </a:t>
            </a:r>
            <a:r>
              <a:rPr b="1" lang="es-419"/>
              <a:t>class</a:t>
            </a:r>
            <a:r>
              <a:rPr lang="es-419"/>
              <a:t> se sustituyen por</a:t>
            </a:r>
            <a:r>
              <a:rPr b="1" lang="es-419"/>
              <a:t> className</a:t>
            </a:r>
            <a:r>
              <a:rPr lang="es-419"/>
              <a:t>.</a:t>
            </a:r>
            <a:endParaRPr/>
          </a:p>
        </p:txBody>
      </p:sp>
      <p:graphicFrame>
        <p:nvGraphicFramePr>
          <p:cNvPr id="336" name="Google Shape;336;p47"/>
          <p:cNvGraphicFramePr/>
          <p:nvPr/>
        </p:nvGraphicFramePr>
        <p:xfrm>
          <a:off x="311700" y="2182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{8C3F5CE1-AAAD-4146-8A99-C54D6CCAF58E}</a:tableStyleId>
              </a:tblPr>
              <a:tblGrid>
                <a:gridCol w="852060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function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1100">
                          <a:solidFill>
                            <a:srgbClr val="4078F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Button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 {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s-419" sz="11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&lt;</a:t>
                      </a:r>
                      <a:r>
                        <a:rPr lang="es-419" sz="11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button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11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className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-419" sz="11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"btn-primary"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&gt;Click Me!&lt;/</a:t>
                      </a:r>
                      <a:r>
                        <a:rPr lang="es-419" sz="11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button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&gt;;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8"/>
          <p:cNvSpPr txBox="1"/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Especificando hijos con JSX</a:t>
            </a:r>
            <a:endParaRPr/>
          </a:p>
        </p:txBody>
      </p:sp>
      <p:sp>
        <p:nvSpPr>
          <p:cNvPr id="342" name="Google Shape;342;p48"/>
          <p:cNvSpPr txBox="1"/>
          <p:nvPr>
            <p:ph idx="1" type="body"/>
          </p:nvPr>
        </p:nvSpPr>
        <p:spPr>
          <a:xfrm>
            <a:off x="311700" y="1402625"/>
            <a:ext cx="4260300" cy="7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JSX permite incluir elementos hijos </a:t>
            </a:r>
            <a:r>
              <a:rPr b="1" lang="es-419"/>
              <a:t>dentro de un</a:t>
            </a:r>
            <a:r>
              <a:rPr lang="es-419"/>
              <a:t> </a:t>
            </a:r>
            <a:r>
              <a:rPr b="1" lang="es-419"/>
              <a:t>componente</a:t>
            </a:r>
            <a:r>
              <a:rPr lang="es-419"/>
              <a:t>.</a:t>
            </a:r>
            <a:endParaRPr/>
          </a:p>
        </p:txBody>
      </p:sp>
      <p:graphicFrame>
        <p:nvGraphicFramePr>
          <p:cNvPr id="343" name="Google Shape;343;p48"/>
          <p:cNvGraphicFramePr/>
          <p:nvPr/>
        </p:nvGraphicFramePr>
        <p:xfrm>
          <a:off x="4572000" y="1402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{8C3F5CE1-AAAD-4146-8A99-C54D6CCAF58E}</a:tableStyleId>
              </a:tblPr>
              <a:tblGrid>
                <a:gridCol w="426030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function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1100">
                          <a:solidFill>
                            <a:srgbClr val="4078F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Card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({ children }) {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s-419" sz="11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&lt;</a:t>
                      </a:r>
                      <a:r>
                        <a:rPr lang="es-419" sz="11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div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11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className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-419" sz="11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"card"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&gt;{children}&lt;/</a:t>
                      </a:r>
                      <a:r>
                        <a:rPr lang="es-419" sz="11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div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&gt;;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function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1100">
                          <a:solidFill>
                            <a:srgbClr val="4078F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App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 {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s-419" sz="11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</a:t>
                      </a:r>
                      <a:r>
                        <a:rPr lang="es-419" sz="11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Card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&lt;</a:t>
                      </a:r>
                      <a:r>
                        <a:rPr lang="es-419" sz="11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h2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&gt;Título&lt;/</a:t>
                      </a:r>
                      <a:r>
                        <a:rPr lang="es-419" sz="11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h2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&lt;</a:t>
                      </a:r>
                      <a:r>
                        <a:rPr lang="es-419" sz="11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&gt;Contenido&lt;/</a:t>
                      </a:r>
                      <a:r>
                        <a:rPr lang="es-419" sz="11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&lt;/</a:t>
                      </a:r>
                      <a:r>
                        <a:rPr lang="es-419" sz="11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Card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);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9"/>
          <p:cNvSpPr txBox="1"/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Representación de objetos en JSX</a:t>
            </a:r>
            <a:endParaRPr/>
          </a:p>
        </p:txBody>
      </p:sp>
      <p:sp>
        <p:nvSpPr>
          <p:cNvPr id="349" name="Google Shape;349;p49"/>
          <p:cNvSpPr txBox="1"/>
          <p:nvPr>
            <p:ph idx="1" type="body"/>
          </p:nvPr>
        </p:nvSpPr>
        <p:spPr>
          <a:xfrm>
            <a:off x="311700" y="1402625"/>
            <a:ext cx="8520600" cy="7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JSX permite usar expresiones de JavaScript, incluidas </a:t>
            </a:r>
            <a:r>
              <a:rPr b="1" lang="es-419"/>
              <a:t>representaciones de objetos</a:t>
            </a:r>
            <a:r>
              <a:rPr lang="es-419"/>
              <a:t>.</a:t>
            </a:r>
            <a:endParaRPr/>
          </a:p>
        </p:txBody>
      </p:sp>
      <p:graphicFrame>
        <p:nvGraphicFramePr>
          <p:cNvPr id="350" name="Google Shape;350;p49"/>
          <p:cNvGraphicFramePr/>
          <p:nvPr/>
        </p:nvGraphicFramePr>
        <p:xfrm>
          <a:off x="311700" y="2257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{8C3F5CE1-AAAD-4146-8A99-C54D6CCAF58E}</a:tableStyleId>
              </a:tblPr>
              <a:tblGrid>
                <a:gridCol w="852060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user = { </a:t>
                      </a:r>
                      <a:r>
                        <a:rPr lang="es-419" sz="11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name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s-419" sz="11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"John"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s-419" sz="11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age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s-419" sz="11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30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};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function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1100">
                          <a:solidFill>
                            <a:srgbClr val="4078F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DisplayUser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 {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s-419" sz="11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&lt;</a:t>
                      </a:r>
                      <a:r>
                        <a:rPr lang="es-419" sz="11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&gt;{`Nombre: ${user.name}, Edad: ${user.age}`}&lt;/</a:t>
                      </a:r>
                      <a:r>
                        <a:rPr lang="es-419" sz="11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&gt;;</a:t>
                      </a:r>
                      <a:b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0"/>
          <p:cNvSpPr txBox="1"/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El rol de Babel en la conversión de objetos</a:t>
            </a:r>
            <a:endParaRPr/>
          </a:p>
        </p:txBody>
      </p:sp>
      <p:sp>
        <p:nvSpPr>
          <p:cNvPr id="356" name="Google Shape;356;p50"/>
          <p:cNvSpPr txBox="1"/>
          <p:nvPr>
            <p:ph idx="1" type="body"/>
          </p:nvPr>
        </p:nvSpPr>
        <p:spPr>
          <a:xfrm>
            <a:off x="311700" y="1402625"/>
            <a:ext cx="8520600" cy="7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Babel convierte el código JSX en JavaScript estándar, permitiendo la </a:t>
            </a:r>
            <a:r>
              <a:rPr b="1" lang="es-419"/>
              <a:t>compatibilidad con navegadores</a:t>
            </a:r>
            <a:r>
              <a:rPr lang="es-419"/>
              <a:t>.</a:t>
            </a:r>
            <a:endParaRPr/>
          </a:p>
        </p:txBody>
      </p:sp>
      <p:sp>
        <p:nvSpPr>
          <p:cNvPr id="357" name="Google Shape;357;p50"/>
          <p:cNvSpPr txBox="1"/>
          <p:nvPr>
            <p:ph idx="1" type="body"/>
          </p:nvPr>
        </p:nvSpPr>
        <p:spPr>
          <a:xfrm>
            <a:off x="311700" y="2181600"/>
            <a:ext cx="42603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1400"/>
              <a:t>Ejemplo de Código Pre-Babel:</a:t>
            </a:r>
            <a:endParaRPr b="1" sz="1400"/>
          </a:p>
        </p:txBody>
      </p:sp>
      <p:sp>
        <p:nvSpPr>
          <p:cNvPr id="358" name="Google Shape;358;p50"/>
          <p:cNvSpPr txBox="1"/>
          <p:nvPr>
            <p:ph idx="1" type="body"/>
          </p:nvPr>
        </p:nvSpPr>
        <p:spPr>
          <a:xfrm>
            <a:off x="4572000" y="2181600"/>
            <a:ext cx="42603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1400"/>
              <a:t>Ejemplo convertido por Babel:</a:t>
            </a:r>
            <a:endParaRPr b="1" sz="1400"/>
          </a:p>
        </p:txBody>
      </p:sp>
      <p:graphicFrame>
        <p:nvGraphicFramePr>
          <p:cNvPr id="359" name="Google Shape;359;p50"/>
          <p:cNvGraphicFramePr/>
          <p:nvPr/>
        </p:nvGraphicFramePr>
        <p:xfrm>
          <a:off x="311700" y="2581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{8C3F5CE1-AAAD-4146-8A99-C54D6CCAF58E}</a:tableStyleId>
              </a:tblPr>
              <a:tblGrid>
                <a:gridCol w="323925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element = &lt;</a:t>
                      </a:r>
                      <a:r>
                        <a:rPr lang="es-419" sz="11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h1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&gt;Hello, world!&lt;/</a:t>
                      </a:r>
                      <a:r>
                        <a:rPr lang="es-419" sz="11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h1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&gt;;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60" name="Google Shape;360;p50"/>
          <p:cNvGraphicFramePr/>
          <p:nvPr/>
        </p:nvGraphicFramePr>
        <p:xfrm>
          <a:off x="4572000" y="257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{8C3F5CE1-AAAD-4146-8A99-C54D6CCAF58E}</a:tableStyleId>
              </a:tblPr>
              <a:tblGrid>
                <a:gridCol w="426030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11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element = React.createElement(</a:t>
                      </a:r>
                      <a:r>
                        <a:rPr lang="es-419" sz="11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"h1"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s-419" sz="1100">
                          <a:solidFill>
                            <a:srgbClr val="0184BB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null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s-419" sz="11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"Hello, world!"</a:t>
                      </a:r>
                      <a:r>
                        <a:rPr lang="es-419" sz="11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);</a:t>
                      </a:r>
                      <a:endParaRPr sz="1100"/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2"/>
          <p:cNvSpPr txBox="1"/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Ejercicio Guiado: </a:t>
            </a:r>
            <a:r>
              <a:rPr lang="es-419"/>
              <a:t>Plataforma Inmobiliaria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52"/>
          <p:cNvSpPr txBox="1"/>
          <p:nvPr>
            <p:ph idx="1" type="body"/>
          </p:nvPr>
        </p:nvSpPr>
        <p:spPr>
          <a:xfrm>
            <a:off x="311700" y="1402625"/>
            <a:ext cx="8520600" cy="205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En este ejercicio, desarrollaremos una aplicación básica de una plataforma inmobiliaria utilizando los elementos fundamentales de ReactJS. Implementaremos </a:t>
            </a:r>
            <a:r>
              <a:rPr b="1" lang="es-419"/>
              <a:t>componentes reutilizables</a:t>
            </a:r>
            <a:r>
              <a:rPr lang="es-419"/>
              <a:t> para listar propiedades, mostrar detalles de una propiedad y realizar solicitudes de contacto. Usaremos </a:t>
            </a:r>
            <a:r>
              <a:rPr b="1" lang="es-419"/>
              <a:t>JSX</a:t>
            </a:r>
            <a:r>
              <a:rPr lang="es-419"/>
              <a:t>,</a:t>
            </a:r>
            <a:r>
              <a:rPr b="1" lang="es-419"/>
              <a:t> props</a:t>
            </a:r>
            <a:r>
              <a:rPr lang="es-419"/>
              <a:t>,</a:t>
            </a:r>
            <a:r>
              <a:rPr b="1" lang="es-419"/>
              <a:t> hooks</a:t>
            </a:r>
            <a:r>
              <a:rPr lang="es-419"/>
              <a:t> y formularios para manejar la interacción del usuario y desplegar datos dinámicos.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3"/>
          <p:cNvSpPr txBox="1"/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Ejercicio Guiado: Plataforma Inmobiliaria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53"/>
          <p:cNvSpPr txBox="1"/>
          <p:nvPr>
            <p:ph idx="1" type="body"/>
          </p:nvPr>
        </p:nvSpPr>
        <p:spPr>
          <a:xfrm>
            <a:off x="311700" y="1402625"/>
            <a:ext cx="42603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1400"/>
              <a:t>Paso 1: Preparar el Entorno de Trabajo</a:t>
            </a:r>
            <a:endParaRPr b="1" sz="1400"/>
          </a:p>
        </p:txBody>
      </p:sp>
      <p:graphicFrame>
        <p:nvGraphicFramePr>
          <p:cNvPr id="377" name="Google Shape;377;p53"/>
          <p:cNvGraphicFramePr/>
          <p:nvPr/>
        </p:nvGraphicFramePr>
        <p:xfrm>
          <a:off x="311700" y="1802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{8C3F5CE1-AAAD-4146-8A99-C54D6CCAF58E}</a:tableStyleId>
              </a:tblPr>
              <a:tblGrid>
                <a:gridCol w="3588225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npm create vite@latest real-estate-app --template react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C184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cd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real-estate-app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npm install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npm run dev</a:t>
                      </a:r>
                      <a:endParaRPr sz="900"/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78" name="Google Shape;378;p53"/>
          <p:cNvGraphicFramePr/>
          <p:nvPr/>
        </p:nvGraphicFramePr>
        <p:xfrm>
          <a:off x="4572000" y="1802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{8C3F5CE1-AAAD-4146-8A99-C54D6CCAF58E}</a:tableStyleId>
              </a:tblPr>
              <a:tblGrid>
                <a:gridCol w="165615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real-estate-app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├── node_modules/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├── public/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│   └── vite.svg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├── src/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│   ├── App.css</a:t>
                      </a:r>
                      <a:endParaRPr sz="900">
                        <a:solidFill>
                          <a:srgbClr val="383A42"/>
                        </a:solidFill>
                        <a:highlight>
                          <a:srgbClr val="FAFAFA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│   ├── App.jsx</a:t>
                      </a:r>
                      <a:endParaRPr sz="900">
                        <a:solidFill>
                          <a:srgbClr val="383A42"/>
                        </a:solidFill>
                        <a:highlight>
                          <a:srgbClr val="FAFAFA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│   ├── index.css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│   ├── main.jsx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│   └── assets/</a:t>
                      </a:r>
                      <a:endParaRPr sz="900">
                        <a:solidFill>
                          <a:srgbClr val="383A42"/>
                        </a:solidFill>
                        <a:highlight>
                          <a:srgbClr val="FAFAFA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│       └── react.svg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├── .gitignore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├── eslint.config.js</a:t>
                      </a:r>
                      <a:endParaRPr sz="900">
                        <a:solidFill>
                          <a:srgbClr val="383A42"/>
                        </a:solidFill>
                        <a:highlight>
                          <a:srgbClr val="FAFAFA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├── index.html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├── package-lock.json</a:t>
                      </a:r>
                      <a:endParaRPr sz="900">
                        <a:solidFill>
                          <a:srgbClr val="383A42"/>
                        </a:solidFill>
                        <a:highlight>
                          <a:srgbClr val="FAFAFA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├── README.md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└── vite.config.js</a:t>
                      </a:r>
                      <a:endParaRPr sz="900">
                        <a:solidFill>
                          <a:srgbClr val="383A42"/>
                        </a:solidFill>
                        <a:highlight>
                          <a:srgbClr val="FAFAFA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  <p:sp>
        <p:nvSpPr>
          <p:cNvPr id="379" name="Google Shape;379;p53"/>
          <p:cNvSpPr txBox="1"/>
          <p:nvPr>
            <p:ph idx="1" type="body"/>
          </p:nvPr>
        </p:nvSpPr>
        <p:spPr>
          <a:xfrm>
            <a:off x="6228150" y="1802825"/>
            <a:ext cx="2604300" cy="5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1200"/>
              <a:t>Esta </a:t>
            </a:r>
            <a:r>
              <a:rPr lang="es-419" sz="1200"/>
              <a:t>será</a:t>
            </a:r>
            <a:r>
              <a:rPr lang="es-419" sz="1200"/>
              <a:t> nuestra estructura inicial.</a:t>
            </a:r>
            <a:endParaRPr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>
            <p:ph idx="1" type="body"/>
          </p:nvPr>
        </p:nvSpPr>
        <p:spPr>
          <a:xfrm>
            <a:off x="4572000" y="1402625"/>
            <a:ext cx="4260300" cy="362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El paquete React-DOM.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React DOM en el cliente.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React DOM en el servidor.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Soporte en navegadores.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Diferencias en atributos HTML que funcionan diferente en ReactJs (checked, className, onChange, selected).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Utilidades para pruebas.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Renderizador de prueba.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Requerimientos del entorno de JS.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Elementos avanzados de ReactJS.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Manejo de socket.io.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División de código.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Transformar elementos.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54"/>
          <p:cNvSpPr txBox="1"/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Ejercicio Guiado: Plataforma Inmobiliaria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54"/>
          <p:cNvSpPr txBox="1"/>
          <p:nvPr>
            <p:ph idx="1" type="body"/>
          </p:nvPr>
        </p:nvSpPr>
        <p:spPr>
          <a:xfrm>
            <a:off x="311700" y="1402625"/>
            <a:ext cx="85206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1400"/>
              <a:t>Paso 2: Elimina los estilos que vienen por defecto en Main.jsx</a:t>
            </a:r>
            <a:endParaRPr b="1" sz="1400"/>
          </a:p>
        </p:txBody>
      </p:sp>
      <p:sp>
        <p:nvSpPr>
          <p:cNvPr id="386" name="Google Shape;386;p54"/>
          <p:cNvSpPr txBox="1"/>
          <p:nvPr>
            <p:ph idx="1" type="body"/>
          </p:nvPr>
        </p:nvSpPr>
        <p:spPr>
          <a:xfrm>
            <a:off x="311700" y="1802825"/>
            <a:ext cx="41412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-419" sz="1200"/>
              <a:t>Asi deberia verse s</a:t>
            </a:r>
            <a:r>
              <a:rPr lang="es-419" sz="1200"/>
              <a:t>rc/Main.jsx al inicio</a:t>
            </a:r>
            <a:endParaRPr sz="1200"/>
          </a:p>
        </p:txBody>
      </p:sp>
      <p:graphicFrame>
        <p:nvGraphicFramePr>
          <p:cNvPr id="387" name="Google Shape;387;p54"/>
          <p:cNvGraphicFramePr/>
          <p:nvPr/>
        </p:nvGraphicFramePr>
        <p:xfrm>
          <a:off x="4572000" y="2172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{8C3F5CE1-AAAD-4146-8A99-C54D6CCAF58E}</a:tableStyleId>
              </a:tblPr>
              <a:tblGrid>
                <a:gridCol w="336815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{ StrictMode } </a:t>
                      </a: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'react'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{ createRoot } </a:t>
                      </a: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'react-dom/client'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App </a:t>
                      </a: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'./App.jsx'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createRoot(</a:t>
                      </a:r>
                      <a:r>
                        <a:rPr lang="es-419" sz="900">
                          <a:solidFill>
                            <a:srgbClr val="C184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document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.getElementById(</a:t>
                      </a:r>
                      <a:r>
                        <a:rPr lang="es-419" sz="9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'root'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)).render(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&lt;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StrictMode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App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/&gt;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&lt;/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StrictMode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&gt;,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900"/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88" name="Google Shape;388;p54"/>
          <p:cNvGraphicFramePr/>
          <p:nvPr/>
        </p:nvGraphicFramePr>
        <p:xfrm>
          <a:off x="311700" y="2172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{8C3F5CE1-AAAD-4146-8A99-C54D6CCAF58E}</a:tableStyleId>
              </a:tblPr>
              <a:tblGrid>
                <a:gridCol w="3422575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{ StrictMode } </a:t>
                      </a: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'react'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{ createRoot } </a:t>
                      </a: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'react-dom/client'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'./index.css'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App </a:t>
                      </a: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'./App.jsx'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createRoot(</a:t>
                      </a:r>
                      <a:r>
                        <a:rPr lang="es-419" sz="900">
                          <a:solidFill>
                            <a:srgbClr val="C184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document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.getElementById(</a:t>
                      </a:r>
                      <a:r>
                        <a:rPr lang="es-419" sz="9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'root'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)).render(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&lt;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StrictMode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App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/&gt;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&lt;/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StrictMode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&gt;,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)</a:t>
                      </a:r>
                      <a:endParaRPr sz="900"/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  <p:sp>
        <p:nvSpPr>
          <p:cNvPr id="389" name="Google Shape;389;p54"/>
          <p:cNvSpPr txBox="1"/>
          <p:nvPr>
            <p:ph idx="1" type="body"/>
          </p:nvPr>
        </p:nvSpPr>
        <p:spPr>
          <a:xfrm>
            <a:off x="4452900" y="1802825"/>
            <a:ext cx="41412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-419" sz="1200"/>
              <a:t>Asi deberia verse src/Main.jsx al final</a:t>
            </a:r>
            <a:endParaRPr sz="12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55"/>
          <p:cNvSpPr txBox="1"/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Ejercicio Guiado: Plataforma Inmobiliaria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55"/>
          <p:cNvSpPr txBox="1"/>
          <p:nvPr>
            <p:ph idx="1" type="body"/>
          </p:nvPr>
        </p:nvSpPr>
        <p:spPr>
          <a:xfrm>
            <a:off x="311700" y="1802825"/>
            <a:ext cx="2697000" cy="100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1200"/>
              <a:t>En la carpeta raíz de tu proyecto se encuentra el archivo </a:t>
            </a:r>
            <a:r>
              <a:rPr b="1" lang="es-419" sz="1200"/>
              <a:t>index.html </a:t>
            </a:r>
            <a:r>
              <a:rPr lang="es-419" sz="1200"/>
              <a:t>en el agregaremos el CDN de Bootstrap</a:t>
            </a:r>
            <a:endParaRPr sz="1200"/>
          </a:p>
        </p:txBody>
      </p:sp>
      <p:graphicFrame>
        <p:nvGraphicFramePr>
          <p:cNvPr id="396" name="Google Shape;396;p55"/>
          <p:cNvGraphicFramePr/>
          <p:nvPr/>
        </p:nvGraphicFramePr>
        <p:xfrm>
          <a:off x="3008700" y="1402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{8C3F5CE1-AAAD-4146-8A99-C54D6CCAF58E}</a:tableStyleId>
              </a:tblPr>
              <a:tblGrid>
                <a:gridCol w="582360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>
                          <a:solidFill>
                            <a:srgbClr val="4078F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&lt;!DOCTYPE html&gt;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html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lang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-419" sz="9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"en"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&lt;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head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meta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charset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-419" sz="9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"UTF-8"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/&gt;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link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rel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-419" sz="9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"icon"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type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-419" sz="9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"image/svg+xml"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href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-419" sz="9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"/vite.svg"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/&gt;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meta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name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-419" sz="9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"viewport"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content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-419" sz="9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"width=device-width, initial-scale=1.0"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/&gt;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title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&gt;Vite + React&lt;/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title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link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</a:t>
                      </a:r>
                      <a:r>
                        <a:rPr lang="es-419" sz="9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href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-419" sz="9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"https://cdn.jsdelivr.net/npm/bootstrap@5.3.3/dist/css/bootstrap.min.css"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</a:t>
                      </a:r>
                      <a:r>
                        <a:rPr lang="es-419" sz="9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rel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-419" sz="9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"stylesheet"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</a:t>
                      </a:r>
                      <a:r>
                        <a:rPr lang="es-419" sz="9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integrity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-419" sz="9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"sha384-QWTKZyjpPEjISv5WaRU9OFeRpok6YctnYmDr5pNlyT2bRjXh0JMhjY6hW+ALEwIH"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</a:t>
                      </a:r>
                      <a:r>
                        <a:rPr lang="es-419" sz="9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crossorigin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-419" sz="9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"anonymous"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/&gt;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&lt;/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head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&lt;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body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div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id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-419" sz="9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"root"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&gt;&lt;/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div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script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type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-419" sz="9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"module"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9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src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-419" sz="9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"/src/main.jsx"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&gt;&lt;/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script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&lt;/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body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&lt;/</a:t>
                      </a:r>
                      <a:r>
                        <a:rPr lang="es-419" sz="9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html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900"/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  <p:sp>
        <p:nvSpPr>
          <p:cNvPr id="397" name="Google Shape;397;p55"/>
          <p:cNvSpPr txBox="1"/>
          <p:nvPr>
            <p:ph idx="1" type="body"/>
          </p:nvPr>
        </p:nvSpPr>
        <p:spPr>
          <a:xfrm>
            <a:off x="311700" y="1402625"/>
            <a:ext cx="26970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1400"/>
              <a:t>Paso 3: Agrega Bootstrap</a:t>
            </a:r>
            <a:endParaRPr b="1" sz="14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56"/>
          <p:cNvSpPr txBox="1"/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Ejercicio Guiado: Plataforma Inmobiliaria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56"/>
          <p:cNvSpPr txBox="1"/>
          <p:nvPr>
            <p:ph idx="1" type="body"/>
          </p:nvPr>
        </p:nvSpPr>
        <p:spPr>
          <a:xfrm>
            <a:off x="311700" y="1402625"/>
            <a:ext cx="40719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1400"/>
              <a:t>Paso 4: Modifica el archivo App.js</a:t>
            </a:r>
            <a:endParaRPr b="1" sz="1400"/>
          </a:p>
        </p:txBody>
      </p:sp>
      <p:graphicFrame>
        <p:nvGraphicFramePr>
          <p:cNvPr id="404" name="Google Shape;404;p56"/>
          <p:cNvGraphicFramePr/>
          <p:nvPr/>
        </p:nvGraphicFramePr>
        <p:xfrm>
          <a:off x="1322700" y="2384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{8C3F5CE1-AAAD-4146-8A99-C54D6CCAF58E}</a:tableStyleId>
              </a:tblPr>
              <a:tblGrid>
                <a:gridCol w="442260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{ useState, useEffect } </a:t>
                      </a:r>
                      <a:r>
                        <a:rPr lang="es-419" sz="8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8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"react"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PropertyList </a:t>
                      </a:r>
                      <a:r>
                        <a:rPr lang="es-419" sz="8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8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"./components/PropertyList"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ContactForm </a:t>
                      </a:r>
                      <a:r>
                        <a:rPr lang="es-419" sz="8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8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"./components/ContactForm"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function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800">
                          <a:solidFill>
                            <a:srgbClr val="4078F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App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 {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s-419" sz="8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[properties, setProperties] = useState([]);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useEffect(() =&gt; {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i="1" lang="es-419" sz="800">
                          <a:solidFill>
                            <a:srgbClr val="A0A1A7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// Simular una API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setProperties([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{ </a:t>
                      </a:r>
                      <a:r>
                        <a:rPr lang="es-419" sz="8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id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s-419" sz="8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s-419" sz="8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name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s-419" sz="8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"Casa Moderna"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s-419" sz="8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location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s-419" sz="8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"Ciudad A"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s-419" sz="8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price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s-419" sz="8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120000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},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{ </a:t>
                      </a:r>
                      <a:r>
                        <a:rPr lang="es-419" sz="8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id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s-419" sz="8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s-419" sz="8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name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s-419" sz="8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"Departamento"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s-419" sz="8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location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s-419" sz="8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"Ciudad B"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s-419" sz="8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price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s-419" sz="8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95000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},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{ </a:t>
                      </a:r>
                      <a:r>
                        <a:rPr lang="es-419" sz="8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id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s-419" sz="8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s-419" sz="8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name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s-419" sz="8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"Casa de Campo"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s-419" sz="8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location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s-419" sz="8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"Ciudad C"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</a:t>
                      </a:r>
                      <a:r>
                        <a:rPr lang="es-419" sz="8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price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s-419" sz="8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150000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},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]);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}, []);</a:t>
                      </a:r>
                      <a:endParaRPr sz="800"/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  <p:sp>
        <p:nvSpPr>
          <p:cNvPr id="405" name="Google Shape;405;p56"/>
          <p:cNvSpPr txBox="1"/>
          <p:nvPr>
            <p:ph idx="1" type="body"/>
          </p:nvPr>
        </p:nvSpPr>
        <p:spPr>
          <a:xfrm>
            <a:off x="311700" y="1802825"/>
            <a:ext cx="8520600" cy="5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-419" sz="1200"/>
              <a:t>Agrega los componentes </a:t>
            </a:r>
            <a:r>
              <a:rPr b="1" lang="es-419" sz="1200"/>
              <a:t>PropertyList</a:t>
            </a:r>
            <a:r>
              <a:rPr lang="es-419" sz="1200"/>
              <a:t> y </a:t>
            </a:r>
            <a:r>
              <a:rPr b="1" lang="es-419" sz="1200"/>
              <a:t>ContactForm.</a:t>
            </a:r>
            <a:endParaRPr b="1"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-419" sz="1200"/>
              <a:t>Simula la implementación de una </a:t>
            </a:r>
            <a:r>
              <a:rPr b="1" lang="es-419" sz="1200"/>
              <a:t>API.</a:t>
            </a:r>
            <a:endParaRPr b="1" sz="1200"/>
          </a:p>
        </p:txBody>
      </p:sp>
      <p:graphicFrame>
        <p:nvGraphicFramePr>
          <p:cNvPr id="406" name="Google Shape;406;p56"/>
          <p:cNvGraphicFramePr/>
          <p:nvPr/>
        </p:nvGraphicFramePr>
        <p:xfrm>
          <a:off x="5843375" y="2384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{8C3F5CE1-AAAD-4146-8A99-C54D6CCAF58E}</a:tableStyleId>
              </a:tblPr>
              <a:tblGrid>
                <a:gridCol w="2988925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s-419" sz="8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</a:t>
                      </a:r>
                      <a:r>
                        <a:rPr lang="es-419" sz="8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div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8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className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-419" sz="8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"container my-5"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&lt;</a:t>
                      </a:r>
                      <a:r>
                        <a:rPr lang="es-419" sz="8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h1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8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className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-419" sz="8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"text-center"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&gt;Plataforma Inmobiliaria&lt;/</a:t>
                      </a:r>
                      <a:r>
                        <a:rPr lang="es-419" sz="8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h1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&lt;</a:t>
                      </a:r>
                      <a:r>
                        <a:rPr lang="es-419" sz="8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div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8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className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-419" sz="8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"row"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&lt;</a:t>
                      </a:r>
                      <a:r>
                        <a:rPr lang="es-419" sz="8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div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8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className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-419" sz="8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"col"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&lt;</a:t>
                      </a:r>
                      <a:r>
                        <a:rPr lang="es-419" sz="8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PropertyList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8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properties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-419" sz="8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{properties}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/&gt;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&lt;</a:t>
                      </a:r>
                      <a:r>
                        <a:rPr lang="es-419" sz="8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ContactForm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/&gt;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&lt;/</a:t>
                      </a:r>
                      <a:r>
                        <a:rPr lang="es-419" sz="8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div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&lt;/</a:t>
                      </a:r>
                      <a:r>
                        <a:rPr lang="es-419" sz="8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div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&lt;/</a:t>
                      </a:r>
                      <a:r>
                        <a:rPr lang="es-419" sz="8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div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);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export default App;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endParaRPr sz="800"/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7"/>
          <p:cNvSpPr txBox="1"/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Ejercicio Guiado: Plataforma Inmobiliaria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57"/>
          <p:cNvSpPr txBox="1"/>
          <p:nvPr>
            <p:ph idx="1" type="body"/>
          </p:nvPr>
        </p:nvSpPr>
        <p:spPr>
          <a:xfrm>
            <a:off x="311700" y="1402625"/>
            <a:ext cx="85206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1400"/>
              <a:t>Paso 5: Crear Componentes Reutilizables</a:t>
            </a:r>
            <a:endParaRPr b="1" sz="1400"/>
          </a:p>
        </p:txBody>
      </p:sp>
      <p:sp>
        <p:nvSpPr>
          <p:cNvPr id="413" name="Google Shape;413;p57"/>
          <p:cNvSpPr txBox="1"/>
          <p:nvPr>
            <p:ph idx="1" type="body"/>
          </p:nvPr>
        </p:nvSpPr>
        <p:spPr>
          <a:xfrm>
            <a:off x="311700" y="1802825"/>
            <a:ext cx="6165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-419" sz="1200"/>
              <a:t>Genera una carpeta llamada components y agrega: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lang="es-419" sz="1200"/>
              <a:t>Componente PropertyCard:</a:t>
            </a:r>
            <a:r>
              <a:rPr lang="es-419" sz="1200"/>
              <a:t> Muestra información básica de una propiedad.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lang="es-419" sz="1200"/>
              <a:t>Componente PropertyList:</a:t>
            </a:r>
            <a:r>
              <a:rPr lang="es-419" sz="1200"/>
              <a:t> Lista todas las propiedades disponibles.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lang="es-419" sz="1200"/>
              <a:t>Componente ContactForm:</a:t>
            </a:r>
            <a:r>
              <a:rPr lang="es-419" sz="1200"/>
              <a:t> Permite enviar una solicitud de contacto.</a:t>
            </a:r>
            <a:endParaRPr sz="1200"/>
          </a:p>
        </p:txBody>
      </p:sp>
      <p:graphicFrame>
        <p:nvGraphicFramePr>
          <p:cNvPr id="414" name="Google Shape;414;p57"/>
          <p:cNvGraphicFramePr/>
          <p:nvPr/>
        </p:nvGraphicFramePr>
        <p:xfrm>
          <a:off x="6476700" y="18028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{8C3F5CE1-AAAD-4146-8A99-C54D6CCAF58E}</a:tableStyleId>
              </a:tblPr>
              <a:tblGrid>
                <a:gridCol w="235560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real-estate-app/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├── node_modules/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├── public/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│   └── vite.svg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├── src/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│   ├── App.css</a:t>
                      </a:r>
                      <a:endParaRPr sz="800">
                        <a:solidFill>
                          <a:srgbClr val="383A42"/>
                        </a:solidFill>
                        <a:highlight>
                          <a:srgbClr val="FAFAFA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│   ├── App.jsx</a:t>
                      </a:r>
                      <a:endParaRPr sz="800">
                        <a:solidFill>
                          <a:srgbClr val="383A42"/>
                        </a:solidFill>
                        <a:highlight>
                          <a:srgbClr val="FAFAFA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│   ├── index.css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│   ├── main.jsx</a:t>
                      </a:r>
                      <a:endParaRPr sz="800">
                        <a:solidFill>
                          <a:srgbClr val="383A42"/>
                        </a:solidFill>
                        <a:highlight>
                          <a:srgbClr val="FAFAFA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│   ├── components/</a:t>
                      </a:r>
                      <a:endParaRPr sz="800">
                        <a:solidFill>
                          <a:srgbClr val="383A42"/>
                        </a:solidFill>
                        <a:highlight>
                          <a:srgbClr val="FAFAFA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│   │   ├── ContactForm.jsx</a:t>
                      </a:r>
                      <a:endParaRPr sz="800">
                        <a:solidFill>
                          <a:srgbClr val="383A42"/>
                        </a:solidFill>
                        <a:highlight>
                          <a:srgbClr val="FAFAFA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│   │   ├── PropertyCard.jsx</a:t>
                      </a:r>
                      <a:endParaRPr sz="800">
                        <a:solidFill>
                          <a:srgbClr val="383A42"/>
                        </a:solidFill>
                        <a:highlight>
                          <a:srgbClr val="FAFAFA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│   │   └── PropertyList.jsx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│   └── assets/</a:t>
                      </a:r>
                      <a:endParaRPr sz="800">
                        <a:solidFill>
                          <a:srgbClr val="383A42"/>
                        </a:solidFill>
                        <a:highlight>
                          <a:srgbClr val="FAFAFA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│       └── react.svg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├── .gitignore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├── eslint.config.js</a:t>
                      </a:r>
                      <a:endParaRPr sz="800">
                        <a:solidFill>
                          <a:srgbClr val="383A42"/>
                        </a:solidFill>
                        <a:highlight>
                          <a:srgbClr val="FAFAFA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├── index.html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├── package-lock.json</a:t>
                      </a:r>
                      <a:endParaRPr sz="800">
                        <a:solidFill>
                          <a:srgbClr val="383A42"/>
                        </a:solidFill>
                        <a:highlight>
                          <a:srgbClr val="FAFAFA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├── README.md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└── vite.config.js</a:t>
                      </a:r>
                      <a:endParaRPr sz="800">
                        <a:solidFill>
                          <a:srgbClr val="383A42"/>
                        </a:solidFill>
                        <a:highlight>
                          <a:srgbClr val="FAFAFA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58"/>
          <p:cNvSpPr txBox="1"/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Ejercicio Guiado: Plataforma Inmobiliaria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58"/>
          <p:cNvSpPr txBox="1"/>
          <p:nvPr>
            <p:ph idx="1" type="body"/>
          </p:nvPr>
        </p:nvSpPr>
        <p:spPr>
          <a:xfrm>
            <a:off x="311700" y="1402625"/>
            <a:ext cx="85206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1400"/>
              <a:t>Paso 5: Crear Componentes Reutilizables</a:t>
            </a:r>
            <a:endParaRPr b="1" sz="1400"/>
          </a:p>
        </p:txBody>
      </p:sp>
      <p:sp>
        <p:nvSpPr>
          <p:cNvPr id="421" name="Google Shape;421;p58"/>
          <p:cNvSpPr txBox="1"/>
          <p:nvPr>
            <p:ph idx="1" type="body"/>
          </p:nvPr>
        </p:nvSpPr>
        <p:spPr>
          <a:xfrm>
            <a:off x="311700" y="1802825"/>
            <a:ext cx="61650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s-419" sz="1200"/>
              <a:t>Ubicación:</a:t>
            </a:r>
            <a:r>
              <a:rPr lang="es-419" sz="1200"/>
              <a:t> src/components/PropertyCard.jsx</a:t>
            </a:r>
            <a:endParaRPr sz="1200"/>
          </a:p>
        </p:txBody>
      </p:sp>
      <p:graphicFrame>
        <p:nvGraphicFramePr>
          <p:cNvPr id="422" name="Google Shape;422;p58"/>
          <p:cNvGraphicFramePr/>
          <p:nvPr/>
        </p:nvGraphicFramePr>
        <p:xfrm>
          <a:off x="1279725" y="2172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{8C3F5CE1-AAAD-4146-8A99-C54D6CCAF58E}</a:tableStyleId>
              </a:tblPr>
              <a:tblGrid>
                <a:gridCol w="3314175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PropTypes </a:t>
                      </a:r>
                      <a:r>
                        <a:rPr lang="es-419" sz="8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8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'prop-types'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function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800">
                          <a:solidFill>
                            <a:srgbClr val="4078F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PropertyCard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({ name, location, price }) {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s-419" sz="8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</a:t>
                      </a:r>
                      <a:r>
                        <a:rPr lang="es-419" sz="8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div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8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className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-419" sz="8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"col"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&lt;</a:t>
                      </a:r>
                      <a:r>
                        <a:rPr lang="es-419" sz="8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div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8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className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-419" sz="8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"card"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&lt;</a:t>
                      </a:r>
                      <a:r>
                        <a:rPr lang="es-419" sz="8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div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8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className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-419" sz="8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"card-body"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&lt;</a:t>
                      </a:r>
                      <a:r>
                        <a:rPr lang="es-419" sz="8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h5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8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className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-419" sz="8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'card-title'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&gt;{name}&lt;/</a:t>
                      </a:r>
                      <a:r>
                        <a:rPr lang="es-419" sz="8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h5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&lt;</a:t>
                      </a:r>
                      <a:r>
                        <a:rPr lang="es-419" sz="8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8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className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-419" sz="8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'card-text'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&gt;{location}&lt;/</a:t>
                      </a:r>
                      <a:r>
                        <a:rPr lang="es-419" sz="8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&lt;</a:t>
                      </a:r>
                      <a:r>
                        <a:rPr lang="es-419" sz="8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8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className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-419" sz="8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'card-text'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&gt;Precio: ${price}&lt;/</a:t>
                      </a:r>
                      <a:r>
                        <a:rPr lang="es-419" sz="8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&lt;/</a:t>
                      </a:r>
                      <a:r>
                        <a:rPr lang="es-419" sz="8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div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&lt;/</a:t>
                      </a:r>
                      <a:r>
                        <a:rPr lang="es-419" sz="8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div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&lt;/</a:t>
                      </a:r>
                      <a:r>
                        <a:rPr lang="es-419" sz="8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div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);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800"/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23" name="Google Shape;423;p58"/>
          <p:cNvGraphicFramePr/>
          <p:nvPr/>
        </p:nvGraphicFramePr>
        <p:xfrm>
          <a:off x="5518125" y="2172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{8C3F5CE1-AAAD-4146-8A99-C54D6CCAF58E}</a:tableStyleId>
              </a:tblPr>
              <a:tblGrid>
                <a:gridCol w="3314175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PropertyCard.propTypes = {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s-419" sz="8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name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PropTypes.string.isRequired,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s-419" sz="8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location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PropTypes.string.isRequired,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s-419" sz="8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price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PropTypes.number.isRequired,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};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export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8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default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PropertyCard;</a:t>
                      </a:r>
                      <a:endParaRPr sz="800"/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59"/>
          <p:cNvSpPr txBox="1"/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Ejercicio Guiado: Plataforma Inmobiliaria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59"/>
          <p:cNvSpPr txBox="1"/>
          <p:nvPr>
            <p:ph idx="1" type="body"/>
          </p:nvPr>
        </p:nvSpPr>
        <p:spPr>
          <a:xfrm>
            <a:off x="311700" y="1402625"/>
            <a:ext cx="85206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1400"/>
              <a:t>Paso 5: Crear Componentes Reutilizables</a:t>
            </a:r>
            <a:endParaRPr b="1" sz="1400"/>
          </a:p>
        </p:txBody>
      </p:sp>
      <p:sp>
        <p:nvSpPr>
          <p:cNvPr id="430" name="Google Shape;430;p59"/>
          <p:cNvSpPr txBox="1"/>
          <p:nvPr>
            <p:ph idx="1" type="body"/>
          </p:nvPr>
        </p:nvSpPr>
        <p:spPr>
          <a:xfrm>
            <a:off x="311700" y="1802825"/>
            <a:ext cx="61650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s-419" sz="1200"/>
              <a:t>Ubicación:</a:t>
            </a:r>
            <a:r>
              <a:rPr lang="es-419" sz="1200"/>
              <a:t> src/components/PropertyList.jsx</a:t>
            </a:r>
            <a:endParaRPr sz="1200"/>
          </a:p>
        </p:txBody>
      </p:sp>
      <p:graphicFrame>
        <p:nvGraphicFramePr>
          <p:cNvPr id="431" name="Google Shape;431;p59"/>
          <p:cNvGraphicFramePr/>
          <p:nvPr/>
        </p:nvGraphicFramePr>
        <p:xfrm>
          <a:off x="1263475" y="2172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{8C3F5CE1-AAAD-4146-8A99-C54D6CCAF58E}</a:tableStyleId>
              </a:tblPr>
              <a:tblGrid>
                <a:gridCol w="3460525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PropTypes </a:t>
                      </a:r>
                      <a:r>
                        <a:rPr lang="es-419" sz="8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8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'prop-types'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PropertyCard </a:t>
                      </a:r>
                      <a:r>
                        <a:rPr lang="es-419" sz="8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8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"./PropertyCard"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function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800">
                          <a:solidFill>
                            <a:srgbClr val="4078F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PropertyList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({ properties }) {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s-419" sz="8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return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(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</a:t>
                      </a:r>
                      <a:r>
                        <a:rPr lang="es-419" sz="8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div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8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className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-419" sz="8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"row row-cols-1 row-cols-md-3 g-3 my-2"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{properties.map((property) =&gt; (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&lt;</a:t>
                      </a:r>
                      <a:r>
                        <a:rPr lang="es-419" sz="8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PropertyCard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</a:t>
                      </a:r>
                      <a:r>
                        <a:rPr lang="es-419" sz="8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key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-419" sz="8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{property.id}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</a:t>
                      </a:r>
                      <a:r>
                        <a:rPr lang="es-419" sz="8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name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-419" sz="8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{property.name}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</a:t>
                      </a:r>
                      <a:r>
                        <a:rPr lang="es-419" sz="8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location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-419" sz="8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{property.location}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</a:t>
                      </a:r>
                      <a:r>
                        <a:rPr lang="es-419" sz="8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price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-419" sz="8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{property.price}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/&gt;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))}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&lt;/</a:t>
                      </a:r>
                      <a:r>
                        <a:rPr lang="es-419" sz="8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div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);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sz="800"/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32" name="Google Shape;432;p59"/>
          <p:cNvGraphicFramePr/>
          <p:nvPr/>
        </p:nvGraphicFramePr>
        <p:xfrm>
          <a:off x="4895450" y="2172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{8C3F5CE1-AAAD-4146-8A99-C54D6CCAF58E}</a:tableStyleId>
              </a:tblPr>
              <a:tblGrid>
                <a:gridCol w="2717975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PropertyList.propTypes = {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s-419" sz="8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properties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PropTypes.arrayOf(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PropTypes.shape({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</a:t>
                      </a:r>
                      <a:r>
                        <a:rPr lang="es-419" sz="8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id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PropTypes.number.isRequired,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</a:t>
                      </a:r>
                      <a:r>
                        <a:rPr lang="es-419" sz="8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name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PropTypes.string.isRequired,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</a:t>
                      </a:r>
                      <a:r>
                        <a:rPr lang="es-419" sz="8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location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PropTypes.string.isRequired,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</a:t>
                      </a:r>
                      <a:r>
                        <a:rPr lang="es-419" sz="8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price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PropTypes.number.isRequired,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})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).isRequired,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};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export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8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default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PropertyList;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endParaRPr sz="800"/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60"/>
          <p:cNvSpPr txBox="1"/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Ejercicio Guiado: Plataforma Inmobiliaria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60"/>
          <p:cNvSpPr txBox="1"/>
          <p:nvPr>
            <p:ph idx="1" type="body"/>
          </p:nvPr>
        </p:nvSpPr>
        <p:spPr>
          <a:xfrm>
            <a:off x="311700" y="1402625"/>
            <a:ext cx="85206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1400"/>
              <a:t>Paso 5: Crear Componentes Reutilizables</a:t>
            </a:r>
            <a:endParaRPr b="1" sz="1400"/>
          </a:p>
        </p:txBody>
      </p:sp>
      <p:sp>
        <p:nvSpPr>
          <p:cNvPr id="439" name="Google Shape;439;p60"/>
          <p:cNvSpPr txBox="1"/>
          <p:nvPr>
            <p:ph idx="1" type="body"/>
          </p:nvPr>
        </p:nvSpPr>
        <p:spPr>
          <a:xfrm>
            <a:off x="311700" y="1802825"/>
            <a:ext cx="42603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s-419" sz="1200"/>
              <a:t>Ubicación:</a:t>
            </a:r>
            <a:r>
              <a:rPr lang="es-419" sz="1200"/>
              <a:t> src/components/</a:t>
            </a:r>
            <a:r>
              <a:rPr lang="es-419" sz="1200"/>
              <a:t>ContactForm.jsx</a:t>
            </a:r>
            <a:endParaRPr sz="1200"/>
          </a:p>
        </p:txBody>
      </p:sp>
      <p:graphicFrame>
        <p:nvGraphicFramePr>
          <p:cNvPr id="440" name="Google Shape;440;p60"/>
          <p:cNvGraphicFramePr/>
          <p:nvPr/>
        </p:nvGraphicFramePr>
        <p:xfrm>
          <a:off x="1298125" y="2172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{8C3F5CE1-AAAD-4146-8A99-C54D6CCAF58E}</a:tableStyleId>
              </a:tblPr>
              <a:tblGrid>
                <a:gridCol w="3910125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8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{ useState } </a:t>
                      </a:r>
                      <a:r>
                        <a:rPr lang="es-419" sz="8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from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8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"react"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function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800">
                          <a:solidFill>
                            <a:srgbClr val="4078F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ContactForm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() {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s-419" sz="8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[formData, setFormData] = useState({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s-419" sz="8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name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s-419" sz="8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""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s-419" sz="8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email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s-419" sz="8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""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s-419" sz="8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message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: </a:t>
                      </a:r>
                      <a:r>
                        <a:rPr lang="es-419" sz="8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""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});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s-419" sz="8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handleChange = (e) =&gt; {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setFormData({ ...formData, [e.target.name]: e.target.value });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};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</a:t>
                      </a:r>
                      <a:r>
                        <a:rPr lang="es-419" sz="8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const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handleSubmit = (e) =&gt; {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e.preventDefault();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</a:t>
                      </a:r>
                      <a:r>
                        <a:rPr lang="es-419" sz="800">
                          <a:solidFill>
                            <a:srgbClr val="C184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console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.log(</a:t>
                      </a:r>
                      <a:r>
                        <a:rPr lang="es-419" sz="8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"Formulario enviado:"</a:t>
                      </a: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, formData);</a:t>
                      </a:r>
                      <a:b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8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};</a:t>
                      </a:r>
                      <a:endParaRPr sz="800">
                        <a:solidFill>
                          <a:srgbClr val="383A42"/>
                        </a:solidFill>
                        <a:highlight>
                          <a:srgbClr val="FAFAFA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61"/>
          <p:cNvSpPr txBox="1"/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Ejercicio Guiado: Plataforma Inmobiliaria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61"/>
          <p:cNvSpPr txBox="1"/>
          <p:nvPr>
            <p:ph idx="1" type="body"/>
          </p:nvPr>
        </p:nvSpPr>
        <p:spPr>
          <a:xfrm>
            <a:off x="311700" y="1402625"/>
            <a:ext cx="85206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1400"/>
              <a:t>Paso 5: Crear Componentes Reutilizables</a:t>
            </a:r>
            <a:endParaRPr b="1" sz="1400"/>
          </a:p>
        </p:txBody>
      </p:sp>
      <p:sp>
        <p:nvSpPr>
          <p:cNvPr id="447" name="Google Shape;447;p61"/>
          <p:cNvSpPr txBox="1"/>
          <p:nvPr>
            <p:ph idx="1" type="body"/>
          </p:nvPr>
        </p:nvSpPr>
        <p:spPr>
          <a:xfrm>
            <a:off x="311700" y="1802825"/>
            <a:ext cx="41412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b="1" lang="es-419" sz="1200"/>
              <a:t>Ubicación:</a:t>
            </a:r>
            <a:r>
              <a:rPr lang="es-419" sz="1200"/>
              <a:t> src/components/ContactForm.jsx</a:t>
            </a:r>
            <a:endParaRPr sz="1200"/>
          </a:p>
        </p:txBody>
      </p:sp>
      <p:graphicFrame>
        <p:nvGraphicFramePr>
          <p:cNvPr id="448" name="Google Shape;448;p61"/>
          <p:cNvGraphicFramePr/>
          <p:nvPr/>
        </p:nvGraphicFramePr>
        <p:xfrm>
          <a:off x="311700" y="2172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{8C3F5CE1-AAAD-4146-8A99-C54D6CCAF58E}</a:tableStyleId>
              </a:tblPr>
              <a:tblGrid>
                <a:gridCol w="278305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return (</a:t>
                      </a:r>
                      <a:b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</a:t>
                      </a:r>
                      <a:r>
                        <a:rPr lang="es-419" sz="6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div</a:t>
                      </a: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6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className</a:t>
                      </a: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-419" sz="6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"card mt-5"</a:t>
                      </a: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&lt;</a:t>
                      </a:r>
                      <a:r>
                        <a:rPr lang="es-419" sz="6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div</a:t>
                      </a: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6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className</a:t>
                      </a: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-419" sz="6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"card-body"</a:t>
                      </a: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&lt;</a:t>
                      </a:r>
                      <a:r>
                        <a:rPr lang="es-419" sz="6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form</a:t>
                      </a: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6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className</a:t>
                      </a: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-419" sz="6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"contact-form"</a:t>
                      </a: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6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onSubmit</a:t>
                      </a: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-419" sz="6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{handleSubmit}</a:t>
                      </a: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&lt;</a:t>
                      </a:r>
                      <a:r>
                        <a:rPr lang="es-419" sz="6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div</a:t>
                      </a: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6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className</a:t>
                      </a: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-419" sz="6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"mb-3"</a:t>
                      </a: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&lt;</a:t>
                      </a:r>
                      <a:r>
                        <a:rPr lang="es-419" sz="6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input</a:t>
                      </a:r>
                      <a:b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</a:t>
                      </a:r>
                      <a:r>
                        <a:rPr lang="es-419" sz="6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type</a:t>
                      </a: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-419" sz="6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"text"</a:t>
                      </a:r>
                      <a:b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</a:t>
                      </a:r>
                      <a:r>
                        <a:rPr lang="es-419" sz="6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name</a:t>
                      </a: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-419" sz="6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"name"</a:t>
                      </a:r>
                      <a:b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</a:t>
                      </a:r>
                      <a:r>
                        <a:rPr lang="es-419" sz="6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className</a:t>
                      </a: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-419" sz="6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"form-control"</a:t>
                      </a:r>
                      <a:b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</a:t>
                      </a:r>
                      <a:r>
                        <a:rPr lang="es-419" sz="6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placeholder</a:t>
                      </a: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-419" sz="6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"Tu nombre"</a:t>
                      </a:r>
                      <a:b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</a:t>
                      </a:r>
                      <a:r>
                        <a:rPr lang="es-419" sz="6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value</a:t>
                      </a: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-419" sz="6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{formData.name}</a:t>
                      </a:r>
                      <a:b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</a:t>
                      </a:r>
                      <a:r>
                        <a:rPr lang="es-419" sz="6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onChange</a:t>
                      </a: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-419" sz="6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{handleChange}</a:t>
                      </a:r>
                      <a:b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</a:t>
                      </a:r>
                      <a:r>
                        <a:rPr lang="es-419" sz="6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required</a:t>
                      </a:r>
                      <a:b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/&gt;</a:t>
                      </a:r>
                      <a:b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&lt;/</a:t>
                      </a:r>
                      <a:r>
                        <a:rPr lang="es-419" sz="6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div</a:t>
                      </a: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600"/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49" name="Google Shape;449;p61"/>
          <p:cNvGraphicFramePr/>
          <p:nvPr/>
        </p:nvGraphicFramePr>
        <p:xfrm>
          <a:off x="3402675" y="2172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{8C3F5CE1-AAAD-4146-8A99-C54D6CCAF58E}</a:tableStyleId>
              </a:tblPr>
              <a:tblGrid>
                <a:gridCol w="251205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&lt;</a:t>
                      </a:r>
                      <a:r>
                        <a:rPr lang="es-419" sz="6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div</a:t>
                      </a: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6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className</a:t>
                      </a: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-419" sz="6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"mb-3"</a:t>
                      </a: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&lt;</a:t>
                      </a:r>
                      <a:r>
                        <a:rPr lang="es-419" sz="6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input</a:t>
                      </a:r>
                      <a:b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</a:t>
                      </a:r>
                      <a:r>
                        <a:rPr lang="es-419" sz="6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type</a:t>
                      </a: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-419" sz="6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"email"</a:t>
                      </a:r>
                      <a:b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</a:t>
                      </a:r>
                      <a:r>
                        <a:rPr lang="es-419" sz="6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name</a:t>
                      </a: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-419" sz="6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"email"</a:t>
                      </a:r>
                      <a:b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</a:t>
                      </a:r>
                      <a:r>
                        <a:rPr lang="es-419" sz="6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className</a:t>
                      </a: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-419" sz="6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"form-control"</a:t>
                      </a:r>
                      <a:b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</a:t>
                      </a:r>
                      <a:r>
                        <a:rPr lang="es-419" sz="6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placeholder</a:t>
                      </a: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-419" sz="6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"Tu correo"</a:t>
                      </a:r>
                      <a:b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</a:t>
                      </a:r>
                      <a:r>
                        <a:rPr lang="es-419" sz="6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value</a:t>
                      </a: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-419" sz="6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{formData.email}</a:t>
                      </a:r>
                      <a:b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</a:t>
                      </a:r>
                      <a:r>
                        <a:rPr lang="es-419" sz="6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onChange</a:t>
                      </a: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-419" sz="6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{handleChange}</a:t>
                      </a:r>
                      <a:b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  </a:t>
                      </a:r>
                      <a:r>
                        <a:rPr lang="es-419" sz="6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required</a:t>
                      </a:r>
                      <a:b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/&gt;</a:t>
                      </a:r>
                      <a:b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&lt;/</a:t>
                      </a:r>
                      <a:r>
                        <a:rPr lang="es-419" sz="6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div</a:t>
                      </a: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&lt;</a:t>
                      </a:r>
                      <a:r>
                        <a:rPr lang="es-419" sz="6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div</a:t>
                      </a: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6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className</a:t>
                      </a: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-419" sz="6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"mb-3"</a:t>
                      </a: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&lt;</a:t>
                      </a:r>
                      <a:r>
                        <a:rPr lang="es-419" sz="6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textarea</a:t>
                      </a:r>
                      <a:b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</a:t>
                      </a:r>
                      <a:r>
                        <a:rPr lang="es-419" sz="6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name</a:t>
                      </a: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-419" sz="6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"message"</a:t>
                      </a:r>
                      <a:b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</a:t>
                      </a:r>
                      <a:r>
                        <a:rPr lang="es-419" sz="6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rows</a:t>
                      </a: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-419" sz="6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"4"</a:t>
                      </a:r>
                      <a:b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</a:t>
                      </a:r>
                      <a:r>
                        <a:rPr lang="es-419" sz="6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placeholder</a:t>
                      </a: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-419" sz="6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"Tu mensaje"</a:t>
                      </a:r>
                      <a:b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</a:t>
                      </a:r>
                      <a:r>
                        <a:rPr lang="es-419" sz="6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className</a:t>
                      </a: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-419" sz="6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"form-control"</a:t>
                      </a:r>
                      <a:b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</a:t>
                      </a:r>
                      <a:r>
                        <a:rPr lang="es-419" sz="6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value</a:t>
                      </a: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-419" sz="6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{formData.message}</a:t>
                      </a:r>
                      <a:b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</a:t>
                      </a:r>
                      <a:r>
                        <a:rPr lang="es-419" sz="6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onChange</a:t>
                      </a: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-419" sz="6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{handleChange}</a:t>
                      </a:r>
                      <a:b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</a:t>
                      </a:r>
                      <a:r>
                        <a:rPr lang="es-419" sz="6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required</a:t>
                      </a:r>
                      <a:b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&gt;&lt;/</a:t>
                      </a:r>
                      <a:r>
                        <a:rPr lang="es-419" sz="6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textarea</a:t>
                      </a: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&lt;/</a:t>
                      </a:r>
                      <a:r>
                        <a:rPr lang="es-419" sz="6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div</a:t>
                      </a: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endParaRPr sz="600"/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50" name="Google Shape;450;p61"/>
          <p:cNvGraphicFramePr/>
          <p:nvPr/>
        </p:nvGraphicFramePr>
        <p:xfrm>
          <a:off x="6320250" y="2172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{8C3F5CE1-AAAD-4146-8A99-C54D6CCAF58E}</a:tableStyleId>
              </a:tblPr>
              <a:tblGrid>
                <a:gridCol w="251205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&lt;</a:t>
                      </a:r>
                      <a:r>
                        <a:rPr lang="es-419" sz="6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div</a:t>
                      </a: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6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className</a:t>
                      </a: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-419" sz="6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"d-grid gap-2"</a:t>
                      </a: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  &lt;</a:t>
                      </a:r>
                      <a:r>
                        <a:rPr lang="es-419" sz="6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button</a:t>
                      </a: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6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type</a:t>
                      </a: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-419" sz="6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"submit"</a:t>
                      </a: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lang="es-419" sz="600">
                          <a:solidFill>
                            <a:srgbClr val="9868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className</a:t>
                      </a: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=</a:t>
                      </a:r>
                      <a:r>
                        <a:rPr lang="es-419" sz="600">
                          <a:solidFill>
                            <a:srgbClr val="50A14F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"btn btn-primary"</a:t>
                      </a: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&gt;Enviar&lt;/</a:t>
                      </a:r>
                      <a:r>
                        <a:rPr lang="es-419" sz="6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button</a:t>
                      </a: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  &lt;/</a:t>
                      </a:r>
                      <a:r>
                        <a:rPr lang="es-419" sz="6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div</a:t>
                      </a: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  &lt;/</a:t>
                      </a:r>
                      <a:r>
                        <a:rPr lang="es-419" sz="6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form</a:t>
                      </a: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  &lt;/</a:t>
                      </a:r>
                      <a:r>
                        <a:rPr lang="es-419" sz="6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div</a:t>
                      </a: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  &lt;/</a:t>
                      </a:r>
                      <a:r>
                        <a:rPr lang="es-419" sz="600">
                          <a:solidFill>
                            <a:srgbClr val="E45649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div</a:t>
                      </a: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&gt;</a:t>
                      </a:r>
                      <a:b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);</a:t>
                      </a:r>
                      <a:b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b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6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export default ContactForm;</a:t>
                      </a:r>
                      <a:endParaRPr sz="600"/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62"/>
          <p:cNvSpPr txBox="1"/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Ejercicio Guiado: Plataforma Inmobiliaria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62"/>
          <p:cNvSpPr txBox="1"/>
          <p:nvPr>
            <p:ph idx="1" type="body"/>
          </p:nvPr>
        </p:nvSpPr>
        <p:spPr>
          <a:xfrm>
            <a:off x="311700" y="1402625"/>
            <a:ext cx="85206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1400"/>
              <a:t>Paso 6: Ejecuta el proyecto </a:t>
            </a:r>
            <a:endParaRPr b="1" sz="1400"/>
          </a:p>
        </p:txBody>
      </p:sp>
      <p:sp>
        <p:nvSpPr>
          <p:cNvPr id="457" name="Google Shape;457;p62"/>
          <p:cNvSpPr txBox="1"/>
          <p:nvPr>
            <p:ph idx="1" type="body"/>
          </p:nvPr>
        </p:nvSpPr>
        <p:spPr>
          <a:xfrm>
            <a:off x="311700" y="1802825"/>
            <a:ext cx="41412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-419" sz="1200"/>
              <a:t>Usa el comando </a:t>
            </a:r>
            <a:r>
              <a:rPr b="1" lang="es-419" sz="1200"/>
              <a:t>npm run dev </a:t>
            </a:r>
            <a:endParaRPr sz="1200"/>
          </a:p>
        </p:txBody>
      </p:sp>
      <p:graphicFrame>
        <p:nvGraphicFramePr>
          <p:cNvPr id="458" name="Google Shape;458;p62"/>
          <p:cNvGraphicFramePr/>
          <p:nvPr/>
        </p:nvGraphicFramePr>
        <p:xfrm>
          <a:off x="311700" y="23845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{8C3F5CE1-AAAD-4146-8A99-C54D6CCAF58E}</a:tableStyleId>
              </a:tblPr>
              <a:tblGrid>
                <a:gridCol w="269950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npm run dev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VITE v6.0.2  ready </a:t>
                      </a:r>
                      <a:r>
                        <a:rPr lang="es-419" sz="900">
                          <a:solidFill>
                            <a:srgbClr val="A626A4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84 ms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➜  Local:   </a:t>
                      </a:r>
                      <a:r>
                        <a:rPr lang="es-419" sz="900" u="sng">
                          <a:solidFill>
                            <a:schemeClr val="hlink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  <a:hlinkClick r:id="rId3"/>
                        </a:rPr>
                        <a:t>http://localhost:5173/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➜  Network: use --host to expose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 ➜  press h + enter to show </a:t>
                      </a:r>
                      <a:r>
                        <a:rPr lang="es-419" sz="900">
                          <a:solidFill>
                            <a:srgbClr val="C184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help</a:t>
                      </a:r>
                      <a:endParaRPr sz="900"/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  <p:pic>
        <p:nvPicPr>
          <p:cNvPr id="459" name="Google Shape;459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52900" y="2384525"/>
            <a:ext cx="4379401" cy="1945305"/>
          </a:xfrm>
          <a:prstGeom prst="rect">
            <a:avLst/>
          </a:prstGeom>
          <a:noFill/>
          <a:ln>
            <a:noFill/>
          </a:ln>
        </p:spPr>
      </p:pic>
      <p:sp>
        <p:nvSpPr>
          <p:cNvPr id="460" name="Google Shape;460;p62"/>
          <p:cNvSpPr txBox="1"/>
          <p:nvPr>
            <p:ph idx="1" type="body"/>
          </p:nvPr>
        </p:nvSpPr>
        <p:spPr>
          <a:xfrm>
            <a:off x="4452900" y="1802825"/>
            <a:ext cx="4379400" cy="58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 sz="1200"/>
              <a:t>Asi se vera la web, al usar el formulario </a:t>
            </a:r>
            <a:r>
              <a:rPr lang="es-419" sz="1200"/>
              <a:t>asegúrate</a:t>
            </a:r>
            <a:r>
              <a:rPr lang="es-419" sz="1200"/>
              <a:t> de revisar la </a:t>
            </a:r>
            <a:r>
              <a:rPr b="1" lang="es-419" sz="1200"/>
              <a:t>consola </a:t>
            </a:r>
            <a:r>
              <a:rPr lang="es-419" sz="1200"/>
              <a:t>con el inspector de elementos</a:t>
            </a:r>
            <a:endParaRPr sz="12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63"/>
          <p:cNvSpPr txBox="1"/>
          <p:nvPr>
            <p:ph type="title"/>
          </p:nvPr>
        </p:nvSpPr>
        <p:spPr>
          <a:xfrm>
            <a:off x="1222900" y="1271425"/>
            <a:ext cx="6698100" cy="12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¿Como te fue con el Ejercicio Guiado?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idx="1" type="body"/>
          </p:nvPr>
        </p:nvSpPr>
        <p:spPr>
          <a:xfrm>
            <a:off x="4572000" y="1402625"/>
            <a:ext cx="4260300" cy="33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Contexto.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 Fragmentos.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Transitions.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Componentes de orden superior.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Optimizando el rendimiento.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Portales.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Profiler.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Reconciliación.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Comprobación de tipos estáticos.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Modo estricto.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Verificación de tipos con PropTypes.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Componentes no controlados.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WebComponents.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65"/>
          <p:cNvSpPr txBox="1"/>
          <p:nvPr>
            <p:ph type="title"/>
          </p:nvPr>
        </p:nvSpPr>
        <p:spPr>
          <a:xfrm>
            <a:off x="1222901" y="1402625"/>
            <a:ext cx="4559400" cy="230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Resumen de lo aprendido 🧑‍🎓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66"/>
          <p:cNvSpPr txBox="1"/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Resumen de lo aprendido</a:t>
            </a:r>
            <a:endParaRPr/>
          </a:p>
        </p:txBody>
      </p:sp>
      <p:sp>
        <p:nvSpPr>
          <p:cNvPr id="480" name="Google Shape;480;p66"/>
          <p:cNvSpPr txBox="1"/>
          <p:nvPr>
            <p:ph idx="1" type="body"/>
          </p:nvPr>
        </p:nvSpPr>
        <p:spPr>
          <a:xfrm>
            <a:off x="311700" y="1402625"/>
            <a:ext cx="8520600" cy="26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s-419" sz="1400"/>
              <a:t>Fundamentos de React y JSX:</a:t>
            </a:r>
            <a:r>
              <a:rPr lang="es-419" sz="1400"/>
              <a:t> Aprendimos cómo JSX simplifica la creación de interfaces mediante una sintaxis declarativa, permitiendo insertar expresiones, manejar atributos.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s-419" sz="1400"/>
              <a:t>Componentización y Props:</a:t>
            </a:r>
            <a:r>
              <a:rPr lang="es-419" sz="1400"/>
              <a:t> Desarrollamos componentes reutilizables para estructurar aplicaciones, entendiendo cómo pasar datos con props, gestionar listas con keys únicas y construir formularios interactivos.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s-419" sz="1400"/>
              <a:t>Ciclo de vida y Hooks:</a:t>
            </a:r>
            <a:r>
              <a:rPr lang="es-419" sz="1400"/>
              <a:t> Exploramos el ciclo de vida de los componentes en React y la introducción a Hooks como useState y useEffect para manejar estados y efectos secundarios.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s-419" sz="1400"/>
              <a:t>Estilos y API’s:</a:t>
            </a:r>
            <a:r>
              <a:rPr lang="es-419" sz="1400"/>
              <a:t> Implementamos hojas de estilo en React y aprendimos a consumir datos desde API’s, integrando dinámicamente contenido en nuestras aplicaciones y personalizando componentes reutilizables.</a:t>
            </a:r>
            <a:endParaRPr sz="140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type="title"/>
          </p:nvPr>
        </p:nvSpPr>
        <p:spPr>
          <a:xfrm>
            <a:off x="1222900" y="1271425"/>
            <a:ext cx="6698100" cy="12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¿Que es el DOM?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3912976" y="1402625"/>
            <a:ext cx="4559400" cy="2307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Manejo del DOM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Configuración Inicial del Proyecto</a:t>
            </a:r>
            <a:endParaRPr/>
          </a:p>
        </p:txBody>
      </p:sp>
      <p:sp>
        <p:nvSpPr>
          <p:cNvPr id="132" name="Google Shape;132;p22"/>
          <p:cNvSpPr txBox="1"/>
          <p:nvPr>
            <p:ph idx="1" type="body"/>
          </p:nvPr>
        </p:nvSpPr>
        <p:spPr>
          <a:xfrm>
            <a:off x="311700" y="1402625"/>
            <a:ext cx="8520600" cy="7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Para comenzar a trabajar con React, configuraremos un proyecto utilizando </a:t>
            </a:r>
            <a:r>
              <a:rPr b="1" lang="es-419"/>
              <a:t>Vite</a:t>
            </a:r>
            <a:r>
              <a:rPr lang="es-419"/>
              <a:t>. Esto nos permitirá crear un entorno moderno y rápido para desarrollar.</a:t>
            </a:r>
            <a:endParaRPr b="1"/>
          </a:p>
        </p:txBody>
      </p:sp>
      <p:graphicFrame>
        <p:nvGraphicFramePr>
          <p:cNvPr id="133" name="Google Shape;133;p22"/>
          <p:cNvGraphicFramePr/>
          <p:nvPr/>
        </p:nvGraphicFramePr>
        <p:xfrm>
          <a:off x="311700" y="2583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{8C3F5CE1-AAAD-4146-8A99-C54D6CCAF58E}</a:tableStyleId>
              </a:tblPr>
              <a:tblGrid>
                <a:gridCol w="384775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npm create vite@latest my-todo-app -- --template react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C18401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cd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my-todo-app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npm install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npm run dev</a:t>
                      </a:r>
                      <a:endParaRPr sz="900"/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  <p:sp>
        <p:nvSpPr>
          <p:cNvPr id="134" name="Google Shape;134;p22"/>
          <p:cNvSpPr txBox="1"/>
          <p:nvPr/>
        </p:nvSpPr>
        <p:spPr>
          <a:xfrm>
            <a:off x="311700" y="2182925"/>
            <a:ext cx="426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rPr>
              <a:t>Crear un proyecto React con Vite:</a:t>
            </a:r>
            <a:endParaRPr/>
          </a:p>
        </p:txBody>
      </p:sp>
      <p:graphicFrame>
        <p:nvGraphicFramePr>
          <p:cNvPr id="135" name="Google Shape;135;p22"/>
          <p:cNvGraphicFramePr/>
          <p:nvPr/>
        </p:nvGraphicFramePr>
        <p:xfrm>
          <a:off x="4315050" y="2182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{8C3F5CE1-AAAD-4146-8A99-C54D6CCAF58E}</a:tableStyleId>
              </a:tblPr>
              <a:tblGrid>
                <a:gridCol w="1656150"/>
              </a:tblGrid>
              <a:tr h="127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my-todo-app/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├── node_modules/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├── public/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│   └── vite.svg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├── src/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│   ├── App.css</a:t>
                      </a:r>
                      <a:endParaRPr sz="900">
                        <a:solidFill>
                          <a:srgbClr val="383A42"/>
                        </a:solidFill>
                        <a:highlight>
                          <a:srgbClr val="FAFAFA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│   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├── App.jsx</a:t>
                      </a:r>
                      <a:endParaRPr sz="900">
                        <a:solidFill>
                          <a:srgbClr val="383A42"/>
                        </a:solidFill>
                        <a:highlight>
                          <a:srgbClr val="FAFAFA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│   ├── index.css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│   ├── main.jsx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│   └── 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assets/</a:t>
                      </a:r>
                      <a:endParaRPr sz="900">
                        <a:solidFill>
                          <a:srgbClr val="383A42"/>
                        </a:solidFill>
                        <a:highlight>
                          <a:srgbClr val="FAFAFA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│       └── react.svg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├── .gitignore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├── eslint.config.js</a:t>
                      </a:r>
                      <a:endParaRPr sz="900">
                        <a:solidFill>
                          <a:srgbClr val="383A42"/>
                        </a:solidFill>
                        <a:highlight>
                          <a:srgbClr val="FAFAFA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├</a:t>
                      </a: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── index.html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├── package-lock.json</a:t>
                      </a:r>
                      <a:endParaRPr sz="900">
                        <a:solidFill>
                          <a:srgbClr val="383A42"/>
                        </a:solidFill>
                        <a:highlight>
                          <a:srgbClr val="FAFAFA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├── README.md</a:t>
                      </a:r>
                      <a:b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</a:br>
                      <a:r>
                        <a:rPr lang="es-419" sz="900">
                          <a:solidFill>
                            <a:srgbClr val="383A42"/>
                          </a:solidFill>
                          <a:highlight>
                            <a:srgbClr val="FAFAFA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└── vite.config.js</a:t>
                      </a:r>
                      <a:endParaRPr sz="900">
                        <a:solidFill>
                          <a:srgbClr val="383A42"/>
                        </a:solidFill>
                        <a:highlight>
                          <a:srgbClr val="FAFAFA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63500" marB="63500" marR="63500" marL="63500">
                    <a:solidFill>
                      <a:srgbClr val="FAFAFA"/>
                    </a:solidFill>
                  </a:tcPr>
                </a:tc>
              </a:tr>
            </a:tbl>
          </a:graphicData>
        </a:graphic>
      </p:graphicFrame>
      <p:sp>
        <p:nvSpPr>
          <p:cNvPr id="136" name="Google Shape;136;p22"/>
          <p:cNvSpPr txBox="1"/>
          <p:nvPr/>
        </p:nvSpPr>
        <p:spPr>
          <a:xfrm>
            <a:off x="5971200" y="2182925"/>
            <a:ext cx="2861100" cy="109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1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rPr>
              <a:t>src/App.jsx:</a:t>
            </a:r>
            <a:r>
              <a:rPr lang="es-419" sz="11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rPr>
              <a:t> Archivo principal donde se define el componente raíz de la aplicación.</a:t>
            </a:r>
            <a:endParaRPr sz="1100">
              <a:solidFill>
                <a:schemeClr val="dk2"/>
              </a:solidFill>
              <a:latin typeface="Rubik"/>
              <a:ea typeface="Rubik"/>
              <a:cs typeface="Rubik"/>
              <a:sym typeface="Rubik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-419" sz="11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rPr>
              <a:t>Vite.config.js:</a:t>
            </a:r>
            <a:r>
              <a:rPr lang="es-419" sz="11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rPr>
              <a:t> Configuración de Vite.</a:t>
            </a:r>
            <a:endParaRPr sz="1100">
              <a:solidFill>
                <a:schemeClr val="dk2"/>
              </a:solidFill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137" name="Google Shape;137;p22"/>
          <p:cNvSpPr txBox="1"/>
          <p:nvPr/>
        </p:nvSpPr>
        <p:spPr>
          <a:xfrm>
            <a:off x="311700" y="3363425"/>
            <a:ext cx="38478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s-419" sz="11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rPr>
              <a:t>npm run dev: </a:t>
            </a:r>
            <a:r>
              <a:rPr lang="es-419" sz="1100">
                <a:solidFill>
                  <a:schemeClr val="dk2"/>
                </a:solidFill>
                <a:latin typeface="Rubik"/>
                <a:ea typeface="Rubik"/>
                <a:cs typeface="Rubik"/>
                <a:sym typeface="Rubik"/>
              </a:rPr>
              <a:t>Comando para iniciar el servidor de desarrollo.</a:t>
            </a:r>
            <a:endParaRPr sz="1100">
              <a:solidFill>
                <a:schemeClr val="dk2"/>
              </a:solidFill>
              <a:latin typeface="Rubik"/>
              <a:ea typeface="Rubik"/>
              <a:cs typeface="Rubik"/>
              <a:sym typeface="Rubik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type="title"/>
          </p:nvPr>
        </p:nvSpPr>
        <p:spPr>
          <a:xfrm>
            <a:off x="311700" y="445025"/>
            <a:ext cx="8520600" cy="9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Elementos DOM en ReactJS</a:t>
            </a:r>
            <a:endParaRPr/>
          </a:p>
        </p:txBody>
      </p:sp>
      <p:sp>
        <p:nvSpPr>
          <p:cNvPr id="143" name="Google Shape;143;p23"/>
          <p:cNvSpPr txBox="1"/>
          <p:nvPr>
            <p:ph idx="1" type="body"/>
          </p:nvPr>
        </p:nvSpPr>
        <p:spPr>
          <a:xfrm>
            <a:off x="311700" y="1402625"/>
            <a:ext cx="8520600" cy="15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Para entender c</a:t>
            </a:r>
            <a:r>
              <a:rPr lang="es-419"/>
              <a:t>ó</a:t>
            </a:r>
            <a:r>
              <a:rPr lang="es-419"/>
              <a:t>mo funciona React v</a:t>
            </a:r>
            <a:r>
              <a:rPr lang="es-419"/>
              <a:t>amos a desarrollar una aplicación </a:t>
            </a:r>
            <a:r>
              <a:rPr b="1" lang="es-419"/>
              <a:t>desde cero</a:t>
            </a:r>
            <a:r>
              <a:rPr lang="es-419"/>
              <a:t>, cubriendo los conceptos fundamentales mientras avanzamos en la construcción de nuestro proyecto.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/>
              <a:t>Alista tu terminal 😁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