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52D95-BD52-4263-A65B-5544EA1C31B4}" type="datetimeFigureOut">
              <a:rPr lang="es-CO" smtClean="0"/>
              <a:t>13/08/2022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95158-5CFC-49CE-AC74-4C399F2E25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506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95158-5CFC-49CE-AC74-4C399F2E250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7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ED7D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ED7D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ED7D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58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7671" y="519162"/>
            <a:ext cx="227665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ED7D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406" y="2203622"/>
            <a:ext cx="11051187" cy="164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.lucidchart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6136" y="-35819"/>
            <a:ext cx="12228136" cy="6929637"/>
            <a:chOff x="0" y="-71639"/>
            <a:chExt cx="12228136" cy="6929637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5820"/>
              <a:ext cx="10301988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4536" y="-71639"/>
              <a:ext cx="5943600" cy="685764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16" y="5390279"/>
              <a:ext cx="12177239" cy="14677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885003" y="2203622"/>
            <a:ext cx="5736590" cy="113107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356870" algn="r">
              <a:lnSpc>
                <a:spcPts val="4100"/>
              </a:lnSpc>
              <a:spcBef>
                <a:spcPts val="620"/>
              </a:spcBef>
            </a:pPr>
            <a:r>
              <a:rPr lang="es-CO" sz="3800" dirty="0">
                <a:latin typeface="Arial MT"/>
                <a:cs typeface="Arial MT"/>
              </a:rPr>
              <a:t>Trabajando para que estés más segura</a:t>
            </a:r>
            <a:endParaRPr sz="3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6095"/>
            <a:chOff x="0" y="0"/>
            <a:chExt cx="12192000" cy="6856095"/>
          </a:xfrm>
        </p:grpSpPr>
        <p:sp>
          <p:nvSpPr>
            <p:cNvPr id="3" name="object 3"/>
            <p:cNvSpPr/>
            <p:nvPr/>
          </p:nvSpPr>
          <p:spPr>
            <a:xfrm>
              <a:off x="3356267" y="291738"/>
              <a:ext cx="843915" cy="40640"/>
            </a:xfrm>
            <a:custGeom>
              <a:avLst/>
              <a:gdLst/>
              <a:ahLst/>
              <a:cxnLst/>
              <a:rect l="l" t="t" r="r" b="b"/>
              <a:pathLst>
                <a:path w="843914" h="40639">
                  <a:moveTo>
                    <a:pt x="0" y="40200"/>
                  </a:moveTo>
                  <a:lnTo>
                    <a:pt x="843578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3847" y="165854"/>
              <a:ext cx="352425" cy="252095"/>
            </a:xfrm>
            <a:custGeom>
              <a:avLst/>
              <a:gdLst/>
              <a:ahLst/>
              <a:cxnLst/>
              <a:rect l="l" t="t" r="r" b="b"/>
              <a:pathLst>
                <a:path w="352425" h="252095">
                  <a:moveTo>
                    <a:pt x="11997" y="251768"/>
                  </a:moveTo>
                  <a:lnTo>
                    <a:pt x="0" y="0"/>
                  </a:lnTo>
                  <a:lnTo>
                    <a:pt x="351862" y="109402"/>
                  </a:lnTo>
                  <a:lnTo>
                    <a:pt x="11997" y="25176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3847" y="165854"/>
              <a:ext cx="352425" cy="252095"/>
            </a:xfrm>
            <a:custGeom>
              <a:avLst/>
              <a:gdLst/>
              <a:ahLst/>
              <a:cxnLst/>
              <a:rect l="l" t="t" r="r" b="b"/>
              <a:pathLst>
                <a:path w="352425" h="252095">
                  <a:moveTo>
                    <a:pt x="11997" y="251768"/>
                  </a:moveTo>
                  <a:lnTo>
                    <a:pt x="351862" y="109402"/>
                  </a:lnTo>
                  <a:lnTo>
                    <a:pt x="0" y="0"/>
                  </a:lnTo>
                  <a:lnTo>
                    <a:pt x="11997" y="251768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8354" y="31659"/>
            <a:ext cx="6287135" cy="7207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Mantenga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título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Comparación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visual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tres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caminos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5486" y="142488"/>
            <a:ext cx="1840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3782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Complete</a:t>
            </a:r>
            <a:r>
              <a:rPr sz="1400" i="1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tercera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309" y="6132858"/>
            <a:ext cx="1822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rojo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1790" y="6080887"/>
            <a:ext cx="2828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 marR="5080" indent="-7213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tamaño de la letra debe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ser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al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menos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22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puntos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474" y="917334"/>
            <a:ext cx="9529049" cy="48205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9651" y="1677863"/>
            <a:ext cx="114173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 una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librería para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dibujar el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mapa y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 el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mapa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grafica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los tres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caminos</a:t>
            </a:r>
            <a:r>
              <a:rPr sz="1400" i="1" spc="-10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Eafit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y </a:t>
            </a:r>
            <a:r>
              <a:rPr sz="1400" i="1" spc="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Universidad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Nacional. Por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ejemplo,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geopandas,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pydeck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o </a:t>
            </a:r>
            <a:r>
              <a:rPr sz="1400" i="1" spc="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google</a:t>
            </a:r>
            <a:r>
              <a:rPr sz="1400" i="1" spc="-4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maps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365"/>
            <a:chOff x="0" y="0"/>
            <a:chExt cx="12192000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69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9421" y="1286293"/>
              <a:ext cx="10622915" cy="4235450"/>
            </a:xfrm>
            <a:custGeom>
              <a:avLst/>
              <a:gdLst/>
              <a:ahLst/>
              <a:cxnLst/>
              <a:rect l="l" t="t" r="r" b="b"/>
              <a:pathLst>
                <a:path w="10622915" h="4235450">
                  <a:moveTo>
                    <a:pt x="1993239" y="5118"/>
                  </a:moveTo>
                  <a:lnTo>
                    <a:pt x="38" y="5092"/>
                  </a:lnTo>
                  <a:lnTo>
                    <a:pt x="0" y="4235094"/>
                  </a:lnTo>
                  <a:lnTo>
                    <a:pt x="1993201" y="4235132"/>
                  </a:lnTo>
                  <a:lnTo>
                    <a:pt x="1993239" y="5130"/>
                  </a:lnTo>
                  <a:close/>
                </a:path>
                <a:path w="10622915" h="4235450">
                  <a:moveTo>
                    <a:pt x="4946332" y="5118"/>
                  </a:moveTo>
                  <a:lnTo>
                    <a:pt x="2953131" y="5092"/>
                  </a:lnTo>
                  <a:lnTo>
                    <a:pt x="2953105" y="4235094"/>
                  </a:lnTo>
                  <a:lnTo>
                    <a:pt x="4946307" y="4235132"/>
                  </a:lnTo>
                  <a:lnTo>
                    <a:pt x="4946332" y="5130"/>
                  </a:lnTo>
                  <a:close/>
                </a:path>
                <a:path w="10622915" h="4235450">
                  <a:moveTo>
                    <a:pt x="7766532" y="12"/>
                  </a:moveTo>
                  <a:lnTo>
                    <a:pt x="5773331" y="0"/>
                  </a:lnTo>
                  <a:lnTo>
                    <a:pt x="5773293" y="4230001"/>
                  </a:lnTo>
                  <a:lnTo>
                    <a:pt x="7766494" y="4230027"/>
                  </a:lnTo>
                  <a:lnTo>
                    <a:pt x="7766532" y="25"/>
                  </a:lnTo>
                  <a:close/>
                </a:path>
                <a:path w="10622915" h="4235450">
                  <a:moveTo>
                    <a:pt x="10622712" y="5118"/>
                  </a:moveTo>
                  <a:lnTo>
                    <a:pt x="8629510" y="5092"/>
                  </a:lnTo>
                  <a:lnTo>
                    <a:pt x="8629472" y="4235094"/>
                  </a:lnTo>
                  <a:lnTo>
                    <a:pt x="10622674" y="4235132"/>
                  </a:lnTo>
                  <a:lnTo>
                    <a:pt x="10622712" y="513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88720" y="1291399"/>
              <a:ext cx="1810385" cy="588010"/>
            </a:xfrm>
            <a:custGeom>
              <a:avLst/>
              <a:gdLst/>
              <a:ahLst/>
              <a:cxnLst/>
              <a:rect l="l" t="t" r="r" b="b"/>
              <a:pathLst>
                <a:path w="1810384" h="588010">
                  <a:moveTo>
                    <a:pt x="1574511" y="587399"/>
                  </a:moveTo>
                  <a:lnTo>
                    <a:pt x="0" y="587399"/>
                  </a:lnTo>
                  <a:lnTo>
                    <a:pt x="0" y="0"/>
                  </a:lnTo>
                  <a:lnTo>
                    <a:pt x="1574511" y="0"/>
                  </a:lnTo>
                  <a:lnTo>
                    <a:pt x="1809899" y="293699"/>
                  </a:lnTo>
                  <a:lnTo>
                    <a:pt x="1574511" y="587399"/>
                  </a:lnTo>
                  <a:close/>
                </a:path>
              </a:pathLst>
            </a:custGeom>
            <a:solidFill>
              <a:srgbClr val="00AA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30897" y="1286299"/>
              <a:ext cx="1810385" cy="588010"/>
            </a:xfrm>
            <a:custGeom>
              <a:avLst/>
              <a:gdLst/>
              <a:ahLst/>
              <a:cxnLst/>
              <a:rect l="l" t="t" r="r" b="b"/>
              <a:pathLst>
                <a:path w="1810384" h="588010">
                  <a:moveTo>
                    <a:pt x="1574511" y="587399"/>
                  </a:moveTo>
                  <a:lnTo>
                    <a:pt x="0" y="587399"/>
                  </a:lnTo>
                  <a:lnTo>
                    <a:pt x="0" y="0"/>
                  </a:lnTo>
                  <a:lnTo>
                    <a:pt x="1574511" y="0"/>
                  </a:lnTo>
                  <a:lnTo>
                    <a:pt x="1809899" y="293699"/>
                  </a:lnTo>
                  <a:lnTo>
                    <a:pt x="1574511" y="587399"/>
                  </a:lnTo>
                  <a:close/>
                </a:path>
              </a:pathLst>
            </a:custGeom>
            <a:solidFill>
              <a:srgbClr val="48AB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1771" y="1291399"/>
              <a:ext cx="1810385" cy="588010"/>
            </a:xfrm>
            <a:custGeom>
              <a:avLst/>
              <a:gdLst/>
              <a:ahLst/>
              <a:cxnLst/>
              <a:rect l="l" t="t" r="r" b="b"/>
              <a:pathLst>
                <a:path w="1810385" h="588010">
                  <a:moveTo>
                    <a:pt x="1574511" y="587399"/>
                  </a:moveTo>
                  <a:lnTo>
                    <a:pt x="0" y="587399"/>
                  </a:lnTo>
                  <a:lnTo>
                    <a:pt x="0" y="0"/>
                  </a:lnTo>
                  <a:lnTo>
                    <a:pt x="1574511" y="0"/>
                  </a:lnTo>
                  <a:lnTo>
                    <a:pt x="1809899" y="293699"/>
                  </a:lnTo>
                  <a:lnTo>
                    <a:pt x="1574511" y="587399"/>
                  </a:lnTo>
                  <a:close/>
                </a:path>
              </a:pathLst>
            </a:custGeom>
            <a:solidFill>
              <a:srgbClr val="00AA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9046" y="1291399"/>
              <a:ext cx="1810385" cy="588010"/>
            </a:xfrm>
            <a:custGeom>
              <a:avLst/>
              <a:gdLst/>
              <a:ahLst/>
              <a:cxnLst/>
              <a:rect l="l" t="t" r="r" b="b"/>
              <a:pathLst>
                <a:path w="1810385" h="588010">
                  <a:moveTo>
                    <a:pt x="1574511" y="587399"/>
                  </a:moveTo>
                  <a:lnTo>
                    <a:pt x="0" y="587399"/>
                  </a:lnTo>
                  <a:lnTo>
                    <a:pt x="0" y="0"/>
                  </a:lnTo>
                  <a:lnTo>
                    <a:pt x="1574511" y="0"/>
                  </a:lnTo>
                  <a:lnTo>
                    <a:pt x="1809899" y="293699"/>
                  </a:lnTo>
                  <a:lnTo>
                    <a:pt x="1574511" y="587399"/>
                  </a:lnTo>
                  <a:close/>
                </a:path>
              </a:pathLst>
            </a:custGeom>
            <a:solidFill>
              <a:srgbClr val="48AB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75825" y="1393499"/>
            <a:ext cx="1592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20" dirty="0">
                <a:solidFill>
                  <a:srgbClr val="FFFFFF"/>
                </a:solidFill>
                <a:latin typeface="Trebuchet MS"/>
                <a:cs typeface="Trebuchet MS"/>
              </a:rPr>
              <a:t>Optimi</a:t>
            </a:r>
            <a:r>
              <a:rPr sz="2200" b="1" spc="-24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200" b="1" spc="-190" dirty="0">
                <a:solidFill>
                  <a:srgbClr val="FFFFFF"/>
                </a:solidFill>
                <a:latin typeface="Trebuchet MS"/>
                <a:cs typeface="Trebuchet MS"/>
              </a:rPr>
              <a:t>ación</a:t>
            </a:r>
            <a:r>
              <a:rPr sz="22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4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174" y="1347999"/>
            <a:ext cx="1401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75" dirty="0">
                <a:solidFill>
                  <a:srgbClr val="FFFFFF"/>
                </a:solidFill>
                <a:latin typeface="Trebuchet MS"/>
                <a:cs typeface="Trebuchet MS"/>
              </a:rPr>
              <a:t>Probabilidad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04294" y="2270823"/>
            <a:ext cx="1260475" cy="1002030"/>
            <a:chOff x="6904294" y="2270823"/>
            <a:chExt cx="1260475" cy="10020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4294" y="2270823"/>
              <a:ext cx="1260150" cy="10018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16850" y="2306088"/>
              <a:ext cx="1089025" cy="830580"/>
            </a:xfrm>
            <a:custGeom>
              <a:avLst/>
              <a:gdLst/>
              <a:ahLst/>
              <a:cxnLst/>
              <a:rect l="l" t="t" r="r" b="b"/>
              <a:pathLst>
                <a:path w="1089025" h="830580">
                  <a:moveTo>
                    <a:pt x="1088699" y="830399"/>
                  </a:moveTo>
                  <a:lnTo>
                    <a:pt x="0" y="830399"/>
                  </a:lnTo>
                  <a:lnTo>
                    <a:pt x="0" y="0"/>
                  </a:lnTo>
                  <a:lnTo>
                    <a:pt x="1088699" y="0"/>
                  </a:lnTo>
                  <a:lnTo>
                    <a:pt x="1088699" y="830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16849" y="2306087"/>
            <a:ext cx="1089025" cy="8305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11760" marR="88265" indent="-15875">
              <a:lnSpc>
                <a:spcPct val="100000"/>
              </a:lnSpc>
            </a:pPr>
            <a:r>
              <a:rPr sz="1400" b="1" spc="-20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b="1" spc="-110" dirty="0">
                <a:solidFill>
                  <a:srgbClr val="FFFFFF"/>
                </a:solidFill>
                <a:latin typeface="Trebuchet MS"/>
                <a:cs typeface="Trebuchet MS"/>
              </a:rPr>
              <a:t>stimaciones  de</a:t>
            </a:r>
            <a:r>
              <a:rPr sz="14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Trebuchet MS"/>
                <a:cs typeface="Trebuchet MS"/>
              </a:rPr>
              <a:t>ries</a:t>
            </a:r>
            <a:r>
              <a:rPr sz="1400" b="1" spc="-13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b="1" spc="-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1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b="1" spc="-19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03544" y="2332598"/>
            <a:ext cx="3947160" cy="1002030"/>
            <a:chOff x="4103544" y="2332598"/>
            <a:chExt cx="3947160" cy="10020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3593" y="2366023"/>
              <a:ext cx="73199" cy="73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0336" y="2366023"/>
              <a:ext cx="73199" cy="73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7078" y="2366023"/>
              <a:ext cx="73199" cy="73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3821" y="2366023"/>
              <a:ext cx="73199" cy="731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0584" y="2366023"/>
              <a:ext cx="73199" cy="73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7325" y="2366023"/>
              <a:ext cx="73199" cy="731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3544" y="2332598"/>
              <a:ext cx="1260150" cy="10018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216099" y="2367862"/>
              <a:ext cx="1089025" cy="830580"/>
            </a:xfrm>
            <a:custGeom>
              <a:avLst/>
              <a:gdLst/>
              <a:ahLst/>
              <a:cxnLst/>
              <a:rect l="l" t="t" r="r" b="b"/>
              <a:pathLst>
                <a:path w="1089025" h="830580">
                  <a:moveTo>
                    <a:pt x="1088699" y="830399"/>
                  </a:moveTo>
                  <a:lnTo>
                    <a:pt x="0" y="830399"/>
                  </a:lnTo>
                  <a:lnTo>
                    <a:pt x="0" y="0"/>
                  </a:lnTo>
                  <a:lnTo>
                    <a:pt x="1088699" y="0"/>
                  </a:lnTo>
                  <a:lnTo>
                    <a:pt x="1088699" y="830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16100" y="2367863"/>
            <a:ext cx="1089025" cy="8305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77165" marR="132715" indent="-36195">
              <a:lnSpc>
                <a:spcPct val="100000"/>
              </a:lnSpc>
            </a:pPr>
            <a:r>
              <a:rPr sz="1400" b="1" spc="-145" dirty="0">
                <a:solidFill>
                  <a:srgbClr val="FFFFFF"/>
                </a:solidFill>
                <a:latin typeface="Trebuchet MS"/>
                <a:cs typeface="Trebuchet MS"/>
              </a:rPr>
              <a:t>Otimi</a:t>
            </a:r>
            <a:r>
              <a:rPr sz="1400" b="1" spc="-16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b="1" spc="-110" dirty="0">
                <a:solidFill>
                  <a:srgbClr val="FFFFFF"/>
                </a:solidFill>
                <a:latin typeface="Trebuchet MS"/>
                <a:cs typeface="Trebuchet MS"/>
              </a:rPr>
              <a:t>ación  </a:t>
            </a:r>
            <a:r>
              <a:rPr sz="1400" b="1" spc="-100" dirty="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sz="14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120" dirty="0">
                <a:solidFill>
                  <a:srgbClr val="FFFFFF"/>
                </a:solidFill>
                <a:latin typeface="Trebuchet MS"/>
                <a:cs typeface="Trebuchet MS"/>
              </a:rPr>
              <a:t>objeti</a:t>
            </a:r>
            <a:r>
              <a:rPr sz="1400" b="1" spc="-1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b="1" spc="-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29719" y="2343398"/>
            <a:ext cx="4120515" cy="1002030"/>
            <a:chOff x="1129719" y="2343398"/>
            <a:chExt cx="4120515" cy="100203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2844" y="2427799"/>
              <a:ext cx="73199" cy="731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9586" y="2427799"/>
              <a:ext cx="73199" cy="731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6328" y="2427799"/>
              <a:ext cx="73199" cy="73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3071" y="2427799"/>
              <a:ext cx="73199" cy="731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9833" y="2427799"/>
              <a:ext cx="73199" cy="731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6576" y="2427799"/>
              <a:ext cx="73199" cy="73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719" y="2343398"/>
              <a:ext cx="1260150" cy="10018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42275" y="2378663"/>
              <a:ext cx="1089025" cy="830580"/>
            </a:xfrm>
            <a:custGeom>
              <a:avLst/>
              <a:gdLst/>
              <a:ahLst/>
              <a:cxnLst/>
              <a:rect l="l" t="t" r="r" b="b"/>
              <a:pathLst>
                <a:path w="1089025" h="830580">
                  <a:moveTo>
                    <a:pt x="1088699" y="830399"/>
                  </a:moveTo>
                  <a:lnTo>
                    <a:pt x="0" y="830399"/>
                  </a:lnTo>
                  <a:lnTo>
                    <a:pt x="0" y="0"/>
                  </a:lnTo>
                  <a:lnTo>
                    <a:pt x="1088699" y="0"/>
                  </a:lnTo>
                  <a:lnTo>
                    <a:pt x="1088699" y="830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42274" y="2378662"/>
            <a:ext cx="1089025" cy="83058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5095" marR="116839" indent="-635" algn="ctr">
              <a:lnSpc>
                <a:spcPct val="100000"/>
              </a:lnSpc>
              <a:spcBef>
                <a:spcPts val="875"/>
              </a:spcBef>
            </a:pPr>
            <a:r>
              <a:rPr sz="1300" b="1" spc="-110" dirty="0">
                <a:solidFill>
                  <a:srgbClr val="FFFFFF"/>
                </a:solidFill>
                <a:latin typeface="Trebuchet MS"/>
                <a:cs typeface="Trebuchet MS"/>
              </a:rPr>
              <a:t>Otras </a:t>
            </a:r>
            <a:r>
              <a:rPr sz="1300" b="1" spc="-105" dirty="0">
                <a:solidFill>
                  <a:srgbClr val="FFFFFF"/>
                </a:solidFill>
                <a:latin typeface="Trebuchet MS"/>
                <a:cs typeface="Trebuchet MS"/>
              </a:rPr>
              <a:t> estimaciones  </a:t>
            </a:r>
            <a:r>
              <a:rPr sz="1300" b="1" spc="-12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3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-85" dirty="0">
                <a:solidFill>
                  <a:srgbClr val="FFFFFF"/>
                </a:solidFill>
                <a:latin typeface="Trebuchet MS"/>
                <a:cs typeface="Trebuchet MS"/>
              </a:rPr>
              <a:t>ries</a:t>
            </a:r>
            <a:r>
              <a:rPr sz="1300" b="1" spc="-1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00" b="1" spc="-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19019" y="2270823"/>
            <a:ext cx="9665335" cy="1002030"/>
            <a:chOff x="1319019" y="2270823"/>
            <a:chExt cx="9665335" cy="1002030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019" y="2438599"/>
              <a:ext cx="73199" cy="731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5762" y="2438599"/>
              <a:ext cx="73199" cy="731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2503" y="2438599"/>
              <a:ext cx="73199" cy="731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9247" y="2438599"/>
              <a:ext cx="73199" cy="731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008" y="2438599"/>
              <a:ext cx="73199" cy="731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2751" y="2438599"/>
              <a:ext cx="73199" cy="7319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3695" y="2270823"/>
              <a:ext cx="1260150" cy="10018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836250" y="2306088"/>
              <a:ext cx="1089025" cy="830580"/>
            </a:xfrm>
            <a:custGeom>
              <a:avLst/>
              <a:gdLst/>
              <a:ahLst/>
              <a:cxnLst/>
              <a:rect l="l" t="t" r="r" b="b"/>
              <a:pathLst>
                <a:path w="1089025" h="830580">
                  <a:moveTo>
                    <a:pt x="1088699" y="830399"/>
                  </a:moveTo>
                  <a:lnTo>
                    <a:pt x="0" y="830399"/>
                  </a:lnTo>
                  <a:lnTo>
                    <a:pt x="0" y="0"/>
                  </a:lnTo>
                  <a:lnTo>
                    <a:pt x="1088699" y="0"/>
                  </a:lnTo>
                  <a:lnTo>
                    <a:pt x="1088699" y="830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836249" y="2306087"/>
            <a:ext cx="1089025" cy="83058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65100" marR="113030" indent="-44450">
              <a:lnSpc>
                <a:spcPct val="100000"/>
              </a:lnSpc>
              <a:spcBef>
                <a:spcPts val="1285"/>
              </a:spcBef>
            </a:pPr>
            <a:r>
              <a:rPr sz="1600" b="1" spc="-22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t>stimación  </a:t>
            </a:r>
            <a:r>
              <a:rPr sz="1600" b="1" spc="-15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3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b="1" spc="-170" dirty="0">
                <a:solidFill>
                  <a:srgbClr val="FFFFFF"/>
                </a:solidFill>
                <a:latin typeface="Trebuchet MS"/>
                <a:cs typeface="Trebuchet MS"/>
              </a:rPr>
              <a:t>áﬁ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770750" y="375806"/>
            <a:ext cx="6099175" cy="2063750"/>
            <a:chOff x="4770750" y="375806"/>
            <a:chExt cx="6099175" cy="2063750"/>
          </a:xfrm>
        </p:grpSpPr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12993" y="2366023"/>
              <a:ext cx="73199" cy="7319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9736" y="2366023"/>
              <a:ext cx="73199" cy="73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66479" y="2366023"/>
              <a:ext cx="73199" cy="73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43222" y="2366023"/>
              <a:ext cx="73199" cy="73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9984" y="2366023"/>
              <a:ext cx="73199" cy="7319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96725" y="2366023"/>
              <a:ext cx="73199" cy="731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819328" y="540058"/>
              <a:ext cx="370205" cy="20955"/>
            </a:xfrm>
            <a:custGeom>
              <a:avLst/>
              <a:gdLst/>
              <a:ahLst/>
              <a:cxnLst/>
              <a:rect l="l" t="t" r="r" b="b"/>
              <a:pathLst>
                <a:path w="370204" h="20954">
                  <a:moveTo>
                    <a:pt x="-38149" y="10237"/>
                  </a:moveTo>
                  <a:lnTo>
                    <a:pt x="407844" y="10237"/>
                  </a:lnTo>
                </a:path>
              </a:pathLst>
            </a:custGeom>
            <a:ln w="967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82053" y="414224"/>
              <a:ext cx="353060" cy="252095"/>
            </a:xfrm>
            <a:custGeom>
              <a:avLst/>
              <a:gdLst/>
              <a:ahLst/>
              <a:cxnLst/>
              <a:rect l="l" t="t" r="r" b="b"/>
              <a:pathLst>
                <a:path w="353060" h="252095">
                  <a:moveTo>
                    <a:pt x="13938" y="251668"/>
                  </a:moveTo>
                  <a:lnTo>
                    <a:pt x="0" y="0"/>
                  </a:lnTo>
                  <a:lnTo>
                    <a:pt x="352696" y="106686"/>
                  </a:lnTo>
                  <a:lnTo>
                    <a:pt x="13938" y="25166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82053" y="414224"/>
              <a:ext cx="353060" cy="252095"/>
            </a:xfrm>
            <a:custGeom>
              <a:avLst/>
              <a:gdLst/>
              <a:ahLst/>
              <a:cxnLst/>
              <a:rect l="l" t="t" r="r" b="b"/>
              <a:pathLst>
                <a:path w="353060" h="252095">
                  <a:moveTo>
                    <a:pt x="13938" y="251668"/>
                  </a:moveTo>
                  <a:lnTo>
                    <a:pt x="352696" y="106686"/>
                  </a:lnTo>
                  <a:lnTo>
                    <a:pt x="0" y="0"/>
                  </a:lnTo>
                  <a:lnTo>
                    <a:pt x="13938" y="251668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660049" y="354888"/>
            <a:ext cx="1635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Mantenga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título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65486" y="142488"/>
            <a:ext cx="1840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3782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Complete</a:t>
            </a:r>
            <a:r>
              <a:rPr sz="1400" i="1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tercera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8351" y="243153"/>
            <a:ext cx="4044315" cy="1029969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Direcciones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trabajo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futuras</a:t>
            </a:r>
            <a:endParaRPr sz="2200">
              <a:latin typeface="Arial"/>
              <a:cs typeface="Arial"/>
            </a:endParaRPr>
          </a:p>
          <a:p>
            <a:pPr marL="257810" marR="2153285" indent="-172720">
              <a:lnSpc>
                <a:spcPct val="100000"/>
              </a:lnSpc>
              <a:spcBef>
                <a:spcPts val="74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rojo </a:t>
            </a:r>
            <a:r>
              <a:rPr sz="1400" i="1" spc="-37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29640" y="6118087"/>
            <a:ext cx="2828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 marR="5080" indent="-7213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tamaño de la letra debe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ser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al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menos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22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puntos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544232" y="5967870"/>
            <a:ext cx="19399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Puede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añadir,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eliminar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o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cambiar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algunas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direcciones de trabajo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futuras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9515" y="4118096"/>
            <a:ext cx="1050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Eliminar</a:t>
            </a:r>
            <a:r>
              <a:rPr sz="1400" i="1" spc="-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7693" y="4331456"/>
            <a:ext cx="776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si</a:t>
            </a:r>
            <a:r>
              <a:rPr sz="1400" i="1" spc="-8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estudia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8918" y="4544816"/>
            <a:ext cx="1060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44145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Ingeniería</a:t>
            </a:r>
            <a:r>
              <a:rPr sz="1400" i="1" spc="-9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sistemas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93663" y="820613"/>
            <a:ext cx="4486275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4260" marR="160655" indent="-1052195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Por 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favor,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nombra los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cursos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 los que podrías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seguir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trabajando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proyecto</a:t>
            </a:r>
            <a:endParaRPr sz="1400">
              <a:latin typeface="Arial"/>
              <a:cs typeface="Arial"/>
            </a:endParaRPr>
          </a:p>
          <a:p>
            <a:pPr marL="841375">
              <a:lnSpc>
                <a:spcPct val="100000"/>
              </a:lnSpc>
              <a:spcBef>
                <a:spcPts val="790"/>
              </a:spcBef>
              <a:tabLst>
                <a:tab pos="3687445" algn="l"/>
              </a:tabLst>
            </a:pPr>
            <a:r>
              <a:rPr sz="3300" b="1" spc="-480" baseline="126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00" b="1" spc="-172" baseline="1262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300" b="1" spc="-195" baseline="126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00" b="1" spc="-247" baseline="1262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00" b="1" spc="-195" baseline="1262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300" b="1" spc="-202" baseline="1262" dirty="0">
                <a:solidFill>
                  <a:srgbClr val="FFFFFF"/>
                </a:solidFill>
                <a:latin typeface="Trebuchet MS"/>
                <a:cs typeface="Trebuchet MS"/>
              </a:rPr>
              <a:t>ísti</a:t>
            </a:r>
            <a:r>
              <a:rPr sz="3300" b="1" spc="-330" baseline="1262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300" b="1" spc="-254" baseline="1262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00" b="1" spc="-390" baseline="126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-547" baseline="1262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300" b="1" baseline="1262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200" b="1" spc="-1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2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5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2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2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012057" y="962112"/>
            <a:ext cx="6167755" cy="956310"/>
            <a:chOff x="5012057" y="962112"/>
            <a:chExt cx="6167755" cy="956310"/>
          </a:xfrm>
        </p:grpSpPr>
        <p:sp>
          <p:nvSpPr>
            <p:cNvPr id="65" name="object 65"/>
            <p:cNvSpPr/>
            <p:nvPr/>
          </p:nvSpPr>
          <p:spPr>
            <a:xfrm>
              <a:off x="5050475" y="1180105"/>
              <a:ext cx="381635" cy="138430"/>
            </a:xfrm>
            <a:custGeom>
              <a:avLst/>
              <a:gdLst/>
              <a:ahLst/>
              <a:cxnLst/>
              <a:rect l="l" t="t" r="r" b="b"/>
              <a:pathLst>
                <a:path w="381635" h="138430">
                  <a:moveTo>
                    <a:pt x="0" y="138363"/>
                  </a:moveTo>
                  <a:lnTo>
                    <a:pt x="381470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88973" y="1061630"/>
              <a:ext cx="368935" cy="237490"/>
            </a:xfrm>
            <a:custGeom>
              <a:avLst/>
              <a:gdLst/>
              <a:ahLst/>
              <a:cxnLst/>
              <a:rect l="l" t="t" r="r" b="b"/>
              <a:pathLst>
                <a:path w="368935" h="237490">
                  <a:moveTo>
                    <a:pt x="85944" y="236949"/>
                  </a:moveTo>
                  <a:lnTo>
                    <a:pt x="0" y="0"/>
                  </a:lnTo>
                  <a:lnTo>
                    <a:pt x="368478" y="409"/>
                  </a:lnTo>
                  <a:lnTo>
                    <a:pt x="85944" y="236949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88973" y="1061630"/>
              <a:ext cx="368935" cy="237490"/>
            </a:xfrm>
            <a:custGeom>
              <a:avLst/>
              <a:gdLst/>
              <a:ahLst/>
              <a:cxnLst/>
              <a:rect l="l" t="t" r="r" b="b"/>
              <a:pathLst>
                <a:path w="368935" h="237490">
                  <a:moveTo>
                    <a:pt x="85944" y="236949"/>
                  </a:moveTo>
                  <a:lnTo>
                    <a:pt x="368478" y="409"/>
                  </a:lnTo>
                  <a:lnTo>
                    <a:pt x="0" y="0"/>
                  </a:lnTo>
                  <a:lnTo>
                    <a:pt x="85944" y="236949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37933" y="1164190"/>
              <a:ext cx="403225" cy="216535"/>
            </a:xfrm>
            <a:custGeom>
              <a:avLst/>
              <a:gdLst/>
              <a:ahLst/>
              <a:cxnLst/>
              <a:rect l="l" t="t" r="r" b="b"/>
              <a:pathLst>
                <a:path w="403225" h="216534">
                  <a:moveTo>
                    <a:pt x="403217" y="216265"/>
                  </a:moveTo>
                  <a:lnTo>
                    <a:pt x="0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432796" y="1000529"/>
              <a:ext cx="365125" cy="274955"/>
            </a:xfrm>
            <a:custGeom>
              <a:avLst/>
              <a:gdLst/>
              <a:ahLst/>
              <a:cxnLst/>
              <a:rect l="l" t="t" r="r" b="b"/>
              <a:pathLst>
                <a:path w="365125" h="274955">
                  <a:moveTo>
                    <a:pt x="245570" y="274721"/>
                  </a:moveTo>
                  <a:lnTo>
                    <a:pt x="0" y="0"/>
                  </a:lnTo>
                  <a:lnTo>
                    <a:pt x="364705" y="52599"/>
                  </a:lnTo>
                  <a:lnTo>
                    <a:pt x="245570" y="274721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432796" y="1000529"/>
              <a:ext cx="365125" cy="274955"/>
            </a:xfrm>
            <a:custGeom>
              <a:avLst/>
              <a:gdLst/>
              <a:ahLst/>
              <a:cxnLst/>
              <a:rect l="l" t="t" r="r" b="b"/>
              <a:pathLst>
                <a:path w="365125" h="274955">
                  <a:moveTo>
                    <a:pt x="364705" y="52599"/>
                  </a:moveTo>
                  <a:lnTo>
                    <a:pt x="0" y="0"/>
                  </a:lnTo>
                  <a:lnTo>
                    <a:pt x="245570" y="274721"/>
                  </a:lnTo>
                  <a:lnTo>
                    <a:pt x="364705" y="52599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031315" y="1617646"/>
              <a:ext cx="375285" cy="262255"/>
            </a:xfrm>
            <a:custGeom>
              <a:avLst/>
              <a:gdLst/>
              <a:ahLst/>
              <a:cxnLst/>
              <a:rect l="l" t="t" r="r" b="b"/>
              <a:pathLst>
                <a:path w="375284" h="262255">
                  <a:moveTo>
                    <a:pt x="0" y="262038"/>
                  </a:moveTo>
                  <a:lnTo>
                    <a:pt x="375086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34226" y="1419347"/>
              <a:ext cx="356235" cy="301625"/>
            </a:xfrm>
            <a:custGeom>
              <a:avLst/>
              <a:gdLst/>
              <a:ahLst/>
              <a:cxnLst/>
              <a:rect l="l" t="t" r="r" b="b"/>
              <a:pathLst>
                <a:path w="356234" h="301625">
                  <a:moveTo>
                    <a:pt x="144349" y="301612"/>
                  </a:moveTo>
                  <a:lnTo>
                    <a:pt x="0" y="94986"/>
                  </a:lnTo>
                  <a:lnTo>
                    <a:pt x="356024" y="0"/>
                  </a:lnTo>
                  <a:lnTo>
                    <a:pt x="144349" y="301612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34226" y="1419347"/>
              <a:ext cx="356235" cy="301625"/>
            </a:xfrm>
            <a:custGeom>
              <a:avLst/>
              <a:gdLst/>
              <a:ahLst/>
              <a:cxnLst/>
              <a:rect l="l" t="t" r="r" b="b"/>
              <a:pathLst>
                <a:path w="356234" h="301625">
                  <a:moveTo>
                    <a:pt x="144349" y="301612"/>
                  </a:moveTo>
                  <a:lnTo>
                    <a:pt x="356024" y="0"/>
                  </a:lnTo>
                  <a:lnTo>
                    <a:pt x="0" y="94986"/>
                  </a:lnTo>
                  <a:lnTo>
                    <a:pt x="144349" y="301612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521755" y="4009138"/>
            <a:ext cx="4597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Por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favor,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diga qué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podría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hacer,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 en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los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siguientes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cursos,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46783" y="4222498"/>
            <a:ext cx="2149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mejorar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proyecto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073541" y="3184378"/>
            <a:ext cx="4525010" cy="806450"/>
            <a:chOff x="5073541" y="3184378"/>
            <a:chExt cx="4525010" cy="806450"/>
          </a:xfrm>
        </p:grpSpPr>
        <p:sp>
          <p:nvSpPr>
            <p:cNvPr id="77" name="object 77"/>
            <p:cNvSpPr/>
            <p:nvPr/>
          </p:nvSpPr>
          <p:spPr>
            <a:xfrm>
              <a:off x="5234036" y="3558670"/>
              <a:ext cx="97790" cy="394335"/>
            </a:xfrm>
            <a:custGeom>
              <a:avLst/>
              <a:gdLst/>
              <a:ahLst/>
              <a:cxnLst/>
              <a:rect l="l" t="t" r="r" b="b"/>
              <a:pathLst>
                <a:path w="97789" h="394335">
                  <a:moveTo>
                    <a:pt x="97357" y="393913"/>
                  </a:moveTo>
                  <a:lnTo>
                    <a:pt x="0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11691" y="3222528"/>
              <a:ext cx="245110" cy="366395"/>
            </a:xfrm>
            <a:custGeom>
              <a:avLst/>
              <a:gdLst/>
              <a:ahLst/>
              <a:cxnLst/>
              <a:rect l="l" t="t" r="r" b="b"/>
              <a:pathLst>
                <a:path w="245110" h="366395">
                  <a:moveTo>
                    <a:pt x="0" y="366380"/>
                  </a:moveTo>
                  <a:lnTo>
                    <a:pt x="39266" y="0"/>
                  </a:lnTo>
                  <a:lnTo>
                    <a:pt x="244691" y="305904"/>
                  </a:lnTo>
                  <a:lnTo>
                    <a:pt x="0" y="36638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11691" y="3222528"/>
              <a:ext cx="245110" cy="366395"/>
            </a:xfrm>
            <a:custGeom>
              <a:avLst/>
              <a:gdLst/>
              <a:ahLst/>
              <a:cxnLst/>
              <a:rect l="l" t="t" r="r" b="b"/>
              <a:pathLst>
                <a:path w="245110" h="366395">
                  <a:moveTo>
                    <a:pt x="244691" y="305904"/>
                  </a:moveTo>
                  <a:lnTo>
                    <a:pt x="39266" y="0"/>
                  </a:lnTo>
                  <a:lnTo>
                    <a:pt x="0" y="366380"/>
                  </a:lnTo>
                  <a:lnTo>
                    <a:pt x="244691" y="305904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672437" y="3558670"/>
              <a:ext cx="97790" cy="394335"/>
            </a:xfrm>
            <a:custGeom>
              <a:avLst/>
              <a:gdLst/>
              <a:ahLst/>
              <a:cxnLst/>
              <a:rect l="l" t="t" r="r" b="b"/>
              <a:pathLst>
                <a:path w="97790" h="394335">
                  <a:moveTo>
                    <a:pt x="97356" y="393913"/>
                  </a:moveTo>
                  <a:lnTo>
                    <a:pt x="0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550091" y="3222528"/>
              <a:ext cx="245110" cy="366395"/>
            </a:xfrm>
            <a:custGeom>
              <a:avLst/>
              <a:gdLst/>
              <a:ahLst/>
              <a:cxnLst/>
              <a:rect l="l" t="t" r="r" b="b"/>
              <a:pathLst>
                <a:path w="245109" h="366395">
                  <a:moveTo>
                    <a:pt x="0" y="366380"/>
                  </a:moveTo>
                  <a:lnTo>
                    <a:pt x="39266" y="0"/>
                  </a:lnTo>
                  <a:lnTo>
                    <a:pt x="244690" y="305904"/>
                  </a:lnTo>
                  <a:lnTo>
                    <a:pt x="0" y="36638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50091" y="3222528"/>
              <a:ext cx="245110" cy="366395"/>
            </a:xfrm>
            <a:custGeom>
              <a:avLst/>
              <a:gdLst/>
              <a:ahLst/>
              <a:cxnLst/>
              <a:rect l="l" t="t" r="r" b="b"/>
              <a:pathLst>
                <a:path w="245109" h="366395">
                  <a:moveTo>
                    <a:pt x="244690" y="305904"/>
                  </a:moveTo>
                  <a:lnTo>
                    <a:pt x="39266" y="0"/>
                  </a:lnTo>
                  <a:lnTo>
                    <a:pt x="0" y="366380"/>
                  </a:lnTo>
                  <a:lnTo>
                    <a:pt x="244690" y="305904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049234" y="3628715"/>
              <a:ext cx="276225" cy="297815"/>
            </a:xfrm>
            <a:custGeom>
              <a:avLst/>
              <a:gdLst/>
              <a:ahLst/>
              <a:cxnLst/>
              <a:rect l="l" t="t" r="r" b="b"/>
              <a:pathLst>
                <a:path w="276225" h="297814">
                  <a:moveTo>
                    <a:pt x="0" y="297726"/>
                  </a:moveTo>
                  <a:lnTo>
                    <a:pt x="275678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232441" y="3374648"/>
              <a:ext cx="328295" cy="339725"/>
            </a:xfrm>
            <a:custGeom>
              <a:avLst/>
              <a:gdLst/>
              <a:ahLst/>
              <a:cxnLst/>
              <a:rect l="l" t="t" r="r" b="b"/>
              <a:pathLst>
                <a:path w="328295" h="339725">
                  <a:moveTo>
                    <a:pt x="184945" y="339691"/>
                  </a:moveTo>
                  <a:lnTo>
                    <a:pt x="0" y="168441"/>
                  </a:lnTo>
                  <a:lnTo>
                    <a:pt x="327724" y="0"/>
                  </a:lnTo>
                  <a:lnTo>
                    <a:pt x="184945" y="339691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232441" y="3374648"/>
              <a:ext cx="328295" cy="339725"/>
            </a:xfrm>
            <a:custGeom>
              <a:avLst/>
              <a:gdLst/>
              <a:ahLst/>
              <a:cxnLst/>
              <a:rect l="l" t="t" r="r" b="b"/>
              <a:pathLst>
                <a:path w="328295" h="339725">
                  <a:moveTo>
                    <a:pt x="184945" y="339691"/>
                  </a:moveTo>
                  <a:lnTo>
                    <a:pt x="327724" y="0"/>
                  </a:lnTo>
                  <a:lnTo>
                    <a:pt x="0" y="168441"/>
                  </a:lnTo>
                  <a:lnTo>
                    <a:pt x="184945" y="339691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365"/>
            <a:chOff x="0" y="0"/>
            <a:chExt cx="12192000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69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9421" y="1286293"/>
              <a:ext cx="10622915" cy="4235450"/>
            </a:xfrm>
            <a:custGeom>
              <a:avLst/>
              <a:gdLst/>
              <a:ahLst/>
              <a:cxnLst/>
              <a:rect l="l" t="t" r="r" b="b"/>
              <a:pathLst>
                <a:path w="10622915" h="4235450">
                  <a:moveTo>
                    <a:pt x="1993239" y="5118"/>
                  </a:moveTo>
                  <a:lnTo>
                    <a:pt x="38" y="5092"/>
                  </a:lnTo>
                  <a:lnTo>
                    <a:pt x="0" y="4235094"/>
                  </a:lnTo>
                  <a:lnTo>
                    <a:pt x="1993201" y="4235132"/>
                  </a:lnTo>
                  <a:lnTo>
                    <a:pt x="1993239" y="5130"/>
                  </a:lnTo>
                  <a:close/>
                </a:path>
                <a:path w="10622915" h="4235450">
                  <a:moveTo>
                    <a:pt x="4946332" y="5118"/>
                  </a:moveTo>
                  <a:lnTo>
                    <a:pt x="2953131" y="5092"/>
                  </a:lnTo>
                  <a:lnTo>
                    <a:pt x="2953105" y="4235094"/>
                  </a:lnTo>
                  <a:lnTo>
                    <a:pt x="4946307" y="4235132"/>
                  </a:lnTo>
                  <a:lnTo>
                    <a:pt x="4946332" y="5130"/>
                  </a:lnTo>
                  <a:close/>
                </a:path>
                <a:path w="10622915" h="4235450">
                  <a:moveTo>
                    <a:pt x="7766532" y="12"/>
                  </a:moveTo>
                  <a:lnTo>
                    <a:pt x="5773331" y="0"/>
                  </a:lnTo>
                  <a:lnTo>
                    <a:pt x="5773293" y="4230001"/>
                  </a:lnTo>
                  <a:lnTo>
                    <a:pt x="7766494" y="4230027"/>
                  </a:lnTo>
                  <a:lnTo>
                    <a:pt x="7766532" y="25"/>
                  </a:lnTo>
                  <a:close/>
                </a:path>
                <a:path w="10622915" h="4235450">
                  <a:moveTo>
                    <a:pt x="10622712" y="5118"/>
                  </a:moveTo>
                  <a:lnTo>
                    <a:pt x="8629510" y="5092"/>
                  </a:lnTo>
                  <a:lnTo>
                    <a:pt x="8629472" y="4235094"/>
                  </a:lnTo>
                  <a:lnTo>
                    <a:pt x="10622674" y="4235132"/>
                  </a:lnTo>
                  <a:lnTo>
                    <a:pt x="10622712" y="513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88720" y="1291399"/>
              <a:ext cx="1810385" cy="588010"/>
            </a:xfrm>
            <a:custGeom>
              <a:avLst/>
              <a:gdLst/>
              <a:ahLst/>
              <a:cxnLst/>
              <a:rect l="l" t="t" r="r" b="b"/>
              <a:pathLst>
                <a:path w="1810384" h="588010">
                  <a:moveTo>
                    <a:pt x="1574511" y="587399"/>
                  </a:moveTo>
                  <a:lnTo>
                    <a:pt x="0" y="587399"/>
                  </a:lnTo>
                  <a:lnTo>
                    <a:pt x="0" y="0"/>
                  </a:lnTo>
                  <a:lnTo>
                    <a:pt x="1574511" y="0"/>
                  </a:lnTo>
                  <a:lnTo>
                    <a:pt x="1809899" y="293699"/>
                  </a:lnTo>
                  <a:lnTo>
                    <a:pt x="1574511" y="587399"/>
                  </a:lnTo>
                  <a:close/>
                </a:path>
              </a:pathLst>
            </a:custGeom>
            <a:solidFill>
              <a:srgbClr val="00AA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30897" y="1286299"/>
              <a:ext cx="1810385" cy="588010"/>
            </a:xfrm>
            <a:custGeom>
              <a:avLst/>
              <a:gdLst/>
              <a:ahLst/>
              <a:cxnLst/>
              <a:rect l="l" t="t" r="r" b="b"/>
              <a:pathLst>
                <a:path w="1810384" h="588010">
                  <a:moveTo>
                    <a:pt x="1574511" y="587399"/>
                  </a:moveTo>
                  <a:lnTo>
                    <a:pt x="0" y="587399"/>
                  </a:lnTo>
                  <a:lnTo>
                    <a:pt x="0" y="0"/>
                  </a:lnTo>
                  <a:lnTo>
                    <a:pt x="1574511" y="0"/>
                  </a:lnTo>
                  <a:lnTo>
                    <a:pt x="1809899" y="293699"/>
                  </a:lnTo>
                  <a:lnTo>
                    <a:pt x="1574511" y="587399"/>
                  </a:lnTo>
                  <a:close/>
                </a:path>
              </a:pathLst>
            </a:custGeom>
            <a:solidFill>
              <a:srgbClr val="48AB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1771" y="1291399"/>
              <a:ext cx="1810385" cy="588010"/>
            </a:xfrm>
            <a:custGeom>
              <a:avLst/>
              <a:gdLst/>
              <a:ahLst/>
              <a:cxnLst/>
              <a:rect l="l" t="t" r="r" b="b"/>
              <a:pathLst>
                <a:path w="1810385" h="588010">
                  <a:moveTo>
                    <a:pt x="1574511" y="587399"/>
                  </a:moveTo>
                  <a:lnTo>
                    <a:pt x="0" y="587399"/>
                  </a:lnTo>
                  <a:lnTo>
                    <a:pt x="0" y="0"/>
                  </a:lnTo>
                  <a:lnTo>
                    <a:pt x="1574511" y="0"/>
                  </a:lnTo>
                  <a:lnTo>
                    <a:pt x="1809899" y="293699"/>
                  </a:lnTo>
                  <a:lnTo>
                    <a:pt x="1574511" y="587399"/>
                  </a:lnTo>
                  <a:close/>
                </a:path>
              </a:pathLst>
            </a:custGeom>
            <a:solidFill>
              <a:srgbClr val="00AA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9046" y="1291399"/>
              <a:ext cx="1810385" cy="588010"/>
            </a:xfrm>
            <a:custGeom>
              <a:avLst/>
              <a:gdLst/>
              <a:ahLst/>
              <a:cxnLst/>
              <a:rect l="l" t="t" r="r" b="b"/>
              <a:pathLst>
                <a:path w="1810385" h="588010">
                  <a:moveTo>
                    <a:pt x="1574511" y="587399"/>
                  </a:moveTo>
                  <a:lnTo>
                    <a:pt x="0" y="587399"/>
                  </a:lnTo>
                  <a:lnTo>
                    <a:pt x="0" y="0"/>
                  </a:lnTo>
                  <a:lnTo>
                    <a:pt x="1574511" y="0"/>
                  </a:lnTo>
                  <a:lnTo>
                    <a:pt x="1809899" y="293699"/>
                  </a:lnTo>
                  <a:lnTo>
                    <a:pt x="1574511" y="587399"/>
                  </a:lnTo>
                  <a:close/>
                </a:path>
              </a:pathLst>
            </a:custGeom>
            <a:solidFill>
              <a:srgbClr val="48AB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75825" y="1393499"/>
            <a:ext cx="11328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2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00" b="1" spc="-25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b="1" spc="-2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200" b="1" spc="-235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2200" b="1" spc="-2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b="1" spc="-1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4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174" y="1349523"/>
            <a:ext cx="14116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6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900" b="1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900" b="1" spc="-105" dirty="0">
                <a:solidFill>
                  <a:srgbClr val="FFFFFF"/>
                </a:solidFill>
                <a:latin typeface="Trebuchet MS"/>
                <a:cs typeface="Trebuchet MS"/>
              </a:rPr>
              <a:t>ses</a:t>
            </a:r>
            <a:r>
              <a:rPr sz="1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spc="-18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9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b="1" spc="-160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1900" b="1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900" b="1" spc="-100" dirty="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04294" y="2270823"/>
            <a:ext cx="1260475" cy="1002030"/>
            <a:chOff x="6904294" y="2270823"/>
            <a:chExt cx="1260475" cy="10020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4294" y="2270823"/>
              <a:ext cx="1260150" cy="10018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16850" y="2306088"/>
              <a:ext cx="1089025" cy="830580"/>
            </a:xfrm>
            <a:custGeom>
              <a:avLst/>
              <a:gdLst/>
              <a:ahLst/>
              <a:cxnLst/>
              <a:rect l="l" t="t" r="r" b="b"/>
              <a:pathLst>
                <a:path w="1089025" h="830580">
                  <a:moveTo>
                    <a:pt x="1088699" y="830399"/>
                  </a:moveTo>
                  <a:lnTo>
                    <a:pt x="0" y="830399"/>
                  </a:lnTo>
                  <a:lnTo>
                    <a:pt x="0" y="0"/>
                  </a:lnTo>
                  <a:lnTo>
                    <a:pt x="1088699" y="0"/>
                  </a:lnTo>
                  <a:lnTo>
                    <a:pt x="1088699" y="830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16849" y="2306087"/>
            <a:ext cx="1089025" cy="83058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29565" marR="133350" indent="-187960">
              <a:lnSpc>
                <a:spcPct val="100000"/>
              </a:lnSpc>
              <a:spcBef>
                <a:spcPts val="1285"/>
              </a:spcBef>
            </a:pPr>
            <a:r>
              <a:rPr sz="1600" b="1" spc="-135" dirty="0">
                <a:solidFill>
                  <a:srgbClr val="FFFFFF"/>
                </a:solidFill>
                <a:latin typeface="Trebuchet MS"/>
                <a:cs typeface="Trebuchet MS"/>
              </a:rPr>
              <a:t>Apli</a:t>
            </a:r>
            <a:r>
              <a:rPr sz="1600" b="1" spc="-1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t>ación  </a:t>
            </a:r>
            <a:r>
              <a:rPr sz="1600" b="1" spc="-140" dirty="0">
                <a:solidFill>
                  <a:srgbClr val="FFFFFF"/>
                </a:solidFill>
                <a:latin typeface="Trebuchet MS"/>
                <a:cs typeface="Trebuchet MS"/>
              </a:rPr>
              <a:t>móvil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03544" y="2332598"/>
            <a:ext cx="3947160" cy="1002030"/>
            <a:chOff x="4103544" y="2332598"/>
            <a:chExt cx="3947160" cy="10020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3593" y="2366023"/>
              <a:ext cx="73199" cy="73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0336" y="2366023"/>
              <a:ext cx="73199" cy="73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7078" y="2366023"/>
              <a:ext cx="73199" cy="73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3821" y="2366023"/>
              <a:ext cx="73199" cy="731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0584" y="2366023"/>
              <a:ext cx="73199" cy="73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7325" y="2366023"/>
              <a:ext cx="73199" cy="731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3544" y="2332598"/>
              <a:ext cx="1260150" cy="10018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216099" y="2367862"/>
              <a:ext cx="1089025" cy="830580"/>
            </a:xfrm>
            <a:custGeom>
              <a:avLst/>
              <a:gdLst/>
              <a:ahLst/>
              <a:cxnLst/>
              <a:rect l="l" t="t" r="r" b="b"/>
              <a:pathLst>
                <a:path w="1089025" h="830580">
                  <a:moveTo>
                    <a:pt x="1088699" y="830399"/>
                  </a:moveTo>
                  <a:lnTo>
                    <a:pt x="0" y="830399"/>
                  </a:lnTo>
                  <a:lnTo>
                    <a:pt x="0" y="0"/>
                  </a:lnTo>
                  <a:lnTo>
                    <a:pt x="1088699" y="0"/>
                  </a:lnTo>
                  <a:lnTo>
                    <a:pt x="1088699" y="830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16100" y="2367863"/>
            <a:ext cx="1089025" cy="83058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81000" marR="133350" indent="-239395">
              <a:lnSpc>
                <a:spcPct val="100000"/>
              </a:lnSpc>
              <a:spcBef>
                <a:spcPts val="1285"/>
              </a:spcBef>
            </a:pPr>
            <a:r>
              <a:rPr sz="1600" b="1" spc="-135" dirty="0">
                <a:solidFill>
                  <a:srgbClr val="FFFFFF"/>
                </a:solidFill>
                <a:latin typeface="Trebuchet MS"/>
                <a:cs typeface="Trebuchet MS"/>
              </a:rPr>
              <a:t>Apli</a:t>
            </a:r>
            <a:r>
              <a:rPr sz="1600" b="1" spc="-1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t>ación  </a:t>
            </a:r>
            <a:r>
              <a:rPr sz="1600" b="1" spc="-18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29719" y="2343398"/>
            <a:ext cx="4120515" cy="1002030"/>
            <a:chOff x="1129719" y="2343398"/>
            <a:chExt cx="4120515" cy="100203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2844" y="2427799"/>
              <a:ext cx="73199" cy="731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9586" y="2427799"/>
              <a:ext cx="73199" cy="731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6328" y="2427799"/>
              <a:ext cx="73199" cy="73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3071" y="2427799"/>
              <a:ext cx="73199" cy="731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9833" y="2427799"/>
              <a:ext cx="73199" cy="731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6576" y="2427799"/>
              <a:ext cx="73199" cy="73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719" y="2343398"/>
              <a:ext cx="1260150" cy="100185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42275" y="2378663"/>
              <a:ext cx="1089025" cy="830580"/>
            </a:xfrm>
            <a:custGeom>
              <a:avLst/>
              <a:gdLst/>
              <a:ahLst/>
              <a:cxnLst/>
              <a:rect l="l" t="t" r="r" b="b"/>
              <a:pathLst>
                <a:path w="1089025" h="830580">
                  <a:moveTo>
                    <a:pt x="1088699" y="830399"/>
                  </a:moveTo>
                  <a:lnTo>
                    <a:pt x="0" y="830399"/>
                  </a:lnTo>
                  <a:lnTo>
                    <a:pt x="0" y="0"/>
                  </a:lnTo>
                  <a:lnTo>
                    <a:pt x="1088699" y="0"/>
                  </a:lnTo>
                  <a:lnTo>
                    <a:pt x="1088699" y="830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42274" y="2378662"/>
            <a:ext cx="1089025" cy="83058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63195" marR="154940" indent="156210">
              <a:lnSpc>
                <a:spcPct val="100000"/>
              </a:lnSpc>
              <a:spcBef>
                <a:spcPts val="1160"/>
              </a:spcBef>
            </a:pPr>
            <a:r>
              <a:rPr sz="1700" b="1" spc="-145" dirty="0">
                <a:solidFill>
                  <a:srgbClr val="FFFFFF"/>
                </a:solidFill>
                <a:latin typeface="Trebuchet MS"/>
                <a:cs typeface="Trebuchet MS"/>
              </a:rPr>
              <a:t>Otras </a:t>
            </a:r>
            <a:r>
              <a:rPr sz="17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19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00" b="1" spc="-130" dirty="0">
                <a:solidFill>
                  <a:srgbClr val="FFFFFF"/>
                </a:solidFill>
                <a:latin typeface="Trebuchet MS"/>
                <a:cs typeface="Trebuchet MS"/>
              </a:rPr>
              <a:t>ariab</a:t>
            </a:r>
            <a:r>
              <a:rPr sz="1700" b="1" spc="-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b="1" spc="-114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19019" y="2270823"/>
            <a:ext cx="9665335" cy="1002030"/>
            <a:chOff x="1319019" y="2270823"/>
            <a:chExt cx="9665335" cy="1002030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019" y="2438599"/>
              <a:ext cx="73199" cy="731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5762" y="2438599"/>
              <a:ext cx="73199" cy="731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2503" y="2438599"/>
              <a:ext cx="73199" cy="731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9247" y="2438599"/>
              <a:ext cx="73199" cy="731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008" y="2438599"/>
              <a:ext cx="73199" cy="731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2751" y="2438599"/>
              <a:ext cx="73199" cy="7319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3695" y="2270823"/>
              <a:ext cx="1260150" cy="10018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836250" y="2306088"/>
              <a:ext cx="1089025" cy="830580"/>
            </a:xfrm>
            <a:custGeom>
              <a:avLst/>
              <a:gdLst/>
              <a:ahLst/>
              <a:cxnLst/>
              <a:rect l="l" t="t" r="r" b="b"/>
              <a:pathLst>
                <a:path w="1089025" h="830580">
                  <a:moveTo>
                    <a:pt x="1088699" y="830399"/>
                  </a:moveTo>
                  <a:lnTo>
                    <a:pt x="0" y="830399"/>
                  </a:lnTo>
                  <a:lnTo>
                    <a:pt x="0" y="0"/>
                  </a:lnTo>
                  <a:lnTo>
                    <a:pt x="1088699" y="0"/>
                  </a:lnTo>
                  <a:lnTo>
                    <a:pt x="1088699" y="8303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836249" y="2306087"/>
            <a:ext cx="1089025" cy="83058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51790" marR="111760" indent="-232410">
              <a:lnSpc>
                <a:spcPct val="100000"/>
              </a:lnSpc>
              <a:spcBef>
                <a:spcPts val="1035"/>
              </a:spcBef>
            </a:pP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Incluir</a:t>
            </a:r>
            <a:r>
              <a:rPr sz="18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Trebuchet MS"/>
                <a:cs typeface="Trebuchet MS"/>
              </a:rPr>
              <a:t>ML  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Trebuchet MS"/>
                <a:cs typeface="Trebuchet MS"/>
              </a:rPr>
              <a:t>VR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770750" y="375806"/>
            <a:ext cx="6099175" cy="2063750"/>
            <a:chOff x="4770750" y="375806"/>
            <a:chExt cx="6099175" cy="2063750"/>
          </a:xfrm>
        </p:grpSpPr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12993" y="2366023"/>
              <a:ext cx="73199" cy="7319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9736" y="2366023"/>
              <a:ext cx="73199" cy="73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66479" y="2366023"/>
              <a:ext cx="73199" cy="73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43222" y="2366023"/>
              <a:ext cx="73199" cy="73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9984" y="2366023"/>
              <a:ext cx="73199" cy="7319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96725" y="2366023"/>
              <a:ext cx="73199" cy="731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819328" y="540058"/>
              <a:ext cx="370205" cy="20955"/>
            </a:xfrm>
            <a:custGeom>
              <a:avLst/>
              <a:gdLst/>
              <a:ahLst/>
              <a:cxnLst/>
              <a:rect l="l" t="t" r="r" b="b"/>
              <a:pathLst>
                <a:path w="370204" h="20954">
                  <a:moveTo>
                    <a:pt x="-38149" y="10237"/>
                  </a:moveTo>
                  <a:lnTo>
                    <a:pt x="407844" y="10237"/>
                  </a:lnTo>
                </a:path>
              </a:pathLst>
            </a:custGeom>
            <a:ln w="967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82053" y="414224"/>
              <a:ext cx="353060" cy="252095"/>
            </a:xfrm>
            <a:custGeom>
              <a:avLst/>
              <a:gdLst/>
              <a:ahLst/>
              <a:cxnLst/>
              <a:rect l="l" t="t" r="r" b="b"/>
              <a:pathLst>
                <a:path w="353060" h="252095">
                  <a:moveTo>
                    <a:pt x="13938" y="251668"/>
                  </a:moveTo>
                  <a:lnTo>
                    <a:pt x="0" y="0"/>
                  </a:lnTo>
                  <a:lnTo>
                    <a:pt x="352696" y="106686"/>
                  </a:lnTo>
                  <a:lnTo>
                    <a:pt x="13938" y="25166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82053" y="414224"/>
              <a:ext cx="353060" cy="252095"/>
            </a:xfrm>
            <a:custGeom>
              <a:avLst/>
              <a:gdLst/>
              <a:ahLst/>
              <a:cxnLst/>
              <a:rect l="l" t="t" r="r" b="b"/>
              <a:pathLst>
                <a:path w="353060" h="252095">
                  <a:moveTo>
                    <a:pt x="13938" y="251668"/>
                  </a:moveTo>
                  <a:lnTo>
                    <a:pt x="352696" y="106686"/>
                  </a:lnTo>
                  <a:lnTo>
                    <a:pt x="0" y="0"/>
                  </a:lnTo>
                  <a:lnTo>
                    <a:pt x="13938" y="251668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660049" y="354888"/>
            <a:ext cx="1635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Mantenga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título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65486" y="142488"/>
            <a:ext cx="1840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3782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Complete</a:t>
            </a:r>
            <a:r>
              <a:rPr sz="1400" i="1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tercera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8351" y="243153"/>
            <a:ext cx="4044315" cy="1029969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Direcciones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trabajo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futuras</a:t>
            </a:r>
            <a:endParaRPr sz="2200">
              <a:latin typeface="Arial"/>
              <a:cs typeface="Arial"/>
            </a:endParaRPr>
          </a:p>
          <a:p>
            <a:pPr marL="257810" marR="2153285" indent="-172720">
              <a:lnSpc>
                <a:spcPct val="100000"/>
              </a:lnSpc>
              <a:spcBef>
                <a:spcPts val="74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rojo </a:t>
            </a:r>
            <a:r>
              <a:rPr sz="1400" i="1" spc="-37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29640" y="6118087"/>
            <a:ext cx="2828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 marR="5080" indent="-7213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tamaño de la letra debe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ser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al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menos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22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puntos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544232" y="5967870"/>
            <a:ext cx="19399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Puede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añadir,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eliminar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o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cambiar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algunas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direcciones de trabajo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futuras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0115" y="3831021"/>
            <a:ext cx="10502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Eliminar</a:t>
            </a:r>
            <a:r>
              <a:rPr sz="1400" i="1" spc="-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3868" y="4044381"/>
            <a:ext cx="8655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si</a:t>
            </a:r>
            <a:r>
              <a:rPr sz="1400" i="1" spc="-8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estudias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8467" y="4257741"/>
            <a:ext cx="815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Ingeniería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4432" y="4471101"/>
            <a:ext cx="944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Matemática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93663" y="820613"/>
            <a:ext cx="4816475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4260" marR="490855" indent="-1052195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Por 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favor,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nombra los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cursos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 los que podrías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seguir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trabajando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proyecto</a:t>
            </a:r>
            <a:endParaRPr sz="1400">
              <a:latin typeface="Arial"/>
              <a:cs typeface="Arial"/>
            </a:endParaRPr>
          </a:p>
          <a:p>
            <a:pPr marL="841375">
              <a:lnSpc>
                <a:spcPct val="100000"/>
              </a:lnSpc>
              <a:spcBef>
                <a:spcPts val="790"/>
              </a:spcBef>
              <a:tabLst>
                <a:tab pos="3687445" algn="l"/>
              </a:tabLst>
            </a:pPr>
            <a:r>
              <a:rPr sz="3300" b="1" spc="-277" baseline="1262" dirty="0">
                <a:solidFill>
                  <a:srgbClr val="FFFFFF"/>
                </a:solidFill>
                <a:latin typeface="Trebuchet MS"/>
                <a:cs typeface="Trebuchet MS"/>
              </a:rPr>
              <a:t>Ing.</a:t>
            </a:r>
            <a:r>
              <a:rPr sz="3300" b="1" spc="-390" baseline="126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spc="-225" baseline="1262" dirty="0">
                <a:solidFill>
                  <a:srgbClr val="FFFFFF"/>
                </a:solidFill>
                <a:latin typeface="Trebuchet MS"/>
                <a:cs typeface="Trebuchet MS"/>
              </a:rPr>
              <a:t>Soft</a:t>
            </a:r>
            <a:r>
              <a:rPr sz="3300" b="1" spc="-442" baseline="1262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300" b="1" spc="-307" baseline="1262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00" b="1" spc="-330" baseline="1262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00" b="1" spc="-352" baseline="126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00" b="1" baseline="1262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200" b="1" spc="-2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00" b="1" spc="-25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b="1" spc="-1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b="1" spc="-2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200" b="1" spc="-235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2200" b="1" spc="-2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00" b="1" spc="-1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36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012057" y="962112"/>
            <a:ext cx="6167755" cy="956310"/>
            <a:chOff x="5012057" y="962112"/>
            <a:chExt cx="6167755" cy="956310"/>
          </a:xfrm>
        </p:grpSpPr>
        <p:sp>
          <p:nvSpPr>
            <p:cNvPr id="66" name="object 66"/>
            <p:cNvSpPr/>
            <p:nvPr/>
          </p:nvSpPr>
          <p:spPr>
            <a:xfrm>
              <a:off x="5050475" y="1180105"/>
              <a:ext cx="381635" cy="138430"/>
            </a:xfrm>
            <a:custGeom>
              <a:avLst/>
              <a:gdLst/>
              <a:ahLst/>
              <a:cxnLst/>
              <a:rect l="l" t="t" r="r" b="b"/>
              <a:pathLst>
                <a:path w="381635" h="138430">
                  <a:moveTo>
                    <a:pt x="0" y="138363"/>
                  </a:moveTo>
                  <a:lnTo>
                    <a:pt x="381470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88973" y="1061630"/>
              <a:ext cx="368935" cy="237490"/>
            </a:xfrm>
            <a:custGeom>
              <a:avLst/>
              <a:gdLst/>
              <a:ahLst/>
              <a:cxnLst/>
              <a:rect l="l" t="t" r="r" b="b"/>
              <a:pathLst>
                <a:path w="368935" h="237490">
                  <a:moveTo>
                    <a:pt x="85944" y="236949"/>
                  </a:moveTo>
                  <a:lnTo>
                    <a:pt x="0" y="0"/>
                  </a:lnTo>
                  <a:lnTo>
                    <a:pt x="368478" y="409"/>
                  </a:lnTo>
                  <a:lnTo>
                    <a:pt x="85944" y="236949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88973" y="1061630"/>
              <a:ext cx="368935" cy="237490"/>
            </a:xfrm>
            <a:custGeom>
              <a:avLst/>
              <a:gdLst/>
              <a:ahLst/>
              <a:cxnLst/>
              <a:rect l="l" t="t" r="r" b="b"/>
              <a:pathLst>
                <a:path w="368935" h="237490">
                  <a:moveTo>
                    <a:pt x="85944" y="236949"/>
                  </a:moveTo>
                  <a:lnTo>
                    <a:pt x="368478" y="409"/>
                  </a:lnTo>
                  <a:lnTo>
                    <a:pt x="0" y="0"/>
                  </a:lnTo>
                  <a:lnTo>
                    <a:pt x="85944" y="236949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737933" y="1164190"/>
              <a:ext cx="403225" cy="216535"/>
            </a:xfrm>
            <a:custGeom>
              <a:avLst/>
              <a:gdLst/>
              <a:ahLst/>
              <a:cxnLst/>
              <a:rect l="l" t="t" r="r" b="b"/>
              <a:pathLst>
                <a:path w="403225" h="216534">
                  <a:moveTo>
                    <a:pt x="403217" y="216265"/>
                  </a:moveTo>
                  <a:lnTo>
                    <a:pt x="0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432796" y="1000529"/>
              <a:ext cx="365125" cy="274955"/>
            </a:xfrm>
            <a:custGeom>
              <a:avLst/>
              <a:gdLst/>
              <a:ahLst/>
              <a:cxnLst/>
              <a:rect l="l" t="t" r="r" b="b"/>
              <a:pathLst>
                <a:path w="365125" h="274955">
                  <a:moveTo>
                    <a:pt x="245570" y="274721"/>
                  </a:moveTo>
                  <a:lnTo>
                    <a:pt x="0" y="0"/>
                  </a:lnTo>
                  <a:lnTo>
                    <a:pt x="364705" y="52599"/>
                  </a:lnTo>
                  <a:lnTo>
                    <a:pt x="245570" y="274721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432796" y="1000529"/>
              <a:ext cx="365125" cy="274955"/>
            </a:xfrm>
            <a:custGeom>
              <a:avLst/>
              <a:gdLst/>
              <a:ahLst/>
              <a:cxnLst/>
              <a:rect l="l" t="t" r="r" b="b"/>
              <a:pathLst>
                <a:path w="365125" h="274955">
                  <a:moveTo>
                    <a:pt x="364705" y="52599"/>
                  </a:moveTo>
                  <a:lnTo>
                    <a:pt x="0" y="0"/>
                  </a:lnTo>
                  <a:lnTo>
                    <a:pt x="245570" y="274721"/>
                  </a:lnTo>
                  <a:lnTo>
                    <a:pt x="364705" y="52599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031315" y="1617646"/>
              <a:ext cx="375285" cy="262255"/>
            </a:xfrm>
            <a:custGeom>
              <a:avLst/>
              <a:gdLst/>
              <a:ahLst/>
              <a:cxnLst/>
              <a:rect l="l" t="t" r="r" b="b"/>
              <a:pathLst>
                <a:path w="375284" h="262255">
                  <a:moveTo>
                    <a:pt x="0" y="262038"/>
                  </a:moveTo>
                  <a:lnTo>
                    <a:pt x="375086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34226" y="1419347"/>
              <a:ext cx="356235" cy="301625"/>
            </a:xfrm>
            <a:custGeom>
              <a:avLst/>
              <a:gdLst/>
              <a:ahLst/>
              <a:cxnLst/>
              <a:rect l="l" t="t" r="r" b="b"/>
              <a:pathLst>
                <a:path w="356234" h="301625">
                  <a:moveTo>
                    <a:pt x="144349" y="301612"/>
                  </a:moveTo>
                  <a:lnTo>
                    <a:pt x="0" y="94986"/>
                  </a:lnTo>
                  <a:lnTo>
                    <a:pt x="356024" y="0"/>
                  </a:lnTo>
                  <a:lnTo>
                    <a:pt x="144349" y="301612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34226" y="1419347"/>
              <a:ext cx="356235" cy="301625"/>
            </a:xfrm>
            <a:custGeom>
              <a:avLst/>
              <a:gdLst/>
              <a:ahLst/>
              <a:cxnLst/>
              <a:rect l="l" t="t" r="r" b="b"/>
              <a:pathLst>
                <a:path w="356234" h="301625">
                  <a:moveTo>
                    <a:pt x="144349" y="301612"/>
                  </a:moveTo>
                  <a:lnTo>
                    <a:pt x="356024" y="0"/>
                  </a:lnTo>
                  <a:lnTo>
                    <a:pt x="0" y="94986"/>
                  </a:lnTo>
                  <a:lnTo>
                    <a:pt x="144349" y="301612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521755" y="4009138"/>
            <a:ext cx="4597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Por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favor,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diga qué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podría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hacer,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 en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los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siguientes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cursos,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46783" y="4222498"/>
            <a:ext cx="2149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mejorar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proyecto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073541" y="3184378"/>
            <a:ext cx="4525010" cy="806450"/>
            <a:chOff x="5073541" y="3184378"/>
            <a:chExt cx="4525010" cy="806450"/>
          </a:xfrm>
        </p:grpSpPr>
        <p:sp>
          <p:nvSpPr>
            <p:cNvPr id="78" name="object 78"/>
            <p:cNvSpPr/>
            <p:nvPr/>
          </p:nvSpPr>
          <p:spPr>
            <a:xfrm>
              <a:off x="5234036" y="3558670"/>
              <a:ext cx="97790" cy="394335"/>
            </a:xfrm>
            <a:custGeom>
              <a:avLst/>
              <a:gdLst/>
              <a:ahLst/>
              <a:cxnLst/>
              <a:rect l="l" t="t" r="r" b="b"/>
              <a:pathLst>
                <a:path w="97789" h="394335">
                  <a:moveTo>
                    <a:pt x="97357" y="393913"/>
                  </a:moveTo>
                  <a:lnTo>
                    <a:pt x="0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11691" y="3222528"/>
              <a:ext cx="245110" cy="366395"/>
            </a:xfrm>
            <a:custGeom>
              <a:avLst/>
              <a:gdLst/>
              <a:ahLst/>
              <a:cxnLst/>
              <a:rect l="l" t="t" r="r" b="b"/>
              <a:pathLst>
                <a:path w="245110" h="366395">
                  <a:moveTo>
                    <a:pt x="0" y="366380"/>
                  </a:moveTo>
                  <a:lnTo>
                    <a:pt x="39266" y="0"/>
                  </a:lnTo>
                  <a:lnTo>
                    <a:pt x="244691" y="305904"/>
                  </a:lnTo>
                  <a:lnTo>
                    <a:pt x="0" y="36638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11691" y="3222528"/>
              <a:ext cx="245110" cy="366395"/>
            </a:xfrm>
            <a:custGeom>
              <a:avLst/>
              <a:gdLst/>
              <a:ahLst/>
              <a:cxnLst/>
              <a:rect l="l" t="t" r="r" b="b"/>
              <a:pathLst>
                <a:path w="245110" h="366395">
                  <a:moveTo>
                    <a:pt x="244691" y="305904"/>
                  </a:moveTo>
                  <a:lnTo>
                    <a:pt x="39266" y="0"/>
                  </a:lnTo>
                  <a:lnTo>
                    <a:pt x="0" y="366380"/>
                  </a:lnTo>
                  <a:lnTo>
                    <a:pt x="244691" y="305904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72437" y="3558670"/>
              <a:ext cx="97790" cy="394335"/>
            </a:xfrm>
            <a:custGeom>
              <a:avLst/>
              <a:gdLst/>
              <a:ahLst/>
              <a:cxnLst/>
              <a:rect l="l" t="t" r="r" b="b"/>
              <a:pathLst>
                <a:path w="97790" h="394335">
                  <a:moveTo>
                    <a:pt x="97356" y="393913"/>
                  </a:moveTo>
                  <a:lnTo>
                    <a:pt x="0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50091" y="3222528"/>
              <a:ext cx="245110" cy="366395"/>
            </a:xfrm>
            <a:custGeom>
              <a:avLst/>
              <a:gdLst/>
              <a:ahLst/>
              <a:cxnLst/>
              <a:rect l="l" t="t" r="r" b="b"/>
              <a:pathLst>
                <a:path w="245109" h="366395">
                  <a:moveTo>
                    <a:pt x="0" y="366380"/>
                  </a:moveTo>
                  <a:lnTo>
                    <a:pt x="39266" y="0"/>
                  </a:lnTo>
                  <a:lnTo>
                    <a:pt x="244690" y="305904"/>
                  </a:lnTo>
                  <a:lnTo>
                    <a:pt x="0" y="36638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550091" y="3222528"/>
              <a:ext cx="245110" cy="366395"/>
            </a:xfrm>
            <a:custGeom>
              <a:avLst/>
              <a:gdLst/>
              <a:ahLst/>
              <a:cxnLst/>
              <a:rect l="l" t="t" r="r" b="b"/>
              <a:pathLst>
                <a:path w="245109" h="366395">
                  <a:moveTo>
                    <a:pt x="244690" y="305904"/>
                  </a:moveTo>
                  <a:lnTo>
                    <a:pt x="39266" y="0"/>
                  </a:lnTo>
                  <a:lnTo>
                    <a:pt x="0" y="366380"/>
                  </a:lnTo>
                  <a:lnTo>
                    <a:pt x="244690" y="305904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049234" y="3628715"/>
              <a:ext cx="276225" cy="297815"/>
            </a:xfrm>
            <a:custGeom>
              <a:avLst/>
              <a:gdLst/>
              <a:ahLst/>
              <a:cxnLst/>
              <a:rect l="l" t="t" r="r" b="b"/>
              <a:pathLst>
                <a:path w="276225" h="297814">
                  <a:moveTo>
                    <a:pt x="0" y="297726"/>
                  </a:moveTo>
                  <a:lnTo>
                    <a:pt x="275678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232441" y="3374648"/>
              <a:ext cx="328295" cy="339725"/>
            </a:xfrm>
            <a:custGeom>
              <a:avLst/>
              <a:gdLst/>
              <a:ahLst/>
              <a:cxnLst/>
              <a:rect l="l" t="t" r="r" b="b"/>
              <a:pathLst>
                <a:path w="328295" h="339725">
                  <a:moveTo>
                    <a:pt x="184945" y="339691"/>
                  </a:moveTo>
                  <a:lnTo>
                    <a:pt x="0" y="168441"/>
                  </a:lnTo>
                  <a:lnTo>
                    <a:pt x="327724" y="0"/>
                  </a:lnTo>
                  <a:lnTo>
                    <a:pt x="184945" y="339691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232441" y="3374648"/>
              <a:ext cx="328295" cy="339725"/>
            </a:xfrm>
            <a:custGeom>
              <a:avLst/>
              <a:gdLst/>
              <a:ahLst/>
              <a:cxnLst/>
              <a:rect l="l" t="t" r="r" b="b"/>
              <a:pathLst>
                <a:path w="328295" h="339725">
                  <a:moveTo>
                    <a:pt x="184945" y="339691"/>
                  </a:moveTo>
                  <a:lnTo>
                    <a:pt x="327724" y="0"/>
                  </a:lnTo>
                  <a:lnTo>
                    <a:pt x="0" y="168441"/>
                  </a:lnTo>
                  <a:lnTo>
                    <a:pt x="184945" y="339691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6095"/>
            <a:chOff x="0" y="0"/>
            <a:chExt cx="12192000" cy="6856095"/>
          </a:xfrm>
        </p:grpSpPr>
        <p:sp>
          <p:nvSpPr>
            <p:cNvPr id="3" name="object 3"/>
            <p:cNvSpPr/>
            <p:nvPr/>
          </p:nvSpPr>
          <p:spPr>
            <a:xfrm>
              <a:off x="4321521" y="508616"/>
              <a:ext cx="490220" cy="43815"/>
            </a:xfrm>
            <a:custGeom>
              <a:avLst/>
              <a:gdLst/>
              <a:ahLst/>
              <a:cxnLst/>
              <a:rect l="l" t="t" r="r" b="b"/>
              <a:pathLst>
                <a:path w="490220" h="43815">
                  <a:moveTo>
                    <a:pt x="0" y="43454"/>
                  </a:moveTo>
                  <a:lnTo>
                    <a:pt x="489747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00129" y="383082"/>
              <a:ext cx="356235" cy="251460"/>
            </a:xfrm>
            <a:custGeom>
              <a:avLst/>
              <a:gdLst/>
              <a:ahLst/>
              <a:cxnLst/>
              <a:rect l="l" t="t" r="r" b="b"/>
              <a:pathLst>
                <a:path w="356235" h="251459">
                  <a:moveTo>
                    <a:pt x="22276" y="251068"/>
                  </a:moveTo>
                  <a:lnTo>
                    <a:pt x="0" y="0"/>
                  </a:lnTo>
                  <a:lnTo>
                    <a:pt x="356040" y="94931"/>
                  </a:lnTo>
                  <a:lnTo>
                    <a:pt x="22276" y="25106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0129" y="383082"/>
              <a:ext cx="356235" cy="251460"/>
            </a:xfrm>
            <a:custGeom>
              <a:avLst/>
              <a:gdLst/>
              <a:ahLst/>
              <a:cxnLst/>
              <a:rect l="l" t="t" r="r" b="b"/>
              <a:pathLst>
                <a:path w="356235" h="251459">
                  <a:moveTo>
                    <a:pt x="22276" y="251068"/>
                  </a:moveTo>
                  <a:lnTo>
                    <a:pt x="356040" y="94931"/>
                  </a:lnTo>
                  <a:lnTo>
                    <a:pt x="0" y="0"/>
                  </a:lnTo>
                  <a:lnTo>
                    <a:pt x="22276" y="251068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5249" y="354888"/>
            <a:ext cx="1635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Mantenga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título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3333" y="2259163"/>
            <a:ext cx="2028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Incluya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cita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informe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3983" y="2472523"/>
            <a:ext cx="34658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5080" indent="-189865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 OSF PREPRINTS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y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enlace. No, no en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los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OSF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projects,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OSF</a:t>
            </a:r>
            <a:r>
              <a:rPr sz="1400" i="1" spc="-4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Preprints.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49455" y="2724525"/>
            <a:ext cx="608330" cy="497205"/>
            <a:chOff x="2049455" y="2724525"/>
            <a:chExt cx="608330" cy="497205"/>
          </a:xfrm>
        </p:grpSpPr>
        <p:sp>
          <p:nvSpPr>
            <p:cNvPr id="10" name="object 10"/>
            <p:cNvSpPr/>
            <p:nvPr/>
          </p:nvSpPr>
          <p:spPr>
            <a:xfrm>
              <a:off x="2087873" y="2977756"/>
              <a:ext cx="260350" cy="205740"/>
            </a:xfrm>
            <a:custGeom>
              <a:avLst/>
              <a:gdLst/>
              <a:ahLst/>
              <a:cxnLst/>
              <a:rect l="l" t="t" r="r" b="b"/>
              <a:pathLst>
                <a:path w="260350" h="205739">
                  <a:moveTo>
                    <a:pt x="0" y="205496"/>
                  </a:moveTo>
                  <a:lnTo>
                    <a:pt x="259789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69477" y="2762943"/>
              <a:ext cx="349885" cy="313690"/>
            </a:xfrm>
            <a:custGeom>
              <a:avLst/>
              <a:gdLst/>
              <a:ahLst/>
              <a:cxnLst/>
              <a:rect l="l" t="t" r="r" b="b"/>
              <a:pathLst>
                <a:path w="349885" h="313689">
                  <a:moveTo>
                    <a:pt x="156371" y="313655"/>
                  </a:moveTo>
                  <a:lnTo>
                    <a:pt x="0" y="115970"/>
                  </a:lnTo>
                  <a:lnTo>
                    <a:pt x="349753" y="0"/>
                  </a:lnTo>
                  <a:lnTo>
                    <a:pt x="156371" y="313655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69477" y="2762943"/>
              <a:ext cx="349885" cy="313690"/>
            </a:xfrm>
            <a:custGeom>
              <a:avLst/>
              <a:gdLst/>
              <a:ahLst/>
              <a:cxnLst/>
              <a:rect l="l" t="t" r="r" b="b"/>
              <a:pathLst>
                <a:path w="349885" h="313689">
                  <a:moveTo>
                    <a:pt x="156371" y="313655"/>
                  </a:moveTo>
                  <a:lnTo>
                    <a:pt x="349753" y="0"/>
                  </a:lnTo>
                  <a:lnTo>
                    <a:pt x="0" y="115970"/>
                  </a:lnTo>
                  <a:lnTo>
                    <a:pt x="156371" y="313655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1350" y="3122099"/>
            <a:ext cx="596328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2941955" algn="l"/>
                <a:tab pos="5234305" algn="l"/>
              </a:tabLst>
            </a:pP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Julián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Ramírez, Andrés </a:t>
            </a:r>
            <a:r>
              <a:rPr sz="2200" spc="-20" dirty="0">
                <a:solidFill>
                  <a:srgbClr val="001E33"/>
                </a:solidFill>
                <a:latin typeface="Arial MT"/>
                <a:cs typeface="Arial MT"/>
              </a:rPr>
              <a:t>Salazar,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Simón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Marín, </a:t>
            </a:r>
            <a:r>
              <a:rPr sz="2200" spc="5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Mauricio </a:t>
            </a:r>
            <a:r>
              <a:rPr sz="2200" spc="-55" dirty="0">
                <a:solidFill>
                  <a:srgbClr val="001E33"/>
                </a:solidFill>
                <a:latin typeface="Arial MT"/>
                <a:cs typeface="Arial MT"/>
              </a:rPr>
              <a:t>Toro.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Energy and Storage Optimization </a:t>
            </a:r>
            <a:r>
              <a:rPr sz="2200" spc="-6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in Precision Livestock Farming. Informe técnico, </a:t>
            </a:r>
            <a:r>
              <a:rPr sz="2200" spc="-6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Universidad	</a:t>
            </a:r>
            <a:r>
              <a:rPr sz="2200" spc="-45" dirty="0">
                <a:solidFill>
                  <a:srgbClr val="001E33"/>
                </a:solidFill>
                <a:latin typeface="Arial MT"/>
                <a:cs typeface="Arial MT"/>
              </a:rPr>
              <a:t>EAFIT,	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2021. </a:t>
            </a:r>
            <a:r>
              <a:rPr sz="2200" spc="-6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https://doi.org/10.31219/osf.io/du8yt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1105" y="5234163"/>
            <a:ext cx="30867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Incluya una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captura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pantalla de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su </a:t>
            </a:r>
            <a:r>
              <a:rPr sz="1400" i="1" spc="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informe publicado en osf.io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y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elimine el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círculo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65456" y="142488"/>
            <a:ext cx="1840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3782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Complete</a:t>
            </a:r>
            <a:r>
              <a:rPr sz="1400" i="1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tercera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8345" y="391143"/>
            <a:ext cx="3745865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Informe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aceptado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OSF.IO</a:t>
            </a:r>
            <a:endParaRPr sz="2200">
              <a:latin typeface="Arial"/>
              <a:cs typeface="Arial"/>
            </a:endParaRPr>
          </a:p>
          <a:p>
            <a:pPr marL="541020" marR="1571625" indent="-172720">
              <a:lnSpc>
                <a:spcPct val="100000"/>
              </a:lnSpc>
              <a:spcBef>
                <a:spcPts val="198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rojo </a:t>
            </a:r>
            <a:r>
              <a:rPr sz="1400" i="1" spc="-37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0610" y="1499544"/>
            <a:ext cx="11182350" cy="4540250"/>
            <a:chOff x="800610" y="1499544"/>
            <a:chExt cx="11182350" cy="4540250"/>
          </a:xfrm>
        </p:grpSpPr>
        <p:sp>
          <p:nvSpPr>
            <p:cNvPr id="18" name="object 18"/>
            <p:cNvSpPr/>
            <p:nvPr/>
          </p:nvSpPr>
          <p:spPr>
            <a:xfrm>
              <a:off x="7651492" y="5261857"/>
              <a:ext cx="285115" cy="447040"/>
            </a:xfrm>
            <a:custGeom>
              <a:avLst/>
              <a:gdLst/>
              <a:ahLst/>
              <a:cxnLst/>
              <a:rect l="l" t="t" r="r" b="b"/>
              <a:pathLst>
                <a:path w="285115" h="447039">
                  <a:moveTo>
                    <a:pt x="284701" y="0"/>
                  </a:moveTo>
                  <a:lnTo>
                    <a:pt x="0" y="44694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65463" y="5641088"/>
              <a:ext cx="292735" cy="360045"/>
            </a:xfrm>
            <a:custGeom>
              <a:avLst/>
              <a:gdLst/>
              <a:ahLst/>
              <a:cxnLst/>
              <a:rect l="l" t="t" r="r" b="b"/>
              <a:pathLst>
                <a:path w="292734" h="360045">
                  <a:moveTo>
                    <a:pt x="0" y="359748"/>
                  </a:moveTo>
                  <a:lnTo>
                    <a:pt x="79735" y="0"/>
                  </a:lnTo>
                  <a:lnTo>
                    <a:pt x="292322" y="135417"/>
                  </a:lnTo>
                  <a:lnTo>
                    <a:pt x="0" y="35974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65463" y="5641088"/>
              <a:ext cx="292735" cy="360045"/>
            </a:xfrm>
            <a:custGeom>
              <a:avLst/>
              <a:gdLst/>
              <a:ahLst/>
              <a:cxnLst/>
              <a:rect l="l" t="t" r="r" b="b"/>
              <a:pathLst>
                <a:path w="292734" h="360045">
                  <a:moveTo>
                    <a:pt x="79735" y="0"/>
                  </a:moveTo>
                  <a:lnTo>
                    <a:pt x="0" y="359748"/>
                  </a:lnTo>
                  <a:lnTo>
                    <a:pt x="292322" y="135417"/>
                  </a:lnTo>
                  <a:lnTo>
                    <a:pt x="79735" y="0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576" y="1829064"/>
              <a:ext cx="5550944" cy="36153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66467" y="4581882"/>
              <a:ext cx="285115" cy="447040"/>
            </a:xfrm>
            <a:custGeom>
              <a:avLst/>
              <a:gdLst/>
              <a:ahLst/>
              <a:cxnLst/>
              <a:rect l="l" t="t" r="r" b="b"/>
              <a:pathLst>
                <a:path w="285114" h="447039">
                  <a:moveTo>
                    <a:pt x="284701" y="0"/>
                  </a:moveTo>
                  <a:lnTo>
                    <a:pt x="0" y="44694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80438" y="4961114"/>
              <a:ext cx="292735" cy="360045"/>
            </a:xfrm>
            <a:custGeom>
              <a:avLst/>
              <a:gdLst/>
              <a:ahLst/>
              <a:cxnLst/>
              <a:rect l="l" t="t" r="r" b="b"/>
              <a:pathLst>
                <a:path w="292735" h="360045">
                  <a:moveTo>
                    <a:pt x="0" y="359748"/>
                  </a:moveTo>
                  <a:lnTo>
                    <a:pt x="79735" y="0"/>
                  </a:lnTo>
                  <a:lnTo>
                    <a:pt x="292322" y="135417"/>
                  </a:lnTo>
                  <a:lnTo>
                    <a:pt x="0" y="35974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80438" y="4961114"/>
              <a:ext cx="292735" cy="360045"/>
            </a:xfrm>
            <a:custGeom>
              <a:avLst/>
              <a:gdLst/>
              <a:ahLst/>
              <a:cxnLst/>
              <a:rect l="l" t="t" r="r" b="b"/>
              <a:pathLst>
                <a:path w="292735" h="360045">
                  <a:moveTo>
                    <a:pt x="79735" y="0"/>
                  </a:moveTo>
                  <a:lnTo>
                    <a:pt x="0" y="359748"/>
                  </a:lnTo>
                  <a:lnTo>
                    <a:pt x="292322" y="135417"/>
                  </a:lnTo>
                  <a:lnTo>
                    <a:pt x="79735" y="0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9027" y="2841834"/>
              <a:ext cx="156845" cy="292100"/>
            </a:xfrm>
            <a:custGeom>
              <a:avLst/>
              <a:gdLst/>
              <a:ahLst/>
              <a:cxnLst/>
              <a:rect l="l" t="t" r="r" b="b"/>
              <a:pathLst>
                <a:path w="156844" h="292100">
                  <a:moveTo>
                    <a:pt x="0" y="291816"/>
                  </a:moveTo>
                  <a:lnTo>
                    <a:pt x="156723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4723" y="2536787"/>
              <a:ext cx="274955" cy="365125"/>
            </a:xfrm>
            <a:custGeom>
              <a:avLst/>
              <a:gdLst/>
              <a:ahLst/>
              <a:cxnLst/>
              <a:rect l="l" t="t" r="r" b="b"/>
              <a:pathLst>
                <a:path w="274955" h="365125">
                  <a:moveTo>
                    <a:pt x="222056" y="364676"/>
                  </a:moveTo>
                  <a:lnTo>
                    <a:pt x="0" y="245417"/>
                  </a:lnTo>
                  <a:lnTo>
                    <a:pt x="274857" y="0"/>
                  </a:lnTo>
                  <a:lnTo>
                    <a:pt x="222056" y="364676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4723" y="2536787"/>
              <a:ext cx="274955" cy="365125"/>
            </a:xfrm>
            <a:custGeom>
              <a:avLst/>
              <a:gdLst/>
              <a:ahLst/>
              <a:cxnLst/>
              <a:rect l="l" t="t" r="r" b="b"/>
              <a:pathLst>
                <a:path w="274955" h="365125">
                  <a:moveTo>
                    <a:pt x="222056" y="364676"/>
                  </a:moveTo>
                  <a:lnTo>
                    <a:pt x="274857" y="0"/>
                  </a:lnTo>
                  <a:lnTo>
                    <a:pt x="0" y="245417"/>
                  </a:lnTo>
                  <a:lnTo>
                    <a:pt x="222056" y="364676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97252" y="1843009"/>
              <a:ext cx="156845" cy="292100"/>
            </a:xfrm>
            <a:custGeom>
              <a:avLst/>
              <a:gdLst/>
              <a:ahLst/>
              <a:cxnLst/>
              <a:rect l="l" t="t" r="r" b="b"/>
              <a:pathLst>
                <a:path w="156845" h="292100">
                  <a:moveTo>
                    <a:pt x="0" y="291816"/>
                  </a:moveTo>
                  <a:lnTo>
                    <a:pt x="156723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42948" y="1537962"/>
              <a:ext cx="274955" cy="365125"/>
            </a:xfrm>
            <a:custGeom>
              <a:avLst/>
              <a:gdLst/>
              <a:ahLst/>
              <a:cxnLst/>
              <a:rect l="l" t="t" r="r" b="b"/>
              <a:pathLst>
                <a:path w="274954" h="365125">
                  <a:moveTo>
                    <a:pt x="222055" y="364676"/>
                  </a:moveTo>
                  <a:lnTo>
                    <a:pt x="0" y="245417"/>
                  </a:lnTo>
                  <a:lnTo>
                    <a:pt x="274857" y="0"/>
                  </a:lnTo>
                  <a:lnTo>
                    <a:pt x="222055" y="364676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42948" y="1537962"/>
              <a:ext cx="274955" cy="365125"/>
            </a:xfrm>
            <a:custGeom>
              <a:avLst/>
              <a:gdLst/>
              <a:ahLst/>
              <a:cxnLst/>
              <a:rect l="l" t="t" r="r" b="b"/>
              <a:pathLst>
                <a:path w="274954" h="365125">
                  <a:moveTo>
                    <a:pt x="222055" y="364676"/>
                  </a:moveTo>
                  <a:lnTo>
                    <a:pt x="274857" y="0"/>
                  </a:lnTo>
                  <a:lnTo>
                    <a:pt x="0" y="245417"/>
                  </a:lnTo>
                  <a:lnTo>
                    <a:pt x="222055" y="364676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93229" y="6147037"/>
            <a:ext cx="3055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5080" indent="-454659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Incluya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a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los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monitores y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al profesores </a:t>
            </a:r>
            <a:r>
              <a:rPr sz="1400" i="1" spc="-38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los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autores,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por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favor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0565" y="6112263"/>
            <a:ext cx="2828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 marR="5080" indent="-7213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tamaño de la letra debe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ser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al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menos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22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puntos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56379" y="1075687"/>
            <a:ext cx="2661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245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Elimine esta diapositiva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si su </a:t>
            </a:r>
            <a:r>
              <a:rPr sz="1400" i="1" spc="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informe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fue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presentado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a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OSF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0108" y="1959212"/>
            <a:ext cx="2434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915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un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ejemplo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citación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un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informe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anterior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43121" y="960387"/>
            <a:ext cx="26714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un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ejemplo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captura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pantalla</a:t>
            </a:r>
            <a:endParaRPr sz="1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informe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anterior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51674" y="1710075"/>
            <a:ext cx="1339850" cy="424815"/>
          </a:xfrm>
          <a:custGeom>
            <a:avLst/>
            <a:gdLst/>
            <a:ahLst/>
            <a:cxnLst/>
            <a:rect l="l" t="t" r="r" b="b"/>
            <a:pathLst>
              <a:path w="1339850" h="424814">
                <a:moveTo>
                  <a:pt x="0" y="212399"/>
                </a:moveTo>
                <a:lnTo>
                  <a:pt x="3458" y="190683"/>
                </a:lnTo>
                <a:lnTo>
                  <a:pt x="13609" y="169593"/>
                </a:lnTo>
                <a:lnTo>
                  <a:pt x="52644" y="129724"/>
                </a:lnTo>
                <a:lnTo>
                  <a:pt x="114408" y="93645"/>
                </a:lnTo>
                <a:lnTo>
                  <a:pt x="152972" y="77293"/>
                </a:lnTo>
                <a:lnTo>
                  <a:pt x="196209" y="62210"/>
                </a:lnTo>
                <a:lnTo>
                  <a:pt x="243781" y="48501"/>
                </a:lnTo>
                <a:lnTo>
                  <a:pt x="295352" y="36274"/>
                </a:lnTo>
                <a:lnTo>
                  <a:pt x="350585" y="25635"/>
                </a:lnTo>
                <a:lnTo>
                  <a:pt x="409144" y="16691"/>
                </a:lnTo>
                <a:lnTo>
                  <a:pt x="470692" y="9549"/>
                </a:lnTo>
                <a:lnTo>
                  <a:pt x="534891" y="4315"/>
                </a:lnTo>
                <a:lnTo>
                  <a:pt x="601406" y="1096"/>
                </a:lnTo>
                <a:lnTo>
                  <a:pt x="669899" y="0"/>
                </a:lnTo>
                <a:lnTo>
                  <a:pt x="738393" y="1096"/>
                </a:lnTo>
                <a:lnTo>
                  <a:pt x="804908" y="4315"/>
                </a:lnTo>
                <a:lnTo>
                  <a:pt x="869107" y="9549"/>
                </a:lnTo>
                <a:lnTo>
                  <a:pt x="930655" y="16691"/>
                </a:lnTo>
                <a:lnTo>
                  <a:pt x="989214" y="25635"/>
                </a:lnTo>
                <a:lnTo>
                  <a:pt x="1044447" y="36274"/>
                </a:lnTo>
                <a:lnTo>
                  <a:pt x="1096018" y="48501"/>
                </a:lnTo>
                <a:lnTo>
                  <a:pt x="1143590" y="62210"/>
                </a:lnTo>
                <a:lnTo>
                  <a:pt x="1186827" y="77293"/>
                </a:lnTo>
                <a:lnTo>
                  <a:pt x="1225391" y="93645"/>
                </a:lnTo>
                <a:lnTo>
                  <a:pt x="1287155" y="129724"/>
                </a:lnTo>
                <a:lnTo>
                  <a:pt x="1326190" y="169593"/>
                </a:lnTo>
                <a:lnTo>
                  <a:pt x="1339799" y="212399"/>
                </a:lnTo>
                <a:lnTo>
                  <a:pt x="1326190" y="255205"/>
                </a:lnTo>
                <a:lnTo>
                  <a:pt x="1287155" y="295075"/>
                </a:lnTo>
                <a:lnTo>
                  <a:pt x="1225391" y="331154"/>
                </a:lnTo>
                <a:lnTo>
                  <a:pt x="1186827" y="347506"/>
                </a:lnTo>
                <a:lnTo>
                  <a:pt x="1143590" y="362589"/>
                </a:lnTo>
                <a:lnTo>
                  <a:pt x="1096018" y="376298"/>
                </a:lnTo>
                <a:lnTo>
                  <a:pt x="1044447" y="388525"/>
                </a:lnTo>
                <a:lnTo>
                  <a:pt x="989214" y="399164"/>
                </a:lnTo>
                <a:lnTo>
                  <a:pt x="930655" y="408108"/>
                </a:lnTo>
                <a:lnTo>
                  <a:pt x="869107" y="415250"/>
                </a:lnTo>
                <a:lnTo>
                  <a:pt x="804908" y="420484"/>
                </a:lnTo>
                <a:lnTo>
                  <a:pt x="738393" y="423703"/>
                </a:lnTo>
                <a:lnTo>
                  <a:pt x="669899" y="424799"/>
                </a:lnTo>
                <a:lnTo>
                  <a:pt x="601406" y="423703"/>
                </a:lnTo>
                <a:lnTo>
                  <a:pt x="534891" y="420484"/>
                </a:lnTo>
                <a:lnTo>
                  <a:pt x="470692" y="415250"/>
                </a:lnTo>
                <a:lnTo>
                  <a:pt x="409144" y="408108"/>
                </a:lnTo>
                <a:lnTo>
                  <a:pt x="350585" y="399164"/>
                </a:lnTo>
                <a:lnTo>
                  <a:pt x="295352" y="388525"/>
                </a:lnTo>
                <a:lnTo>
                  <a:pt x="243781" y="376298"/>
                </a:lnTo>
                <a:lnTo>
                  <a:pt x="196209" y="362589"/>
                </a:lnTo>
                <a:lnTo>
                  <a:pt x="152972" y="347506"/>
                </a:lnTo>
                <a:lnTo>
                  <a:pt x="114408" y="331154"/>
                </a:lnTo>
                <a:lnTo>
                  <a:pt x="52644" y="295075"/>
                </a:lnTo>
                <a:lnTo>
                  <a:pt x="13609" y="255205"/>
                </a:lnTo>
                <a:lnTo>
                  <a:pt x="3458" y="234116"/>
                </a:lnTo>
                <a:lnTo>
                  <a:pt x="0" y="212399"/>
                </a:lnTo>
                <a:close/>
              </a:path>
            </a:pathLst>
          </a:custGeom>
          <a:ln w="19049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398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995230" y="2924261"/>
            <a:ext cx="39211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1E33"/>
                </a:solidFill>
                <a:latin typeface="Arial MT"/>
                <a:cs typeface="Arial MT"/>
              </a:rPr>
              <a:t>¡GRACIAS!</a:t>
            </a:r>
            <a:endParaRPr sz="6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916" y="2780963"/>
            <a:ext cx="32550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olvides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los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reconocimientos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a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tu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beca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(si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 tienes) Para los demás, para quien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paga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tu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matrícula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09206" y="3621964"/>
            <a:ext cx="361315" cy="815975"/>
            <a:chOff x="6309206" y="3621964"/>
            <a:chExt cx="361315" cy="815975"/>
          </a:xfrm>
        </p:grpSpPr>
        <p:sp>
          <p:nvSpPr>
            <p:cNvPr id="8" name="object 8"/>
            <p:cNvSpPr/>
            <p:nvPr/>
          </p:nvSpPr>
          <p:spPr>
            <a:xfrm>
              <a:off x="6471929" y="3983556"/>
              <a:ext cx="160020" cy="415925"/>
            </a:xfrm>
            <a:custGeom>
              <a:avLst/>
              <a:gdLst/>
              <a:ahLst/>
              <a:cxnLst/>
              <a:rect l="l" t="t" r="r" b="b"/>
              <a:pathLst>
                <a:path w="160020" h="415925">
                  <a:moveTo>
                    <a:pt x="159920" y="415765"/>
                  </a:moveTo>
                  <a:lnTo>
                    <a:pt x="0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7623" y="3660382"/>
              <a:ext cx="241935" cy="368935"/>
            </a:xfrm>
            <a:custGeom>
              <a:avLst/>
              <a:gdLst/>
              <a:ahLst/>
              <a:cxnLst/>
              <a:rect l="l" t="t" r="r" b="b"/>
              <a:pathLst>
                <a:path w="241934" h="368935">
                  <a:moveTo>
                    <a:pt x="6680" y="368418"/>
                  </a:moveTo>
                  <a:lnTo>
                    <a:pt x="0" y="0"/>
                  </a:lnTo>
                  <a:lnTo>
                    <a:pt x="241931" y="277930"/>
                  </a:lnTo>
                  <a:lnTo>
                    <a:pt x="6680" y="36841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47623" y="3660382"/>
              <a:ext cx="241935" cy="368935"/>
            </a:xfrm>
            <a:custGeom>
              <a:avLst/>
              <a:gdLst/>
              <a:ahLst/>
              <a:cxnLst/>
              <a:rect l="l" t="t" r="r" b="b"/>
              <a:pathLst>
                <a:path w="241934" h="368935">
                  <a:moveTo>
                    <a:pt x="241931" y="277930"/>
                  </a:moveTo>
                  <a:lnTo>
                    <a:pt x="0" y="0"/>
                  </a:lnTo>
                  <a:lnTo>
                    <a:pt x="6680" y="368418"/>
                  </a:lnTo>
                  <a:lnTo>
                    <a:pt x="241931" y="277930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95934" y="1042632"/>
            <a:ext cx="1822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rojo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9250" y="4033325"/>
            <a:ext cx="6797675" cy="255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21810" algn="just">
              <a:lnSpc>
                <a:spcPct val="100099"/>
              </a:lnSpc>
              <a:spcBef>
                <a:spcPts val="95"/>
              </a:spcBef>
            </a:pP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Con</a:t>
            </a:r>
            <a:r>
              <a:rPr sz="2500" b="1" spc="-3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el</a:t>
            </a:r>
            <a:r>
              <a:rPr sz="2500" b="1" spc="-3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apoyo</a:t>
            </a:r>
            <a:r>
              <a:rPr sz="2500" b="1" spc="-30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de </a:t>
            </a:r>
            <a:r>
              <a:rPr sz="2500" b="1" spc="-68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Los dos primeros autores fueron apoyados por la beca </a:t>
            </a:r>
            <a:r>
              <a:rPr sz="2200" spc="-6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Sapiencia,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financiada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por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el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municipio</a:t>
            </a:r>
            <a:r>
              <a:rPr sz="2200" spc="5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Medellín. </a:t>
            </a:r>
            <a:r>
              <a:rPr sz="2200" spc="-6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5" dirty="0">
                <a:solidFill>
                  <a:srgbClr val="001E33"/>
                </a:solidFill>
                <a:latin typeface="Arial MT"/>
                <a:cs typeface="Arial MT"/>
              </a:rPr>
              <a:t>Todos</a:t>
            </a:r>
            <a:r>
              <a:rPr sz="2200" spc="-5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los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autores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agradecen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a</a:t>
            </a:r>
            <a:r>
              <a:rPr sz="2200" spc="5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la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1E33"/>
                </a:solidFill>
                <a:latin typeface="Arial MT"/>
                <a:cs typeface="Arial MT"/>
              </a:rPr>
              <a:t>Vicerrectoría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 de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Descubrimiento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y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Creación, de la Universidad </a:t>
            </a:r>
            <a:r>
              <a:rPr sz="2200" spc="-45" dirty="0">
                <a:solidFill>
                  <a:srgbClr val="001E33"/>
                </a:solidFill>
                <a:latin typeface="Arial MT"/>
                <a:cs typeface="Arial MT"/>
              </a:rPr>
              <a:t>EAFIT, </a:t>
            </a:r>
            <a:r>
              <a:rPr sz="2200" spc="-4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su</a:t>
            </a:r>
            <a:r>
              <a:rPr sz="2200" spc="-1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apoyo en</a:t>
            </a:r>
            <a:r>
              <a:rPr sz="2200" spc="-1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esta investigación.</a:t>
            </a:r>
            <a:endParaRPr sz="2200">
              <a:latin typeface="Arial MT"/>
              <a:cs typeface="Arial MT"/>
            </a:endParaRPr>
          </a:p>
          <a:p>
            <a:pPr marL="3935095" marR="772160" indent="-721360">
              <a:lnSpc>
                <a:spcPct val="100000"/>
              </a:lnSpc>
              <a:spcBef>
                <a:spcPts val="345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tamaño de la letra debe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ser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al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menos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22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puntos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65486" y="142488"/>
            <a:ext cx="1840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3782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Complete</a:t>
            </a:r>
            <a:r>
              <a:rPr sz="1400" i="1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tercera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entrega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01325" y="605154"/>
            <a:ext cx="796290" cy="763270"/>
            <a:chOff x="2501325" y="605154"/>
            <a:chExt cx="796290" cy="763270"/>
          </a:xfrm>
        </p:grpSpPr>
        <p:sp>
          <p:nvSpPr>
            <p:cNvPr id="15" name="object 15"/>
            <p:cNvSpPr/>
            <p:nvPr/>
          </p:nvSpPr>
          <p:spPr>
            <a:xfrm>
              <a:off x="2539475" y="882315"/>
              <a:ext cx="469900" cy="448309"/>
            </a:xfrm>
            <a:custGeom>
              <a:avLst/>
              <a:gdLst/>
              <a:ahLst/>
              <a:cxnLst/>
              <a:rect l="l" t="t" r="r" b="b"/>
              <a:pathLst>
                <a:path w="469900" h="448309">
                  <a:moveTo>
                    <a:pt x="0" y="447824"/>
                  </a:moveTo>
                  <a:lnTo>
                    <a:pt x="469415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21898" y="643304"/>
              <a:ext cx="337820" cy="330200"/>
            </a:xfrm>
            <a:custGeom>
              <a:avLst/>
              <a:gdLst/>
              <a:ahLst/>
              <a:cxnLst/>
              <a:rect l="l" t="t" r="r" b="b"/>
              <a:pathLst>
                <a:path w="337820" h="330200">
                  <a:moveTo>
                    <a:pt x="173985" y="330197"/>
                  </a:moveTo>
                  <a:lnTo>
                    <a:pt x="0" y="147823"/>
                  </a:lnTo>
                  <a:lnTo>
                    <a:pt x="337527" y="0"/>
                  </a:lnTo>
                  <a:lnTo>
                    <a:pt x="173985" y="330197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1898" y="643304"/>
              <a:ext cx="337820" cy="330200"/>
            </a:xfrm>
            <a:custGeom>
              <a:avLst/>
              <a:gdLst/>
              <a:ahLst/>
              <a:cxnLst/>
              <a:rect l="l" t="t" r="r" b="b"/>
              <a:pathLst>
                <a:path w="337820" h="330200">
                  <a:moveTo>
                    <a:pt x="173985" y="330197"/>
                  </a:moveTo>
                  <a:lnTo>
                    <a:pt x="337527" y="0"/>
                  </a:lnTo>
                  <a:lnTo>
                    <a:pt x="0" y="147823"/>
                  </a:lnTo>
                  <a:lnTo>
                    <a:pt x="173985" y="330197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05070" y="138162"/>
            <a:ext cx="1604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355" marR="5080" indent="-41529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B45F06"/>
                </a:solidFill>
                <a:latin typeface="Arial"/>
                <a:cs typeface="Arial"/>
              </a:rPr>
              <a:t>Puede</a:t>
            </a:r>
            <a:r>
              <a:rPr sz="1400" i="1" spc="-50" dirty="0">
                <a:solidFill>
                  <a:srgbClr val="B45F06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B45F06"/>
                </a:solidFill>
                <a:latin typeface="Arial"/>
                <a:cs typeface="Arial"/>
              </a:rPr>
              <a:t>cambiar</a:t>
            </a:r>
            <a:r>
              <a:rPr sz="1400" i="1" spc="-50" dirty="0">
                <a:solidFill>
                  <a:srgbClr val="B45F06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B45F06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B45F06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B45F06"/>
                </a:solidFill>
                <a:latin typeface="Arial"/>
                <a:cs typeface="Arial"/>
              </a:rPr>
              <a:t>fotografía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354" y="391148"/>
            <a:ext cx="32461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0" spc="-5" dirty="0">
                <a:solidFill>
                  <a:srgbClr val="FFFFFF"/>
                </a:solidFill>
                <a:latin typeface="Arial"/>
                <a:cs typeface="Arial"/>
              </a:rPr>
              <a:t>Presentación</a:t>
            </a:r>
            <a:r>
              <a:rPr sz="2200" b="1" i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0" spc="-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200" b="1" i="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0" spc="-5" dirty="0">
                <a:solidFill>
                  <a:srgbClr val="FFFFFF"/>
                </a:solidFill>
                <a:latin typeface="Arial"/>
                <a:cs typeface="Arial"/>
              </a:rPr>
              <a:t>equipo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8639" y="1645920"/>
            <a:ext cx="11157585" cy="2742565"/>
            <a:chOff x="728639" y="1645920"/>
            <a:chExt cx="11157585" cy="27425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9240" y="1757160"/>
              <a:ext cx="2507759" cy="24868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52559" y="1645920"/>
              <a:ext cx="2834005" cy="2742565"/>
            </a:xfrm>
            <a:custGeom>
              <a:avLst/>
              <a:gdLst/>
              <a:ahLst/>
              <a:cxnLst/>
              <a:rect l="l" t="t" r="r" b="b"/>
              <a:pathLst>
                <a:path w="2834004" h="2742565">
                  <a:moveTo>
                    <a:pt x="2833559" y="2742120"/>
                  </a:moveTo>
                  <a:lnTo>
                    <a:pt x="0" y="2742120"/>
                  </a:lnTo>
                  <a:lnTo>
                    <a:pt x="0" y="0"/>
                  </a:lnTo>
                  <a:lnTo>
                    <a:pt x="2833559" y="0"/>
                  </a:lnTo>
                  <a:lnTo>
                    <a:pt x="2833559" y="313076"/>
                  </a:lnTo>
                  <a:lnTo>
                    <a:pt x="1440531" y="313076"/>
                  </a:lnTo>
                  <a:lnTo>
                    <a:pt x="1388428" y="314217"/>
                  </a:lnTo>
                  <a:lnTo>
                    <a:pt x="1337624" y="317667"/>
                  </a:lnTo>
                  <a:lnTo>
                    <a:pt x="1287973" y="323471"/>
                  </a:lnTo>
                  <a:lnTo>
                    <a:pt x="1239330" y="331673"/>
                  </a:lnTo>
                  <a:lnTo>
                    <a:pt x="1191548" y="342316"/>
                  </a:lnTo>
                  <a:lnTo>
                    <a:pt x="1144482" y="355445"/>
                  </a:lnTo>
                  <a:lnTo>
                    <a:pt x="1097985" y="371102"/>
                  </a:lnTo>
                  <a:lnTo>
                    <a:pt x="1051911" y="389333"/>
                  </a:lnTo>
                  <a:lnTo>
                    <a:pt x="1006115" y="410180"/>
                  </a:lnTo>
                  <a:lnTo>
                    <a:pt x="960450" y="433687"/>
                  </a:lnTo>
                  <a:lnTo>
                    <a:pt x="914771" y="459898"/>
                  </a:lnTo>
                  <a:lnTo>
                    <a:pt x="870195" y="488102"/>
                  </a:lnTo>
                  <a:lnTo>
                    <a:pt x="827866" y="517631"/>
                  </a:lnTo>
                  <a:lnTo>
                    <a:pt x="787675" y="548597"/>
                  </a:lnTo>
                  <a:lnTo>
                    <a:pt x="749514" y="581113"/>
                  </a:lnTo>
                  <a:lnTo>
                    <a:pt x="713273" y="615289"/>
                  </a:lnTo>
                  <a:lnTo>
                    <a:pt x="678845" y="651239"/>
                  </a:lnTo>
                  <a:lnTo>
                    <a:pt x="646119" y="689073"/>
                  </a:lnTo>
                  <a:lnTo>
                    <a:pt x="614989" y="728905"/>
                  </a:lnTo>
                  <a:lnTo>
                    <a:pt x="585344" y="770845"/>
                  </a:lnTo>
                  <a:lnTo>
                    <a:pt x="557077" y="815006"/>
                  </a:lnTo>
                  <a:lnTo>
                    <a:pt x="530078" y="861500"/>
                  </a:lnTo>
                  <a:lnTo>
                    <a:pt x="504982" y="909143"/>
                  </a:lnTo>
                  <a:lnTo>
                    <a:pt x="482468" y="956775"/>
                  </a:lnTo>
                  <a:lnTo>
                    <a:pt x="462497" y="1004549"/>
                  </a:lnTo>
                  <a:lnTo>
                    <a:pt x="445027" y="1052615"/>
                  </a:lnTo>
                  <a:lnTo>
                    <a:pt x="430017" y="1101124"/>
                  </a:lnTo>
                  <a:lnTo>
                    <a:pt x="417429" y="1150226"/>
                  </a:lnTo>
                  <a:lnTo>
                    <a:pt x="407220" y="1200073"/>
                  </a:lnTo>
                  <a:lnTo>
                    <a:pt x="399350" y="1250816"/>
                  </a:lnTo>
                  <a:lnTo>
                    <a:pt x="393779" y="1302604"/>
                  </a:lnTo>
                  <a:lnTo>
                    <a:pt x="390466" y="1355590"/>
                  </a:lnTo>
                  <a:lnTo>
                    <a:pt x="389371" y="1409924"/>
                  </a:lnTo>
                  <a:lnTo>
                    <a:pt x="390466" y="1464258"/>
                  </a:lnTo>
                  <a:lnTo>
                    <a:pt x="393779" y="1517244"/>
                  </a:lnTo>
                  <a:lnTo>
                    <a:pt x="399350" y="1569033"/>
                  </a:lnTo>
                  <a:lnTo>
                    <a:pt x="407220" y="1619775"/>
                  </a:lnTo>
                  <a:lnTo>
                    <a:pt x="417429" y="1669622"/>
                  </a:lnTo>
                  <a:lnTo>
                    <a:pt x="430017" y="1718725"/>
                  </a:lnTo>
                  <a:lnTo>
                    <a:pt x="445027" y="1767234"/>
                  </a:lnTo>
                  <a:lnTo>
                    <a:pt x="462497" y="1815299"/>
                  </a:lnTo>
                  <a:lnTo>
                    <a:pt x="482468" y="1863073"/>
                  </a:lnTo>
                  <a:lnTo>
                    <a:pt x="504982" y="1910706"/>
                  </a:lnTo>
                  <a:lnTo>
                    <a:pt x="530078" y="1958348"/>
                  </a:lnTo>
                  <a:lnTo>
                    <a:pt x="557077" y="2004842"/>
                  </a:lnTo>
                  <a:lnTo>
                    <a:pt x="585344" y="2049003"/>
                  </a:lnTo>
                  <a:lnTo>
                    <a:pt x="614989" y="2090944"/>
                  </a:lnTo>
                  <a:lnTo>
                    <a:pt x="646119" y="2130775"/>
                  </a:lnTo>
                  <a:lnTo>
                    <a:pt x="678845" y="2168610"/>
                  </a:lnTo>
                  <a:lnTo>
                    <a:pt x="713273" y="2204559"/>
                  </a:lnTo>
                  <a:lnTo>
                    <a:pt x="749514" y="2238736"/>
                  </a:lnTo>
                  <a:lnTo>
                    <a:pt x="787675" y="2271251"/>
                  </a:lnTo>
                  <a:lnTo>
                    <a:pt x="827866" y="2302218"/>
                  </a:lnTo>
                  <a:lnTo>
                    <a:pt x="870195" y="2331747"/>
                  </a:lnTo>
                  <a:lnTo>
                    <a:pt x="914771" y="2359950"/>
                  </a:lnTo>
                  <a:lnTo>
                    <a:pt x="960450" y="2386170"/>
                  </a:lnTo>
                  <a:lnTo>
                    <a:pt x="1006115" y="2409700"/>
                  </a:lnTo>
                  <a:lnTo>
                    <a:pt x="1051911" y="2430581"/>
                  </a:lnTo>
                  <a:lnTo>
                    <a:pt x="1097985" y="2448854"/>
                  </a:lnTo>
                  <a:lnTo>
                    <a:pt x="1144482" y="2464559"/>
                  </a:lnTo>
                  <a:lnTo>
                    <a:pt x="1191548" y="2477736"/>
                  </a:lnTo>
                  <a:lnTo>
                    <a:pt x="1239330" y="2488427"/>
                  </a:lnTo>
                  <a:lnTo>
                    <a:pt x="1287973" y="2496671"/>
                  </a:lnTo>
                  <a:lnTo>
                    <a:pt x="1337624" y="2502510"/>
                  </a:lnTo>
                  <a:lnTo>
                    <a:pt x="1388428" y="2505983"/>
                  </a:lnTo>
                  <a:lnTo>
                    <a:pt x="1440531" y="2507132"/>
                  </a:lnTo>
                  <a:lnTo>
                    <a:pt x="2833559" y="2507132"/>
                  </a:lnTo>
                  <a:lnTo>
                    <a:pt x="2833559" y="2742120"/>
                  </a:lnTo>
                  <a:close/>
                </a:path>
                <a:path w="2834004" h="2742565">
                  <a:moveTo>
                    <a:pt x="2833559" y="2507132"/>
                  </a:moveTo>
                  <a:lnTo>
                    <a:pt x="1440531" y="2507132"/>
                  </a:lnTo>
                  <a:lnTo>
                    <a:pt x="1492634" y="2505983"/>
                  </a:lnTo>
                  <a:lnTo>
                    <a:pt x="1543438" y="2502510"/>
                  </a:lnTo>
                  <a:lnTo>
                    <a:pt x="1593088" y="2496671"/>
                  </a:lnTo>
                  <a:lnTo>
                    <a:pt x="1641732" y="2488427"/>
                  </a:lnTo>
                  <a:lnTo>
                    <a:pt x="1689513" y="2477736"/>
                  </a:lnTo>
                  <a:lnTo>
                    <a:pt x="1736580" y="2464559"/>
                  </a:lnTo>
                  <a:lnTo>
                    <a:pt x="1783077" y="2448854"/>
                  </a:lnTo>
                  <a:lnTo>
                    <a:pt x="1829150" y="2430581"/>
                  </a:lnTo>
                  <a:lnTo>
                    <a:pt x="1874946" y="2409700"/>
                  </a:lnTo>
                  <a:lnTo>
                    <a:pt x="1920611" y="2386170"/>
                  </a:lnTo>
                  <a:lnTo>
                    <a:pt x="1966290" y="2359950"/>
                  </a:lnTo>
                  <a:lnTo>
                    <a:pt x="2010866" y="2331747"/>
                  </a:lnTo>
                  <a:lnTo>
                    <a:pt x="2053195" y="2302218"/>
                  </a:lnTo>
                  <a:lnTo>
                    <a:pt x="2093386" y="2271251"/>
                  </a:lnTo>
                  <a:lnTo>
                    <a:pt x="2131547" y="2238736"/>
                  </a:lnTo>
                  <a:lnTo>
                    <a:pt x="2167788" y="2204559"/>
                  </a:lnTo>
                  <a:lnTo>
                    <a:pt x="2202216" y="2168610"/>
                  </a:lnTo>
                  <a:lnTo>
                    <a:pt x="2234941" y="2130775"/>
                  </a:lnTo>
                  <a:lnTo>
                    <a:pt x="2266072" y="2090944"/>
                  </a:lnTo>
                  <a:lnTo>
                    <a:pt x="2295717" y="2049003"/>
                  </a:lnTo>
                  <a:lnTo>
                    <a:pt x="2323984" y="2004842"/>
                  </a:lnTo>
                  <a:lnTo>
                    <a:pt x="2350983" y="1958348"/>
                  </a:lnTo>
                  <a:lnTo>
                    <a:pt x="2376088" y="1910706"/>
                  </a:lnTo>
                  <a:lnTo>
                    <a:pt x="2398624" y="1863073"/>
                  </a:lnTo>
                  <a:lnTo>
                    <a:pt x="2418630" y="1815299"/>
                  </a:lnTo>
                  <a:lnTo>
                    <a:pt x="2436142" y="1767234"/>
                  </a:lnTo>
                  <a:lnTo>
                    <a:pt x="2451199" y="1718725"/>
                  </a:lnTo>
                  <a:lnTo>
                    <a:pt x="2463836" y="1669622"/>
                  </a:lnTo>
                  <a:lnTo>
                    <a:pt x="2474093" y="1619775"/>
                  </a:lnTo>
                  <a:lnTo>
                    <a:pt x="2482005" y="1569033"/>
                  </a:lnTo>
                  <a:lnTo>
                    <a:pt x="2487610" y="1517244"/>
                  </a:lnTo>
                  <a:lnTo>
                    <a:pt x="2490946" y="1464258"/>
                  </a:lnTo>
                  <a:lnTo>
                    <a:pt x="2492049" y="1409924"/>
                  </a:lnTo>
                  <a:lnTo>
                    <a:pt x="2490946" y="1355590"/>
                  </a:lnTo>
                  <a:lnTo>
                    <a:pt x="2487610" y="1302604"/>
                  </a:lnTo>
                  <a:lnTo>
                    <a:pt x="2482005" y="1250816"/>
                  </a:lnTo>
                  <a:lnTo>
                    <a:pt x="2474093" y="1200073"/>
                  </a:lnTo>
                  <a:lnTo>
                    <a:pt x="2463836" y="1150226"/>
                  </a:lnTo>
                  <a:lnTo>
                    <a:pt x="2451199" y="1101124"/>
                  </a:lnTo>
                  <a:lnTo>
                    <a:pt x="2436142" y="1052615"/>
                  </a:lnTo>
                  <a:lnTo>
                    <a:pt x="2418630" y="1004549"/>
                  </a:lnTo>
                  <a:lnTo>
                    <a:pt x="2398624" y="956775"/>
                  </a:lnTo>
                  <a:lnTo>
                    <a:pt x="2376088" y="909143"/>
                  </a:lnTo>
                  <a:lnTo>
                    <a:pt x="2350983" y="861500"/>
                  </a:lnTo>
                  <a:lnTo>
                    <a:pt x="2323984" y="815006"/>
                  </a:lnTo>
                  <a:lnTo>
                    <a:pt x="2295717" y="770845"/>
                  </a:lnTo>
                  <a:lnTo>
                    <a:pt x="2266072" y="728905"/>
                  </a:lnTo>
                  <a:lnTo>
                    <a:pt x="2234941" y="689073"/>
                  </a:lnTo>
                  <a:lnTo>
                    <a:pt x="2202216" y="651239"/>
                  </a:lnTo>
                  <a:lnTo>
                    <a:pt x="2167788" y="615289"/>
                  </a:lnTo>
                  <a:lnTo>
                    <a:pt x="2131547" y="581113"/>
                  </a:lnTo>
                  <a:lnTo>
                    <a:pt x="2093386" y="548597"/>
                  </a:lnTo>
                  <a:lnTo>
                    <a:pt x="2053195" y="517631"/>
                  </a:lnTo>
                  <a:lnTo>
                    <a:pt x="2010866" y="488102"/>
                  </a:lnTo>
                  <a:lnTo>
                    <a:pt x="1966290" y="459898"/>
                  </a:lnTo>
                  <a:lnTo>
                    <a:pt x="1920611" y="433687"/>
                  </a:lnTo>
                  <a:lnTo>
                    <a:pt x="1874946" y="410180"/>
                  </a:lnTo>
                  <a:lnTo>
                    <a:pt x="1829150" y="389333"/>
                  </a:lnTo>
                  <a:lnTo>
                    <a:pt x="1783077" y="371102"/>
                  </a:lnTo>
                  <a:lnTo>
                    <a:pt x="1736580" y="355445"/>
                  </a:lnTo>
                  <a:lnTo>
                    <a:pt x="1689513" y="342316"/>
                  </a:lnTo>
                  <a:lnTo>
                    <a:pt x="1641732" y="331673"/>
                  </a:lnTo>
                  <a:lnTo>
                    <a:pt x="1593088" y="323471"/>
                  </a:lnTo>
                  <a:lnTo>
                    <a:pt x="1543438" y="317667"/>
                  </a:lnTo>
                  <a:lnTo>
                    <a:pt x="1492634" y="314217"/>
                  </a:lnTo>
                  <a:lnTo>
                    <a:pt x="1440531" y="313076"/>
                  </a:lnTo>
                  <a:lnTo>
                    <a:pt x="2833559" y="313076"/>
                  </a:lnTo>
                  <a:lnTo>
                    <a:pt x="2833559" y="25071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8637" y="1900808"/>
              <a:ext cx="4972685" cy="2196465"/>
            </a:xfrm>
            <a:custGeom>
              <a:avLst/>
              <a:gdLst/>
              <a:ahLst/>
              <a:cxnLst/>
              <a:rect l="l" t="t" r="r" b="b"/>
              <a:pathLst>
                <a:path w="4972685" h="2196465">
                  <a:moveTo>
                    <a:pt x="2102091" y="1096797"/>
                  </a:moveTo>
                  <a:lnTo>
                    <a:pt x="2100948" y="1045603"/>
                  </a:lnTo>
                  <a:lnTo>
                    <a:pt x="2097532" y="994727"/>
                  </a:lnTo>
                  <a:lnTo>
                    <a:pt x="2091880" y="944245"/>
                  </a:lnTo>
                  <a:lnTo>
                    <a:pt x="2084019" y="894245"/>
                  </a:lnTo>
                  <a:lnTo>
                    <a:pt x="2073973" y="844778"/>
                  </a:lnTo>
                  <a:lnTo>
                    <a:pt x="2061781" y="795947"/>
                  </a:lnTo>
                  <a:lnTo>
                    <a:pt x="2047468" y="747814"/>
                  </a:lnTo>
                  <a:lnTo>
                    <a:pt x="2031072" y="700443"/>
                  </a:lnTo>
                  <a:lnTo>
                    <a:pt x="2012607" y="653923"/>
                  </a:lnTo>
                  <a:lnTo>
                    <a:pt x="1992109" y="608317"/>
                  </a:lnTo>
                  <a:lnTo>
                    <a:pt x="1969604" y="563714"/>
                  </a:lnTo>
                  <a:lnTo>
                    <a:pt x="1945132" y="520192"/>
                  </a:lnTo>
                  <a:lnTo>
                    <a:pt x="1918728" y="477812"/>
                  </a:lnTo>
                  <a:lnTo>
                    <a:pt x="1890395" y="436651"/>
                  </a:lnTo>
                  <a:lnTo>
                    <a:pt x="1860194" y="396786"/>
                  </a:lnTo>
                  <a:lnTo>
                    <a:pt x="1828139" y="358292"/>
                  </a:lnTo>
                  <a:lnTo>
                    <a:pt x="1794256" y="321246"/>
                  </a:lnTo>
                  <a:lnTo>
                    <a:pt x="1758746" y="285889"/>
                  </a:lnTo>
                  <a:lnTo>
                    <a:pt x="1721866" y="252425"/>
                  </a:lnTo>
                  <a:lnTo>
                    <a:pt x="1683664" y="220903"/>
                  </a:lnTo>
                  <a:lnTo>
                    <a:pt x="1644218" y="191350"/>
                  </a:lnTo>
                  <a:lnTo>
                    <a:pt x="1603603" y="163791"/>
                  </a:lnTo>
                  <a:lnTo>
                    <a:pt x="1561884" y="138252"/>
                  </a:lnTo>
                  <a:lnTo>
                    <a:pt x="1519148" y="114782"/>
                  </a:lnTo>
                  <a:lnTo>
                    <a:pt x="1475447" y="93383"/>
                  </a:lnTo>
                  <a:lnTo>
                    <a:pt x="1430870" y="74117"/>
                  </a:lnTo>
                  <a:lnTo>
                    <a:pt x="1385481" y="56997"/>
                  </a:lnTo>
                  <a:lnTo>
                    <a:pt x="1339342" y="42062"/>
                  </a:lnTo>
                  <a:lnTo>
                    <a:pt x="1292542" y="29337"/>
                  </a:lnTo>
                  <a:lnTo>
                    <a:pt x="1245158" y="18859"/>
                  </a:lnTo>
                  <a:lnTo>
                    <a:pt x="1197229" y="10655"/>
                  </a:lnTo>
                  <a:lnTo>
                    <a:pt x="1148867" y="4749"/>
                  </a:lnTo>
                  <a:lnTo>
                    <a:pt x="1100112" y="1193"/>
                  </a:lnTo>
                  <a:lnTo>
                    <a:pt x="1051052" y="0"/>
                  </a:lnTo>
                  <a:lnTo>
                    <a:pt x="1004227" y="1066"/>
                  </a:lnTo>
                  <a:lnTo>
                    <a:pt x="957935" y="4241"/>
                  </a:lnTo>
                  <a:lnTo>
                    <a:pt x="912202" y="9486"/>
                  </a:lnTo>
                  <a:lnTo>
                    <a:pt x="867092" y="16738"/>
                  </a:lnTo>
                  <a:lnTo>
                    <a:pt x="822629" y="25971"/>
                  </a:lnTo>
                  <a:lnTo>
                    <a:pt x="778865" y="37134"/>
                  </a:lnTo>
                  <a:lnTo>
                    <a:pt x="735825" y="50177"/>
                  </a:lnTo>
                  <a:lnTo>
                    <a:pt x="693585" y="65062"/>
                  </a:lnTo>
                  <a:lnTo>
                    <a:pt x="652157" y="81749"/>
                  </a:lnTo>
                  <a:lnTo>
                    <a:pt x="611593" y="100177"/>
                  </a:lnTo>
                  <a:lnTo>
                    <a:pt x="571944" y="120319"/>
                  </a:lnTo>
                  <a:lnTo>
                    <a:pt x="533247" y="142113"/>
                  </a:lnTo>
                  <a:lnTo>
                    <a:pt x="495541" y="165531"/>
                  </a:lnTo>
                  <a:lnTo>
                    <a:pt x="458863" y="190525"/>
                  </a:lnTo>
                  <a:lnTo>
                    <a:pt x="423278" y="217043"/>
                  </a:lnTo>
                  <a:lnTo>
                    <a:pt x="388810" y="245046"/>
                  </a:lnTo>
                  <a:lnTo>
                    <a:pt x="355511" y="274485"/>
                  </a:lnTo>
                  <a:lnTo>
                    <a:pt x="323418" y="305320"/>
                  </a:lnTo>
                  <a:lnTo>
                    <a:pt x="292582" y="337502"/>
                  </a:lnTo>
                  <a:lnTo>
                    <a:pt x="263029" y="370992"/>
                  </a:lnTo>
                  <a:lnTo>
                    <a:pt x="234823" y="405739"/>
                  </a:lnTo>
                  <a:lnTo>
                    <a:pt x="207987" y="441706"/>
                  </a:lnTo>
                  <a:lnTo>
                    <a:pt x="182575" y="478840"/>
                  </a:lnTo>
                  <a:lnTo>
                    <a:pt x="158623" y="517105"/>
                  </a:lnTo>
                  <a:lnTo>
                    <a:pt x="136182" y="556450"/>
                  </a:lnTo>
                  <a:lnTo>
                    <a:pt x="115290" y="596836"/>
                  </a:lnTo>
                  <a:lnTo>
                    <a:pt x="95999" y="638213"/>
                  </a:lnTo>
                  <a:lnTo>
                    <a:pt x="78333" y="680542"/>
                  </a:lnTo>
                  <a:lnTo>
                    <a:pt x="62344" y="723773"/>
                  </a:lnTo>
                  <a:lnTo>
                    <a:pt x="48082" y="767854"/>
                  </a:lnTo>
                  <a:lnTo>
                    <a:pt x="35585" y="812761"/>
                  </a:lnTo>
                  <a:lnTo>
                    <a:pt x="24892" y="858431"/>
                  </a:lnTo>
                  <a:lnTo>
                    <a:pt x="16040" y="904836"/>
                  </a:lnTo>
                  <a:lnTo>
                    <a:pt x="9080" y="951915"/>
                  </a:lnTo>
                  <a:lnTo>
                    <a:pt x="4064" y="999629"/>
                  </a:lnTo>
                  <a:lnTo>
                    <a:pt x="1016" y="1047940"/>
                  </a:lnTo>
                  <a:lnTo>
                    <a:pt x="0" y="1096797"/>
                  </a:lnTo>
                  <a:lnTo>
                    <a:pt x="1016" y="1145654"/>
                  </a:lnTo>
                  <a:lnTo>
                    <a:pt x="4064" y="1193965"/>
                  </a:lnTo>
                  <a:lnTo>
                    <a:pt x="9080" y="1241679"/>
                  </a:lnTo>
                  <a:lnTo>
                    <a:pt x="16040" y="1288757"/>
                  </a:lnTo>
                  <a:lnTo>
                    <a:pt x="24892" y="1335163"/>
                  </a:lnTo>
                  <a:lnTo>
                    <a:pt x="35585" y="1380832"/>
                  </a:lnTo>
                  <a:lnTo>
                    <a:pt x="48082" y="1425740"/>
                  </a:lnTo>
                  <a:lnTo>
                    <a:pt x="62344" y="1469821"/>
                  </a:lnTo>
                  <a:lnTo>
                    <a:pt x="78333" y="1513052"/>
                  </a:lnTo>
                  <a:lnTo>
                    <a:pt x="95999" y="1555381"/>
                  </a:lnTo>
                  <a:lnTo>
                    <a:pt x="115290" y="1596758"/>
                  </a:lnTo>
                  <a:lnTo>
                    <a:pt x="136182" y="1637144"/>
                  </a:lnTo>
                  <a:lnTo>
                    <a:pt x="158623" y="1676488"/>
                  </a:lnTo>
                  <a:lnTo>
                    <a:pt x="182575" y="1714754"/>
                  </a:lnTo>
                  <a:lnTo>
                    <a:pt x="207987" y="1751888"/>
                  </a:lnTo>
                  <a:lnTo>
                    <a:pt x="234823" y="1787855"/>
                  </a:lnTo>
                  <a:lnTo>
                    <a:pt x="263029" y="1822602"/>
                  </a:lnTo>
                  <a:lnTo>
                    <a:pt x="292582" y="1856092"/>
                  </a:lnTo>
                  <a:lnTo>
                    <a:pt x="323418" y="1888274"/>
                  </a:lnTo>
                  <a:lnTo>
                    <a:pt x="355511" y="1919109"/>
                  </a:lnTo>
                  <a:lnTo>
                    <a:pt x="388810" y="1948548"/>
                  </a:lnTo>
                  <a:lnTo>
                    <a:pt x="423278" y="1976551"/>
                  </a:lnTo>
                  <a:lnTo>
                    <a:pt x="458863" y="2003069"/>
                  </a:lnTo>
                  <a:lnTo>
                    <a:pt x="495541" y="2028063"/>
                  </a:lnTo>
                  <a:lnTo>
                    <a:pt x="533247" y="2051481"/>
                  </a:lnTo>
                  <a:lnTo>
                    <a:pt x="571944" y="2073275"/>
                  </a:lnTo>
                  <a:lnTo>
                    <a:pt x="611593" y="2093417"/>
                  </a:lnTo>
                  <a:lnTo>
                    <a:pt x="652157" y="2111845"/>
                  </a:lnTo>
                  <a:lnTo>
                    <a:pt x="693585" y="2128532"/>
                  </a:lnTo>
                  <a:lnTo>
                    <a:pt x="735825" y="2143417"/>
                  </a:lnTo>
                  <a:lnTo>
                    <a:pt x="778865" y="2156460"/>
                  </a:lnTo>
                  <a:lnTo>
                    <a:pt x="822629" y="2167623"/>
                  </a:lnTo>
                  <a:lnTo>
                    <a:pt x="867092" y="2176856"/>
                  </a:lnTo>
                  <a:lnTo>
                    <a:pt x="912202" y="2184108"/>
                  </a:lnTo>
                  <a:lnTo>
                    <a:pt x="957935" y="2189353"/>
                  </a:lnTo>
                  <a:lnTo>
                    <a:pt x="1004227" y="2192528"/>
                  </a:lnTo>
                  <a:lnTo>
                    <a:pt x="1051052" y="2193594"/>
                  </a:lnTo>
                  <a:lnTo>
                    <a:pt x="1097864" y="2192528"/>
                  </a:lnTo>
                  <a:lnTo>
                    <a:pt x="1144155" y="2189353"/>
                  </a:lnTo>
                  <a:lnTo>
                    <a:pt x="1189888" y="2184108"/>
                  </a:lnTo>
                  <a:lnTo>
                    <a:pt x="1234998" y="2176856"/>
                  </a:lnTo>
                  <a:lnTo>
                    <a:pt x="1279461" y="2167623"/>
                  </a:lnTo>
                  <a:lnTo>
                    <a:pt x="1323238" y="2156460"/>
                  </a:lnTo>
                  <a:lnTo>
                    <a:pt x="1366266" y="2143417"/>
                  </a:lnTo>
                  <a:lnTo>
                    <a:pt x="1408518" y="2128532"/>
                  </a:lnTo>
                  <a:lnTo>
                    <a:pt x="1449933" y="2111845"/>
                  </a:lnTo>
                  <a:lnTo>
                    <a:pt x="1490497" y="2093417"/>
                  </a:lnTo>
                  <a:lnTo>
                    <a:pt x="1530146" y="2073275"/>
                  </a:lnTo>
                  <a:lnTo>
                    <a:pt x="1568856" y="2051481"/>
                  </a:lnTo>
                  <a:lnTo>
                    <a:pt x="1606550" y="2028063"/>
                  </a:lnTo>
                  <a:lnTo>
                    <a:pt x="1643227" y="2003069"/>
                  </a:lnTo>
                  <a:lnTo>
                    <a:pt x="1678813" y="1976551"/>
                  </a:lnTo>
                  <a:lnTo>
                    <a:pt x="1713280" y="1948548"/>
                  </a:lnTo>
                  <a:lnTo>
                    <a:pt x="1746580" y="1919109"/>
                  </a:lnTo>
                  <a:lnTo>
                    <a:pt x="1778673" y="1888274"/>
                  </a:lnTo>
                  <a:lnTo>
                    <a:pt x="1809508" y="1856092"/>
                  </a:lnTo>
                  <a:lnTo>
                    <a:pt x="1839061" y="1822602"/>
                  </a:lnTo>
                  <a:lnTo>
                    <a:pt x="1867268" y="1787855"/>
                  </a:lnTo>
                  <a:lnTo>
                    <a:pt x="1894103" y="1751888"/>
                  </a:lnTo>
                  <a:lnTo>
                    <a:pt x="1919516" y="1714754"/>
                  </a:lnTo>
                  <a:lnTo>
                    <a:pt x="1943468" y="1676488"/>
                  </a:lnTo>
                  <a:lnTo>
                    <a:pt x="1965909" y="1637144"/>
                  </a:lnTo>
                  <a:lnTo>
                    <a:pt x="1986800" y="1596758"/>
                  </a:lnTo>
                  <a:lnTo>
                    <a:pt x="2006092" y="1555381"/>
                  </a:lnTo>
                  <a:lnTo>
                    <a:pt x="2023757" y="1513052"/>
                  </a:lnTo>
                  <a:lnTo>
                    <a:pt x="2039747" y="1469821"/>
                  </a:lnTo>
                  <a:lnTo>
                    <a:pt x="2054009" y="1425740"/>
                  </a:lnTo>
                  <a:lnTo>
                    <a:pt x="2066505" y="1380832"/>
                  </a:lnTo>
                  <a:lnTo>
                    <a:pt x="2077212" y="1335163"/>
                  </a:lnTo>
                  <a:lnTo>
                    <a:pt x="2086051" y="1288757"/>
                  </a:lnTo>
                  <a:lnTo>
                    <a:pt x="2093010" y="1241679"/>
                  </a:lnTo>
                  <a:lnTo>
                    <a:pt x="2098027" y="1193965"/>
                  </a:lnTo>
                  <a:lnTo>
                    <a:pt x="2101075" y="1145654"/>
                  </a:lnTo>
                  <a:lnTo>
                    <a:pt x="2102091" y="1096797"/>
                  </a:lnTo>
                  <a:close/>
                </a:path>
                <a:path w="4972685" h="2196465">
                  <a:moveTo>
                    <a:pt x="4972672" y="1099616"/>
                  </a:moveTo>
                  <a:lnTo>
                    <a:pt x="4971529" y="1048423"/>
                  </a:lnTo>
                  <a:lnTo>
                    <a:pt x="4968113" y="997546"/>
                  </a:lnTo>
                  <a:lnTo>
                    <a:pt x="4962461" y="947077"/>
                  </a:lnTo>
                  <a:lnTo>
                    <a:pt x="4954600" y="897077"/>
                  </a:lnTo>
                  <a:lnTo>
                    <a:pt x="4944554" y="847623"/>
                  </a:lnTo>
                  <a:lnTo>
                    <a:pt x="4932362" y="798779"/>
                  </a:lnTo>
                  <a:lnTo>
                    <a:pt x="4918049" y="750646"/>
                  </a:lnTo>
                  <a:lnTo>
                    <a:pt x="4901654" y="703287"/>
                  </a:lnTo>
                  <a:lnTo>
                    <a:pt x="4883188" y="656767"/>
                  </a:lnTo>
                  <a:lnTo>
                    <a:pt x="4862690" y="611174"/>
                  </a:lnTo>
                  <a:lnTo>
                    <a:pt x="4840186" y="566572"/>
                  </a:lnTo>
                  <a:lnTo>
                    <a:pt x="4815725" y="523036"/>
                  </a:lnTo>
                  <a:lnTo>
                    <a:pt x="4789309" y="480656"/>
                  </a:lnTo>
                  <a:lnTo>
                    <a:pt x="4760988" y="439508"/>
                  </a:lnTo>
                  <a:lnTo>
                    <a:pt x="4730775" y="399643"/>
                  </a:lnTo>
                  <a:lnTo>
                    <a:pt x="4698720" y="361149"/>
                  </a:lnTo>
                  <a:lnTo>
                    <a:pt x="4664837" y="324104"/>
                  </a:lnTo>
                  <a:lnTo>
                    <a:pt x="4629340" y="288747"/>
                  </a:lnTo>
                  <a:lnTo>
                    <a:pt x="4592459" y="255295"/>
                  </a:lnTo>
                  <a:lnTo>
                    <a:pt x="4554258" y="223774"/>
                  </a:lnTo>
                  <a:lnTo>
                    <a:pt x="4514812" y="194221"/>
                  </a:lnTo>
                  <a:lnTo>
                    <a:pt x="4474197" y="166662"/>
                  </a:lnTo>
                  <a:lnTo>
                    <a:pt x="4432478" y="141122"/>
                  </a:lnTo>
                  <a:lnTo>
                    <a:pt x="4389742" y="117652"/>
                  </a:lnTo>
                  <a:lnTo>
                    <a:pt x="4346041" y="96266"/>
                  </a:lnTo>
                  <a:lnTo>
                    <a:pt x="4301464" y="77000"/>
                  </a:lnTo>
                  <a:lnTo>
                    <a:pt x="4256075" y="59880"/>
                  </a:lnTo>
                  <a:lnTo>
                    <a:pt x="4209948" y="44945"/>
                  </a:lnTo>
                  <a:lnTo>
                    <a:pt x="4163149" y="32219"/>
                  </a:lnTo>
                  <a:lnTo>
                    <a:pt x="4115752" y="21742"/>
                  </a:lnTo>
                  <a:lnTo>
                    <a:pt x="4067835" y="13538"/>
                  </a:lnTo>
                  <a:lnTo>
                    <a:pt x="4019473" y="7632"/>
                  </a:lnTo>
                  <a:lnTo>
                    <a:pt x="3970718" y="4076"/>
                  </a:lnTo>
                  <a:lnTo>
                    <a:pt x="3921658" y="2882"/>
                  </a:lnTo>
                  <a:lnTo>
                    <a:pt x="3874846" y="3949"/>
                  </a:lnTo>
                  <a:lnTo>
                    <a:pt x="3828542" y="7124"/>
                  </a:lnTo>
                  <a:lnTo>
                    <a:pt x="3782822" y="12357"/>
                  </a:lnTo>
                  <a:lnTo>
                    <a:pt x="3737711" y="19621"/>
                  </a:lnTo>
                  <a:lnTo>
                    <a:pt x="3693249" y="28854"/>
                  </a:lnTo>
                  <a:lnTo>
                    <a:pt x="3649472" y="40005"/>
                  </a:lnTo>
                  <a:lnTo>
                    <a:pt x="3606444" y="53060"/>
                  </a:lnTo>
                  <a:lnTo>
                    <a:pt x="3564204" y="67945"/>
                  </a:lnTo>
                  <a:lnTo>
                    <a:pt x="3522776" y="84620"/>
                  </a:lnTo>
                  <a:lnTo>
                    <a:pt x="3482213" y="103047"/>
                  </a:lnTo>
                  <a:lnTo>
                    <a:pt x="3442563" y="123190"/>
                  </a:lnTo>
                  <a:lnTo>
                    <a:pt x="3403866" y="144983"/>
                  </a:lnTo>
                  <a:lnTo>
                    <a:pt x="3366160" y="168402"/>
                  </a:lnTo>
                  <a:lnTo>
                    <a:pt x="3329495" y="193395"/>
                  </a:lnTo>
                  <a:lnTo>
                    <a:pt x="3293910" y="219913"/>
                  </a:lnTo>
                  <a:lnTo>
                    <a:pt x="3259442" y="247904"/>
                  </a:lnTo>
                  <a:lnTo>
                    <a:pt x="3226143" y="277342"/>
                  </a:lnTo>
                  <a:lnTo>
                    <a:pt x="3194050" y="308178"/>
                  </a:lnTo>
                  <a:lnTo>
                    <a:pt x="3163214" y="340360"/>
                  </a:lnTo>
                  <a:lnTo>
                    <a:pt x="3133661" y="373849"/>
                  </a:lnTo>
                  <a:lnTo>
                    <a:pt x="3105454" y="408597"/>
                  </a:lnTo>
                  <a:lnTo>
                    <a:pt x="3078619" y="444563"/>
                  </a:lnTo>
                  <a:lnTo>
                    <a:pt x="3053207" y="481698"/>
                  </a:lnTo>
                  <a:lnTo>
                    <a:pt x="3029267" y="519963"/>
                  </a:lnTo>
                  <a:lnTo>
                    <a:pt x="3006826" y="559308"/>
                  </a:lnTo>
                  <a:lnTo>
                    <a:pt x="2985935" y="599681"/>
                  </a:lnTo>
                  <a:lnTo>
                    <a:pt x="2966631" y="641057"/>
                  </a:lnTo>
                  <a:lnTo>
                    <a:pt x="2948965" y="683387"/>
                  </a:lnTo>
                  <a:lnTo>
                    <a:pt x="2932988" y="726605"/>
                  </a:lnTo>
                  <a:lnTo>
                    <a:pt x="2918726" y="770699"/>
                  </a:lnTo>
                  <a:lnTo>
                    <a:pt x="2906217" y="815594"/>
                  </a:lnTo>
                  <a:lnTo>
                    <a:pt x="2895523" y="861275"/>
                  </a:lnTo>
                  <a:lnTo>
                    <a:pt x="2886684" y="907669"/>
                  </a:lnTo>
                  <a:lnTo>
                    <a:pt x="2879725" y="954747"/>
                  </a:lnTo>
                  <a:lnTo>
                    <a:pt x="2874708" y="1002461"/>
                  </a:lnTo>
                  <a:lnTo>
                    <a:pt x="2871660" y="1050759"/>
                  </a:lnTo>
                  <a:lnTo>
                    <a:pt x="2870631" y="1099616"/>
                  </a:lnTo>
                  <a:lnTo>
                    <a:pt x="2871660" y="1148473"/>
                  </a:lnTo>
                  <a:lnTo>
                    <a:pt x="2874708" y="1196771"/>
                  </a:lnTo>
                  <a:lnTo>
                    <a:pt x="2879725" y="1244485"/>
                  </a:lnTo>
                  <a:lnTo>
                    <a:pt x="2886684" y="1291564"/>
                  </a:lnTo>
                  <a:lnTo>
                    <a:pt x="2895523" y="1337970"/>
                  </a:lnTo>
                  <a:lnTo>
                    <a:pt x="2906217" y="1383639"/>
                  </a:lnTo>
                  <a:lnTo>
                    <a:pt x="2918726" y="1428534"/>
                  </a:lnTo>
                  <a:lnTo>
                    <a:pt x="2932988" y="1472628"/>
                  </a:lnTo>
                  <a:lnTo>
                    <a:pt x="2948965" y="1515846"/>
                  </a:lnTo>
                  <a:lnTo>
                    <a:pt x="2966631" y="1558175"/>
                  </a:lnTo>
                  <a:lnTo>
                    <a:pt x="2985935" y="1599552"/>
                  </a:lnTo>
                  <a:lnTo>
                    <a:pt x="3006826" y="1639925"/>
                  </a:lnTo>
                  <a:lnTo>
                    <a:pt x="3029267" y="1679270"/>
                  </a:lnTo>
                  <a:lnTo>
                    <a:pt x="3053207" y="1717535"/>
                  </a:lnTo>
                  <a:lnTo>
                    <a:pt x="3078619" y="1754670"/>
                  </a:lnTo>
                  <a:lnTo>
                    <a:pt x="3105454" y="1790636"/>
                  </a:lnTo>
                  <a:lnTo>
                    <a:pt x="3133661" y="1825383"/>
                  </a:lnTo>
                  <a:lnTo>
                    <a:pt x="3163214" y="1858873"/>
                  </a:lnTo>
                  <a:lnTo>
                    <a:pt x="3194050" y="1891055"/>
                  </a:lnTo>
                  <a:lnTo>
                    <a:pt x="3226143" y="1921891"/>
                  </a:lnTo>
                  <a:lnTo>
                    <a:pt x="3259442" y="1951329"/>
                  </a:lnTo>
                  <a:lnTo>
                    <a:pt x="3293910" y="1979320"/>
                  </a:lnTo>
                  <a:lnTo>
                    <a:pt x="3329495" y="2005838"/>
                  </a:lnTo>
                  <a:lnTo>
                    <a:pt x="3366160" y="2030831"/>
                  </a:lnTo>
                  <a:lnTo>
                    <a:pt x="3403866" y="2054250"/>
                  </a:lnTo>
                  <a:lnTo>
                    <a:pt x="3442563" y="2076043"/>
                  </a:lnTo>
                  <a:lnTo>
                    <a:pt x="3482213" y="2096185"/>
                  </a:lnTo>
                  <a:lnTo>
                    <a:pt x="3522776" y="2114613"/>
                  </a:lnTo>
                  <a:lnTo>
                    <a:pt x="3564204" y="2131301"/>
                  </a:lnTo>
                  <a:lnTo>
                    <a:pt x="3606444" y="2146185"/>
                  </a:lnTo>
                  <a:lnTo>
                    <a:pt x="3649472" y="2159228"/>
                  </a:lnTo>
                  <a:lnTo>
                    <a:pt x="3693249" y="2170379"/>
                  </a:lnTo>
                  <a:lnTo>
                    <a:pt x="3737711" y="2179612"/>
                  </a:lnTo>
                  <a:lnTo>
                    <a:pt x="3782822" y="2186876"/>
                  </a:lnTo>
                  <a:lnTo>
                    <a:pt x="3828542" y="2192109"/>
                  </a:lnTo>
                  <a:lnTo>
                    <a:pt x="3874846" y="2195284"/>
                  </a:lnTo>
                  <a:lnTo>
                    <a:pt x="3921658" y="2196363"/>
                  </a:lnTo>
                  <a:lnTo>
                    <a:pt x="3968470" y="2195284"/>
                  </a:lnTo>
                  <a:lnTo>
                    <a:pt x="4014762" y="2192109"/>
                  </a:lnTo>
                  <a:lnTo>
                    <a:pt x="4060494" y="2186876"/>
                  </a:lnTo>
                  <a:lnTo>
                    <a:pt x="4105605" y="2179612"/>
                  </a:lnTo>
                  <a:lnTo>
                    <a:pt x="4150068" y="2170379"/>
                  </a:lnTo>
                  <a:lnTo>
                    <a:pt x="4193832" y="2159228"/>
                  </a:lnTo>
                  <a:lnTo>
                    <a:pt x="4236859" y="2146185"/>
                  </a:lnTo>
                  <a:lnTo>
                    <a:pt x="4279112" y="2131301"/>
                  </a:lnTo>
                  <a:lnTo>
                    <a:pt x="4320540" y="2114613"/>
                  </a:lnTo>
                  <a:lnTo>
                    <a:pt x="4361091" y="2096185"/>
                  </a:lnTo>
                  <a:lnTo>
                    <a:pt x="4400753" y="2076043"/>
                  </a:lnTo>
                  <a:lnTo>
                    <a:pt x="4439450" y="2054250"/>
                  </a:lnTo>
                  <a:lnTo>
                    <a:pt x="4477156" y="2030831"/>
                  </a:lnTo>
                  <a:lnTo>
                    <a:pt x="4513821" y="2005838"/>
                  </a:lnTo>
                  <a:lnTo>
                    <a:pt x="4549406" y="1979320"/>
                  </a:lnTo>
                  <a:lnTo>
                    <a:pt x="4583874" y="1951329"/>
                  </a:lnTo>
                  <a:lnTo>
                    <a:pt x="4617174" y="1921891"/>
                  </a:lnTo>
                  <a:lnTo>
                    <a:pt x="4649267" y="1891055"/>
                  </a:lnTo>
                  <a:lnTo>
                    <a:pt x="4680102" y="1858873"/>
                  </a:lnTo>
                  <a:lnTo>
                    <a:pt x="4709655" y="1825383"/>
                  </a:lnTo>
                  <a:lnTo>
                    <a:pt x="4737862" y="1790636"/>
                  </a:lnTo>
                  <a:lnTo>
                    <a:pt x="4764697" y="1754670"/>
                  </a:lnTo>
                  <a:lnTo>
                    <a:pt x="4790110" y="1717535"/>
                  </a:lnTo>
                  <a:lnTo>
                    <a:pt x="4814049" y="1679270"/>
                  </a:lnTo>
                  <a:lnTo>
                    <a:pt x="4836490" y="1639925"/>
                  </a:lnTo>
                  <a:lnTo>
                    <a:pt x="4857381" y="1599552"/>
                  </a:lnTo>
                  <a:lnTo>
                    <a:pt x="4876685" y="1558175"/>
                  </a:lnTo>
                  <a:lnTo>
                    <a:pt x="4894338" y="1515846"/>
                  </a:lnTo>
                  <a:lnTo>
                    <a:pt x="4910328" y="1472628"/>
                  </a:lnTo>
                  <a:lnTo>
                    <a:pt x="4924590" y="1428534"/>
                  </a:lnTo>
                  <a:lnTo>
                    <a:pt x="4937087" y="1383639"/>
                  </a:lnTo>
                  <a:lnTo>
                    <a:pt x="4947793" y="1337970"/>
                  </a:lnTo>
                  <a:lnTo>
                    <a:pt x="4956632" y="1291564"/>
                  </a:lnTo>
                  <a:lnTo>
                    <a:pt x="4963592" y="1244485"/>
                  </a:lnTo>
                  <a:lnTo>
                    <a:pt x="4968608" y="1196771"/>
                  </a:lnTo>
                  <a:lnTo>
                    <a:pt x="4971656" y="1148473"/>
                  </a:lnTo>
                  <a:lnTo>
                    <a:pt x="4972672" y="1099616"/>
                  </a:lnTo>
                  <a:close/>
                </a:path>
              </a:pathLst>
            </a:custGeom>
            <a:solidFill>
              <a:srgbClr val="00A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34954" y="4194898"/>
            <a:ext cx="18510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 indent="-16002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Mauricio</a:t>
            </a:r>
            <a:r>
              <a:rPr sz="2200" b="1" spc="-10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001E33"/>
                </a:solidFill>
                <a:latin typeface="Arial"/>
                <a:cs typeface="Arial"/>
              </a:rPr>
              <a:t>Toro </a:t>
            </a:r>
            <a:r>
              <a:rPr sz="2200" b="1" spc="-59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Preparación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</a:t>
            </a:r>
            <a:r>
              <a:rPr sz="2200" spc="-3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los</a:t>
            </a:r>
            <a:r>
              <a:rPr sz="2200" spc="-25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datos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9286" y="4194904"/>
            <a:ext cx="1992630" cy="1041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Segundo</a:t>
            </a:r>
            <a:r>
              <a:rPr sz="2200" b="1" spc="-80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 err="1">
                <a:solidFill>
                  <a:srgbClr val="001E33"/>
                </a:solidFill>
                <a:latin typeface="Arial"/>
                <a:cs typeface="Arial"/>
              </a:rPr>
              <a:t>autor</a:t>
            </a:r>
            <a:endParaRPr lang="es-CO" sz="2200" b="1" spc="-5" dirty="0">
              <a:solidFill>
                <a:srgbClr val="001E33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Arial"/>
                <a:cs typeface="Arial"/>
              </a:rPr>
              <a:t>Organizador y analista 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170" y="4194904"/>
            <a:ext cx="1840230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Primer</a:t>
            </a:r>
            <a:r>
              <a:rPr sz="2200" b="1" spc="-80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 err="1">
                <a:solidFill>
                  <a:srgbClr val="001E33"/>
                </a:solidFill>
                <a:latin typeface="Arial"/>
                <a:cs typeface="Arial"/>
              </a:rPr>
              <a:t>autor</a:t>
            </a:r>
            <a:endParaRPr lang="es-CO" sz="2200" b="1" spc="-5" dirty="0">
              <a:solidFill>
                <a:srgbClr val="001E33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s-CO" sz="2200" spc="-5" dirty="0">
                <a:solidFill>
                  <a:srgbClr val="001E33"/>
                </a:solidFill>
                <a:latin typeface="Arial MT"/>
                <a:cs typeface="Arial"/>
              </a:rPr>
              <a:t>Programador y documentador </a:t>
            </a:r>
            <a:endParaRPr sz="2200" dirty="0">
              <a:latin typeface="Arial MT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553" y="5961624"/>
            <a:ext cx="605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Arial"/>
                <a:cs typeface="Arial"/>
              </a:rPr>
              <a:t>https://github.com/MauricioCa07/ST0245-002.git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68494" y="4194898"/>
            <a:ext cx="18402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Andrea</a:t>
            </a:r>
            <a:r>
              <a:rPr sz="2200" b="1" spc="-9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Serna </a:t>
            </a:r>
            <a:r>
              <a:rPr sz="2200" b="1" spc="-59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Revisión de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la</a:t>
            </a:r>
            <a:r>
              <a:rPr sz="2200" spc="-3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literatura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49297" y="1631862"/>
            <a:ext cx="3383279" cy="2651760"/>
            <a:chOff x="5971271" y="1633069"/>
            <a:chExt cx="3383279" cy="265176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4650" y="1936475"/>
              <a:ext cx="2056877" cy="22848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971271" y="1633069"/>
              <a:ext cx="3383279" cy="2651760"/>
            </a:xfrm>
            <a:custGeom>
              <a:avLst/>
              <a:gdLst/>
              <a:ahLst/>
              <a:cxnLst/>
              <a:rect l="l" t="t" r="r" b="b"/>
              <a:pathLst>
                <a:path w="3383279" h="2651760">
                  <a:moveTo>
                    <a:pt x="3383280" y="2651759"/>
                  </a:moveTo>
                  <a:lnTo>
                    <a:pt x="0" y="2651759"/>
                  </a:lnTo>
                  <a:lnTo>
                    <a:pt x="0" y="0"/>
                  </a:lnTo>
                  <a:lnTo>
                    <a:pt x="3383280" y="0"/>
                  </a:lnTo>
                  <a:lnTo>
                    <a:pt x="3383280" y="287639"/>
                  </a:lnTo>
                  <a:lnTo>
                    <a:pt x="1690920" y="287639"/>
                  </a:lnTo>
                  <a:lnTo>
                    <a:pt x="1635839" y="289079"/>
                  </a:lnTo>
                  <a:lnTo>
                    <a:pt x="1581120" y="293759"/>
                  </a:lnTo>
                  <a:lnTo>
                    <a:pt x="1526399" y="301319"/>
                  </a:lnTo>
                  <a:lnTo>
                    <a:pt x="1472399" y="311759"/>
                  </a:lnTo>
                  <a:lnTo>
                    <a:pt x="1418759" y="325079"/>
                  </a:lnTo>
                  <a:lnTo>
                    <a:pt x="1365839" y="341279"/>
                  </a:lnTo>
                  <a:lnTo>
                    <a:pt x="1313999" y="360719"/>
                  </a:lnTo>
                  <a:lnTo>
                    <a:pt x="1263239" y="382679"/>
                  </a:lnTo>
                  <a:lnTo>
                    <a:pt x="1213559" y="407519"/>
                  </a:lnTo>
                  <a:lnTo>
                    <a:pt x="1165320" y="434879"/>
                  </a:lnTo>
                  <a:lnTo>
                    <a:pt x="1118159" y="464759"/>
                  </a:lnTo>
                  <a:lnTo>
                    <a:pt x="1072799" y="497519"/>
                  </a:lnTo>
                  <a:lnTo>
                    <a:pt x="1029239" y="532439"/>
                  </a:lnTo>
                  <a:lnTo>
                    <a:pt x="987480" y="569519"/>
                  </a:lnTo>
                  <a:lnTo>
                    <a:pt x="947520" y="609119"/>
                  </a:lnTo>
                  <a:lnTo>
                    <a:pt x="909720" y="650879"/>
                  </a:lnTo>
                  <a:lnTo>
                    <a:pt x="873720" y="694439"/>
                  </a:lnTo>
                  <a:lnTo>
                    <a:pt x="840239" y="740159"/>
                  </a:lnTo>
                  <a:lnTo>
                    <a:pt x="809280" y="787319"/>
                  </a:lnTo>
                  <a:lnTo>
                    <a:pt x="780480" y="836279"/>
                  </a:lnTo>
                  <a:lnTo>
                    <a:pt x="754199" y="887039"/>
                  </a:lnTo>
                  <a:lnTo>
                    <a:pt x="730439" y="938879"/>
                  </a:lnTo>
                  <a:lnTo>
                    <a:pt x="709559" y="991799"/>
                  </a:lnTo>
                  <a:lnTo>
                    <a:pt x="691199" y="1045799"/>
                  </a:lnTo>
                  <a:lnTo>
                    <a:pt x="675359" y="1100879"/>
                  </a:lnTo>
                  <a:lnTo>
                    <a:pt x="662759" y="1156679"/>
                  </a:lnTo>
                  <a:lnTo>
                    <a:pt x="652680" y="1213199"/>
                  </a:lnTo>
                  <a:lnTo>
                    <a:pt x="645480" y="1270079"/>
                  </a:lnTo>
                  <a:lnTo>
                    <a:pt x="641159" y="1327679"/>
                  </a:lnTo>
                  <a:lnTo>
                    <a:pt x="639720" y="1384919"/>
                  </a:lnTo>
                  <a:lnTo>
                    <a:pt x="639359" y="1384919"/>
                  </a:lnTo>
                  <a:lnTo>
                    <a:pt x="640799" y="1442159"/>
                  </a:lnTo>
                  <a:lnTo>
                    <a:pt x="645120" y="1499759"/>
                  </a:lnTo>
                  <a:lnTo>
                    <a:pt x="652320" y="1556639"/>
                  </a:lnTo>
                  <a:lnTo>
                    <a:pt x="662399" y="1613159"/>
                  </a:lnTo>
                  <a:lnTo>
                    <a:pt x="675359" y="1668959"/>
                  </a:lnTo>
                  <a:lnTo>
                    <a:pt x="690839" y="1724039"/>
                  </a:lnTo>
                  <a:lnTo>
                    <a:pt x="709199" y="1778039"/>
                  </a:lnTo>
                  <a:lnTo>
                    <a:pt x="730439" y="1830959"/>
                  </a:lnTo>
                  <a:lnTo>
                    <a:pt x="754199" y="1882799"/>
                  </a:lnTo>
                  <a:lnTo>
                    <a:pt x="780480" y="1933559"/>
                  </a:lnTo>
                  <a:lnTo>
                    <a:pt x="809280" y="1982519"/>
                  </a:lnTo>
                  <a:lnTo>
                    <a:pt x="840239" y="2029679"/>
                  </a:lnTo>
                  <a:lnTo>
                    <a:pt x="873720" y="2075399"/>
                  </a:lnTo>
                  <a:lnTo>
                    <a:pt x="909720" y="2118959"/>
                  </a:lnTo>
                  <a:lnTo>
                    <a:pt x="947520" y="2160719"/>
                  </a:lnTo>
                  <a:lnTo>
                    <a:pt x="987480" y="2199959"/>
                  </a:lnTo>
                  <a:lnTo>
                    <a:pt x="1029239" y="2237399"/>
                  </a:lnTo>
                  <a:lnTo>
                    <a:pt x="1072799" y="2272319"/>
                  </a:lnTo>
                  <a:lnTo>
                    <a:pt x="1118159" y="2304719"/>
                  </a:lnTo>
                  <a:lnTo>
                    <a:pt x="1165320" y="2334959"/>
                  </a:lnTo>
                  <a:lnTo>
                    <a:pt x="1213559" y="2362319"/>
                  </a:lnTo>
                  <a:lnTo>
                    <a:pt x="1263239" y="2387159"/>
                  </a:lnTo>
                  <a:lnTo>
                    <a:pt x="1313999" y="2409119"/>
                  </a:lnTo>
                  <a:lnTo>
                    <a:pt x="1366199" y="2428199"/>
                  </a:lnTo>
                  <a:lnTo>
                    <a:pt x="1418759" y="2444399"/>
                  </a:lnTo>
                  <a:lnTo>
                    <a:pt x="1472399" y="2457719"/>
                  </a:lnTo>
                  <a:lnTo>
                    <a:pt x="1526399" y="2468159"/>
                  </a:lnTo>
                  <a:lnTo>
                    <a:pt x="1581120" y="2475719"/>
                  </a:lnTo>
                  <a:lnTo>
                    <a:pt x="1635839" y="2480399"/>
                  </a:lnTo>
                  <a:lnTo>
                    <a:pt x="1690920" y="2481839"/>
                  </a:lnTo>
                  <a:lnTo>
                    <a:pt x="3383280" y="2481839"/>
                  </a:lnTo>
                  <a:lnTo>
                    <a:pt x="3383280" y="2651759"/>
                  </a:lnTo>
                  <a:close/>
                </a:path>
                <a:path w="3383279" h="2651760">
                  <a:moveTo>
                    <a:pt x="3383280" y="2481839"/>
                  </a:moveTo>
                  <a:lnTo>
                    <a:pt x="1690920" y="2481839"/>
                  </a:lnTo>
                  <a:lnTo>
                    <a:pt x="1745999" y="2480399"/>
                  </a:lnTo>
                  <a:lnTo>
                    <a:pt x="1800720" y="2475719"/>
                  </a:lnTo>
                  <a:lnTo>
                    <a:pt x="1855439" y="2468159"/>
                  </a:lnTo>
                  <a:lnTo>
                    <a:pt x="1909439" y="2457719"/>
                  </a:lnTo>
                  <a:lnTo>
                    <a:pt x="1963080" y="2444399"/>
                  </a:lnTo>
                  <a:lnTo>
                    <a:pt x="2015639" y="2428199"/>
                  </a:lnTo>
                  <a:lnTo>
                    <a:pt x="2067839" y="2408759"/>
                  </a:lnTo>
                  <a:lnTo>
                    <a:pt x="2118599" y="2386799"/>
                  </a:lnTo>
                  <a:lnTo>
                    <a:pt x="2168280" y="2361959"/>
                  </a:lnTo>
                  <a:lnTo>
                    <a:pt x="2216520" y="2334599"/>
                  </a:lnTo>
                  <a:lnTo>
                    <a:pt x="2263320" y="2304719"/>
                  </a:lnTo>
                  <a:lnTo>
                    <a:pt x="2308680" y="2272319"/>
                  </a:lnTo>
                  <a:lnTo>
                    <a:pt x="2352599" y="2237039"/>
                  </a:lnTo>
                  <a:lnTo>
                    <a:pt x="2394359" y="2199959"/>
                  </a:lnTo>
                  <a:lnTo>
                    <a:pt x="2434320" y="2160359"/>
                  </a:lnTo>
                  <a:lnTo>
                    <a:pt x="2472120" y="2118599"/>
                  </a:lnTo>
                  <a:lnTo>
                    <a:pt x="2507759" y="2075039"/>
                  </a:lnTo>
                  <a:lnTo>
                    <a:pt x="2541239" y="2029319"/>
                  </a:lnTo>
                  <a:lnTo>
                    <a:pt x="2572559" y="1982159"/>
                  </a:lnTo>
                  <a:lnTo>
                    <a:pt x="2601359" y="1933199"/>
                  </a:lnTo>
                  <a:lnTo>
                    <a:pt x="2627639" y="1882439"/>
                  </a:lnTo>
                  <a:lnTo>
                    <a:pt x="2651399" y="1830599"/>
                  </a:lnTo>
                  <a:lnTo>
                    <a:pt x="2672280" y="1777679"/>
                  </a:lnTo>
                  <a:lnTo>
                    <a:pt x="2690639" y="1723679"/>
                  </a:lnTo>
                  <a:lnTo>
                    <a:pt x="2706480" y="1668599"/>
                  </a:lnTo>
                  <a:lnTo>
                    <a:pt x="2719080" y="1612799"/>
                  </a:lnTo>
                  <a:lnTo>
                    <a:pt x="2729159" y="1556279"/>
                  </a:lnTo>
                  <a:lnTo>
                    <a:pt x="2736359" y="1499399"/>
                  </a:lnTo>
                  <a:lnTo>
                    <a:pt x="2740680" y="1441799"/>
                  </a:lnTo>
                  <a:lnTo>
                    <a:pt x="2742120" y="1384559"/>
                  </a:lnTo>
                  <a:lnTo>
                    <a:pt x="2740680" y="1327319"/>
                  </a:lnTo>
                  <a:lnTo>
                    <a:pt x="2736359" y="1269719"/>
                  </a:lnTo>
                  <a:lnTo>
                    <a:pt x="2729159" y="1212839"/>
                  </a:lnTo>
                  <a:lnTo>
                    <a:pt x="2719080" y="1156319"/>
                  </a:lnTo>
                  <a:lnTo>
                    <a:pt x="2706120" y="1100519"/>
                  </a:lnTo>
                  <a:lnTo>
                    <a:pt x="2690639" y="1045439"/>
                  </a:lnTo>
                  <a:lnTo>
                    <a:pt x="2672280" y="991439"/>
                  </a:lnTo>
                  <a:lnTo>
                    <a:pt x="2651039" y="938519"/>
                  </a:lnTo>
                  <a:lnTo>
                    <a:pt x="2627280" y="886679"/>
                  </a:lnTo>
                  <a:lnTo>
                    <a:pt x="2600999" y="835919"/>
                  </a:lnTo>
                  <a:lnTo>
                    <a:pt x="2572559" y="786959"/>
                  </a:lnTo>
                  <a:lnTo>
                    <a:pt x="2541239" y="739799"/>
                  </a:lnTo>
                  <a:lnTo>
                    <a:pt x="2507759" y="694079"/>
                  </a:lnTo>
                  <a:lnTo>
                    <a:pt x="2472120" y="650519"/>
                  </a:lnTo>
                  <a:lnTo>
                    <a:pt x="2433959" y="608759"/>
                  </a:lnTo>
                  <a:lnTo>
                    <a:pt x="2394359" y="569519"/>
                  </a:lnTo>
                  <a:lnTo>
                    <a:pt x="2352239" y="532079"/>
                  </a:lnTo>
                  <a:lnTo>
                    <a:pt x="2308680" y="497159"/>
                  </a:lnTo>
                  <a:lnTo>
                    <a:pt x="2263320" y="464759"/>
                  </a:lnTo>
                  <a:lnTo>
                    <a:pt x="2216520" y="434519"/>
                  </a:lnTo>
                  <a:lnTo>
                    <a:pt x="2167920" y="407159"/>
                  </a:lnTo>
                  <a:lnTo>
                    <a:pt x="2118239" y="382319"/>
                  </a:lnTo>
                  <a:lnTo>
                    <a:pt x="2067480" y="360359"/>
                  </a:lnTo>
                  <a:lnTo>
                    <a:pt x="2015639" y="341279"/>
                  </a:lnTo>
                  <a:lnTo>
                    <a:pt x="1963080" y="325079"/>
                  </a:lnTo>
                  <a:lnTo>
                    <a:pt x="1909439" y="311759"/>
                  </a:lnTo>
                  <a:lnTo>
                    <a:pt x="1855439" y="301319"/>
                  </a:lnTo>
                  <a:lnTo>
                    <a:pt x="1800720" y="293759"/>
                  </a:lnTo>
                  <a:lnTo>
                    <a:pt x="1745999" y="289079"/>
                  </a:lnTo>
                  <a:lnTo>
                    <a:pt x="1690920" y="287639"/>
                  </a:lnTo>
                  <a:lnTo>
                    <a:pt x="3383280" y="287639"/>
                  </a:lnTo>
                  <a:lnTo>
                    <a:pt x="3383280" y="2481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20015" y="2807482"/>
            <a:ext cx="18186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370947D6-0222-4DC4-9513-2BC272019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474" y="1900808"/>
            <a:ext cx="2116848" cy="2215940"/>
          </a:xfrm>
          <a:prstGeom prst="flowChartConnector">
            <a:avLst/>
          </a:prstGeom>
        </p:spPr>
      </p:pic>
      <p:pic>
        <p:nvPicPr>
          <p:cNvPr id="1026" name="Picture 2" descr="https://pps.whatsapp.net/v/t61.24694-24/294536055_121241957144759_1602049189088917294_n.jpg?ccb=11-4&amp;oh=01_AVws0GYvCWBrQBeffaDxlWQbUYND-wq-uNuG8yUkku0n1w&amp;oe=6308AD2B">
            <a:extLst>
              <a:ext uri="{FF2B5EF4-FFF2-40B4-BE49-F238E27FC236}">
                <a16:creationId xmlns:a16="http://schemas.microsoft.com/office/drawing/2014/main" id="{15E31F68-5A59-472D-99BE-C87E0624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37" y="1900808"/>
            <a:ext cx="2106339" cy="219646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5"/>
            <a:ext cx="12191999" cy="68558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351" y="391148"/>
            <a:ext cx="37407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0" spc="-5" dirty="0">
                <a:solidFill>
                  <a:srgbClr val="FFFFFF"/>
                </a:solidFill>
                <a:latin typeface="Arial"/>
                <a:cs typeface="Arial"/>
              </a:rPr>
              <a:t>Planteamiento</a:t>
            </a:r>
            <a:r>
              <a:rPr sz="2200" b="1" i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0" spc="-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200" b="1" i="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0" spc="-5" dirty="0">
                <a:solidFill>
                  <a:srgbClr val="FFFFFF"/>
                </a:solidFill>
                <a:latin typeface="Arial"/>
                <a:cs typeface="Arial"/>
              </a:rPr>
              <a:t>problema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7980" y="4176024"/>
            <a:ext cx="16236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735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Calles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de</a:t>
            </a:r>
            <a:r>
              <a:rPr sz="2200" b="1" spc="-10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Medellín,</a:t>
            </a:r>
            <a:endParaRPr sz="2200">
              <a:latin typeface="Arial"/>
              <a:cs typeface="Arial"/>
            </a:endParaRPr>
          </a:p>
          <a:p>
            <a:pPr marL="299720" marR="239395" indent="-54610">
              <a:lnSpc>
                <a:spcPct val="100000"/>
              </a:lnSpc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Origen</a:t>
            </a:r>
            <a:r>
              <a:rPr sz="2200" b="1" spc="-10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y </a:t>
            </a:r>
            <a:r>
              <a:rPr sz="2200" b="1" spc="-59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Destino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37449" y="1745713"/>
            <a:ext cx="2403070" cy="2290075"/>
            <a:chOff x="5137449" y="1745713"/>
            <a:chExt cx="2403070" cy="2290075"/>
          </a:xfrm>
        </p:grpSpPr>
        <p:sp>
          <p:nvSpPr>
            <p:cNvPr id="16" name="object 16"/>
            <p:cNvSpPr/>
            <p:nvPr/>
          </p:nvSpPr>
          <p:spPr>
            <a:xfrm>
              <a:off x="5137449" y="2318113"/>
              <a:ext cx="1830705" cy="1717675"/>
            </a:xfrm>
            <a:custGeom>
              <a:avLst/>
              <a:gdLst/>
              <a:ahLst/>
              <a:cxnLst/>
              <a:rect l="l" t="t" r="r" b="b"/>
              <a:pathLst>
                <a:path w="1830704" h="1717675">
                  <a:moveTo>
                    <a:pt x="1830299" y="1717199"/>
                  </a:moveTo>
                  <a:lnTo>
                    <a:pt x="0" y="1717199"/>
                  </a:lnTo>
                  <a:lnTo>
                    <a:pt x="0" y="0"/>
                  </a:lnTo>
                  <a:lnTo>
                    <a:pt x="1830299" y="0"/>
                  </a:lnTo>
                  <a:lnTo>
                    <a:pt x="1830299" y="1717199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7749" y="1745713"/>
              <a:ext cx="572770" cy="2289810"/>
            </a:xfrm>
            <a:custGeom>
              <a:avLst/>
              <a:gdLst/>
              <a:ahLst/>
              <a:cxnLst/>
              <a:rect l="l" t="t" r="r" b="b"/>
              <a:pathLst>
                <a:path w="572770" h="2289810">
                  <a:moveTo>
                    <a:pt x="0" y="2289599"/>
                  </a:moveTo>
                  <a:lnTo>
                    <a:pt x="0" y="572399"/>
                  </a:lnTo>
                  <a:lnTo>
                    <a:pt x="572399" y="0"/>
                  </a:lnTo>
                  <a:lnTo>
                    <a:pt x="572399" y="1717199"/>
                  </a:lnTo>
                  <a:lnTo>
                    <a:pt x="0" y="2289599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7449" y="1745713"/>
              <a:ext cx="2402840" cy="572770"/>
            </a:xfrm>
            <a:custGeom>
              <a:avLst/>
              <a:gdLst/>
              <a:ahLst/>
              <a:cxnLst/>
              <a:rect l="l" t="t" r="r" b="b"/>
              <a:pathLst>
                <a:path w="2402840" h="572769">
                  <a:moveTo>
                    <a:pt x="1830299" y="572399"/>
                  </a:moveTo>
                  <a:lnTo>
                    <a:pt x="0" y="572399"/>
                  </a:lnTo>
                  <a:lnTo>
                    <a:pt x="572399" y="0"/>
                  </a:lnTo>
                  <a:lnTo>
                    <a:pt x="2402699" y="0"/>
                  </a:lnTo>
                  <a:lnTo>
                    <a:pt x="1830299" y="572399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7449" y="1745713"/>
              <a:ext cx="2402840" cy="2289810"/>
            </a:xfrm>
            <a:custGeom>
              <a:avLst/>
              <a:gdLst/>
              <a:ahLst/>
              <a:cxnLst/>
              <a:rect l="l" t="t" r="r" b="b"/>
              <a:pathLst>
                <a:path w="2402840" h="2289810">
                  <a:moveTo>
                    <a:pt x="0" y="572399"/>
                  </a:moveTo>
                  <a:lnTo>
                    <a:pt x="572399" y="0"/>
                  </a:lnTo>
                  <a:lnTo>
                    <a:pt x="2402699" y="0"/>
                  </a:lnTo>
                  <a:lnTo>
                    <a:pt x="2402699" y="1717199"/>
                  </a:lnTo>
                  <a:lnTo>
                    <a:pt x="1830299" y="2289599"/>
                  </a:lnTo>
                  <a:lnTo>
                    <a:pt x="0" y="2289599"/>
                  </a:lnTo>
                  <a:lnTo>
                    <a:pt x="0" y="572399"/>
                  </a:lnTo>
                  <a:close/>
                </a:path>
                <a:path w="2402840" h="2289810">
                  <a:moveTo>
                    <a:pt x="0" y="572399"/>
                  </a:moveTo>
                  <a:lnTo>
                    <a:pt x="1830299" y="572399"/>
                  </a:lnTo>
                  <a:lnTo>
                    <a:pt x="2402699" y="0"/>
                  </a:lnTo>
                </a:path>
                <a:path w="2402840" h="2289810">
                  <a:moveTo>
                    <a:pt x="1830299" y="572399"/>
                  </a:moveTo>
                  <a:lnTo>
                    <a:pt x="1830299" y="22895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37449" y="2513265"/>
            <a:ext cx="18256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132715" algn="ctr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Algoritmo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para el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camino</a:t>
            </a:r>
            <a:r>
              <a:rPr sz="21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más </a:t>
            </a:r>
            <a:r>
              <a:rPr sz="2100" b="1" spc="-5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Arial"/>
                <a:cs typeface="Arial"/>
              </a:rPr>
              <a:t>corto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95000" y="1560662"/>
            <a:ext cx="10753725" cy="2552700"/>
            <a:chOff x="895000" y="1560662"/>
            <a:chExt cx="10753725" cy="2552700"/>
          </a:xfrm>
        </p:grpSpPr>
        <p:sp>
          <p:nvSpPr>
            <p:cNvPr id="23" name="object 23"/>
            <p:cNvSpPr/>
            <p:nvPr/>
          </p:nvSpPr>
          <p:spPr>
            <a:xfrm>
              <a:off x="3999313" y="2644924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249" y="0"/>
                  </a:lnTo>
                </a:path>
              </a:pathLst>
            </a:custGeom>
            <a:ln w="28574">
              <a:solidFill>
                <a:srgbClr val="00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275" y="2583439"/>
              <a:ext cx="158250" cy="12297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999313" y="3025924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249" y="0"/>
                  </a:lnTo>
                </a:path>
              </a:pathLst>
            </a:custGeom>
            <a:ln w="28574">
              <a:solidFill>
                <a:srgbClr val="00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275" y="2964439"/>
              <a:ext cx="158250" cy="12297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999313" y="3483125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249" y="0"/>
                  </a:lnTo>
                </a:path>
              </a:pathLst>
            </a:custGeom>
            <a:ln w="28574">
              <a:solidFill>
                <a:srgbClr val="00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275" y="3421638"/>
              <a:ext cx="158250" cy="12297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80712" y="3025924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249" y="0"/>
                  </a:lnTo>
                </a:path>
              </a:pathLst>
            </a:custGeom>
            <a:ln w="28574">
              <a:solidFill>
                <a:srgbClr val="00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27963" y="2978726"/>
              <a:ext cx="130175" cy="94615"/>
            </a:xfrm>
            <a:custGeom>
              <a:avLst/>
              <a:gdLst/>
              <a:ahLst/>
              <a:cxnLst/>
              <a:rect l="l" t="t" r="r" b="b"/>
              <a:pathLst>
                <a:path w="130175" h="94614">
                  <a:moveTo>
                    <a:pt x="0" y="94396"/>
                  </a:moveTo>
                  <a:lnTo>
                    <a:pt x="0" y="0"/>
                  </a:lnTo>
                  <a:lnTo>
                    <a:pt x="129675" y="47198"/>
                  </a:lnTo>
                  <a:lnTo>
                    <a:pt x="0" y="94396"/>
                  </a:lnTo>
                  <a:close/>
                </a:path>
              </a:pathLst>
            </a:custGeom>
            <a:solidFill>
              <a:srgbClr val="00A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27963" y="2978726"/>
              <a:ext cx="130175" cy="94615"/>
            </a:xfrm>
            <a:custGeom>
              <a:avLst/>
              <a:gdLst/>
              <a:ahLst/>
              <a:cxnLst/>
              <a:rect l="l" t="t" r="r" b="b"/>
              <a:pathLst>
                <a:path w="130175" h="94614">
                  <a:moveTo>
                    <a:pt x="0" y="94396"/>
                  </a:moveTo>
                  <a:lnTo>
                    <a:pt x="129675" y="47198"/>
                  </a:lnTo>
                  <a:lnTo>
                    <a:pt x="0" y="0"/>
                  </a:lnTo>
                  <a:lnTo>
                    <a:pt x="0" y="94396"/>
                  </a:lnTo>
                  <a:close/>
                </a:path>
              </a:pathLst>
            </a:custGeom>
            <a:ln w="28574">
              <a:solidFill>
                <a:srgbClr val="00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000" y="1560662"/>
              <a:ext cx="2932499" cy="250732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6175" y="1605912"/>
              <a:ext cx="2932499" cy="250732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9012" y="2518487"/>
              <a:ext cx="89624" cy="935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3737" y="3243537"/>
              <a:ext cx="89624" cy="935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4562" y="2365962"/>
              <a:ext cx="89624" cy="9352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414049" y="3095774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5">
                  <a:moveTo>
                    <a:pt x="40049" y="83999"/>
                  </a:moveTo>
                  <a:lnTo>
                    <a:pt x="24460" y="80699"/>
                  </a:lnTo>
                  <a:lnTo>
                    <a:pt x="11730" y="71698"/>
                  </a:lnTo>
                  <a:lnTo>
                    <a:pt x="3147" y="58348"/>
                  </a:lnTo>
                  <a:lnTo>
                    <a:pt x="0" y="41999"/>
                  </a:lnTo>
                  <a:lnTo>
                    <a:pt x="3147" y="25651"/>
                  </a:lnTo>
                  <a:lnTo>
                    <a:pt x="11730" y="12301"/>
                  </a:lnTo>
                  <a:lnTo>
                    <a:pt x="24460" y="3300"/>
                  </a:lnTo>
                  <a:lnTo>
                    <a:pt x="40049" y="0"/>
                  </a:lnTo>
                  <a:lnTo>
                    <a:pt x="47899" y="814"/>
                  </a:lnTo>
                  <a:lnTo>
                    <a:pt x="77051" y="25927"/>
                  </a:lnTo>
                  <a:lnTo>
                    <a:pt x="80099" y="41999"/>
                  </a:lnTo>
                  <a:lnTo>
                    <a:pt x="76952" y="58348"/>
                  </a:lnTo>
                  <a:lnTo>
                    <a:pt x="68369" y="71698"/>
                  </a:lnTo>
                  <a:lnTo>
                    <a:pt x="55639" y="80699"/>
                  </a:lnTo>
                  <a:lnTo>
                    <a:pt x="40049" y="83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14050" y="3095774"/>
              <a:ext cx="80645" cy="84455"/>
            </a:xfrm>
            <a:custGeom>
              <a:avLst/>
              <a:gdLst/>
              <a:ahLst/>
              <a:cxnLst/>
              <a:rect l="l" t="t" r="r" b="b"/>
              <a:pathLst>
                <a:path w="80645" h="84455">
                  <a:moveTo>
                    <a:pt x="0" y="41999"/>
                  </a:moveTo>
                  <a:lnTo>
                    <a:pt x="3147" y="25651"/>
                  </a:lnTo>
                  <a:lnTo>
                    <a:pt x="11730" y="12301"/>
                  </a:lnTo>
                  <a:lnTo>
                    <a:pt x="24460" y="3300"/>
                  </a:lnTo>
                  <a:lnTo>
                    <a:pt x="40049" y="0"/>
                  </a:lnTo>
                  <a:lnTo>
                    <a:pt x="73371" y="18698"/>
                  </a:lnTo>
                  <a:lnTo>
                    <a:pt x="80099" y="41999"/>
                  </a:lnTo>
                  <a:lnTo>
                    <a:pt x="76952" y="58348"/>
                  </a:lnTo>
                  <a:lnTo>
                    <a:pt x="68369" y="71698"/>
                  </a:lnTo>
                  <a:lnTo>
                    <a:pt x="55639" y="80699"/>
                  </a:lnTo>
                  <a:lnTo>
                    <a:pt x="40049" y="83999"/>
                  </a:lnTo>
                  <a:lnTo>
                    <a:pt x="24460" y="80699"/>
                  </a:lnTo>
                  <a:lnTo>
                    <a:pt x="11730" y="71698"/>
                  </a:lnTo>
                  <a:lnTo>
                    <a:pt x="3147" y="58348"/>
                  </a:lnTo>
                  <a:lnTo>
                    <a:pt x="0" y="419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8562" y="2518362"/>
              <a:ext cx="89624" cy="935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3287" y="3243412"/>
              <a:ext cx="89624" cy="935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257050" y="2555974"/>
              <a:ext cx="271145" cy="735330"/>
            </a:xfrm>
            <a:custGeom>
              <a:avLst/>
              <a:gdLst/>
              <a:ahLst/>
              <a:cxnLst/>
              <a:rect l="l" t="t" r="r" b="b"/>
              <a:pathLst>
                <a:path w="271145" h="735329">
                  <a:moveTo>
                    <a:pt x="0" y="735199"/>
                  </a:moveTo>
                  <a:lnTo>
                    <a:pt x="17349" y="711264"/>
                  </a:lnTo>
                  <a:lnTo>
                    <a:pt x="41652" y="680145"/>
                  </a:lnTo>
                  <a:lnTo>
                    <a:pt x="71066" y="643217"/>
                  </a:lnTo>
                  <a:lnTo>
                    <a:pt x="103746" y="601854"/>
                  </a:lnTo>
                  <a:lnTo>
                    <a:pt x="137848" y="557429"/>
                  </a:lnTo>
                  <a:lnTo>
                    <a:pt x="171528" y="511317"/>
                  </a:lnTo>
                  <a:lnTo>
                    <a:pt x="202942" y="464892"/>
                  </a:lnTo>
                  <a:lnTo>
                    <a:pt x="230247" y="419527"/>
                  </a:lnTo>
                  <a:lnTo>
                    <a:pt x="251597" y="376597"/>
                  </a:lnTo>
                  <a:lnTo>
                    <a:pt x="265149" y="337474"/>
                  </a:lnTo>
                  <a:lnTo>
                    <a:pt x="270700" y="283150"/>
                  </a:lnTo>
                  <a:lnTo>
                    <a:pt x="264058" y="226823"/>
                  </a:lnTo>
                  <a:lnTo>
                    <a:pt x="249017" y="170917"/>
                  </a:lnTo>
                  <a:lnTo>
                    <a:pt x="229374" y="117856"/>
                  </a:lnTo>
                  <a:lnTo>
                    <a:pt x="208922" y="70067"/>
                  </a:lnTo>
                  <a:lnTo>
                    <a:pt x="191457" y="29973"/>
                  </a:lnTo>
                  <a:lnTo>
                    <a:pt x="180774" y="0"/>
                  </a:lnTo>
                </a:path>
              </a:pathLst>
            </a:custGeom>
            <a:ln w="380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244975" y="2568025"/>
              <a:ext cx="804545" cy="766445"/>
            </a:xfrm>
            <a:custGeom>
              <a:avLst/>
              <a:gdLst/>
              <a:ahLst/>
              <a:cxnLst/>
              <a:rect l="l" t="t" r="r" b="b"/>
              <a:pathLst>
                <a:path w="804545" h="766445">
                  <a:moveTo>
                    <a:pt x="0" y="747249"/>
                  </a:moveTo>
                  <a:lnTo>
                    <a:pt x="29627" y="748855"/>
                  </a:lnTo>
                  <a:lnTo>
                    <a:pt x="68877" y="751900"/>
                  </a:lnTo>
                  <a:lnTo>
                    <a:pt x="115616" y="755738"/>
                  </a:lnTo>
                  <a:lnTo>
                    <a:pt x="167712" y="759726"/>
                  </a:lnTo>
                  <a:lnTo>
                    <a:pt x="223032" y="763218"/>
                  </a:lnTo>
                  <a:lnTo>
                    <a:pt x="279444" y="765569"/>
                  </a:lnTo>
                  <a:lnTo>
                    <a:pt x="334814" y="766134"/>
                  </a:lnTo>
                  <a:lnTo>
                    <a:pt x="387010" y="764267"/>
                  </a:lnTo>
                  <a:lnTo>
                    <a:pt x="433899" y="759324"/>
                  </a:lnTo>
                  <a:lnTo>
                    <a:pt x="484266" y="750661"/>
                  </a:lnTo>
                  <a:lnTo>
                    <a:pt x="536258" y="739736"/>
                  </a:lnTo>
                  <a:lnTo>
                    <a:pt x="588110" y="726550"/>
                  </a:lnTo>
                  <a:lnTo>
                    <a:pt x="638054" y="711104"/>
                  </a:lnTo>
                  <a:lnTo>
                    <a:pt x="684326" y="693398"/>
                  </a:lnTo>
                  <a:lnTo>
                    <a:pt x="725160" y="673433"/>
                  </a:lnTo>
                  <a:lnTo>
                    <a:pt x="758790" y="651208"/>
                  </a:lnTo>
                  <a:lnTo>
                    <a:pt x="801137" y="588056"/>
                  </a:lnTo>
                  <a:lnTo>
                    <a:pt x="804426" y="542358"/>
                  </a:lnTo>
                  <a:lnTo>
                    <a:pt x="797001" y="492643"/>
                  </a:lnTo>
                  <a:lnTo>
                    <a:pt x="782545" y="441924"/>
                  </a:lnTo>
                  <a:lnTo>
                    <a:pt x="764741" y="393214"/>
                  </a:lnTo>
                  <a:lnTo>
                    <a:pt x="747274" y="349524"/>
                  </a:lnTo>
                  <a:lnTo>
                    <a:pt x="727702" y="302953"/>
                  </a:lnTo>
                  <a:lnTo>
                    <a:pt x="705431" y="259466"/>
                  </a:lnTo>
                  <a:lnTo>
                    <a:pt x="677279" y="218774"/>
                  </a:lnTo>
                  <a:lnTo>
                    <a:pt x="640063" y="180590"/>
                  </a:lnTo>
                  <a:lnTo>
                    <a:pt x="590599" y="144624"/>
                  </a:lnTo>
                  <a:lnTo>
                    <a:pt x="553929" y="125116"/>
                  </a:lnTo>
                  <a:lnTo>
                    <a:pt x="508677" y="105657"/>
                  </a:lnTo>
                  <a:lnTo>
                    <a:pt x="457572" y="86595"/>
                  </a:lnTo>
                  <a:lnTo>
                    <a:pt x="403342" y="68277"/>
                  </a:lnTo>
                  <a:lnTo>
                    <a:pt x="348715" y="51051"/>
                  </a:lnTo>
                  <a:lnTo>
                    <a:pt x="296419" y="35262"/>
                  </a:lnTo>
                  <a:lnTo>
                    <a:pt x="249182" y="21260"/>
                  </a:lnTo>
                  <a:lnTo>
                    <a:pt x="209733" y="9390"/>
                  </a:lnTo>
                  <a:lnTo>
                    <a:pt x="180799" y="0"/>
                  </a:lnTo>
                </a:path>
              </a:pathLst>
            </a:custGeom>
            <a:ln w="38099">
              <a:solidFill>
                <a:srgbClr val="00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113163" y="2578900"/>
              <a:ext cx="331470" cy="690880"/>
            </a:xfrm>
            <a:custGeom>
              <a:avLst/>
              <a:gdLst/>
              <a:ahLst/>
              <a:cxnLst/>
              <a:rect l="l" t="t" r="r" b="b"/>
              <a:pathLst>
                <a:path w="331470" h="690879">
                  <a:moveTo>
                    <a:pt x="121449" y="690549"/>
                  </a:moveTo>
                  <a:lnTo>
                    <a:pt x="114234" y="654455"/>
                  </a:lnTo>
                  <a:lnTo>
                    <a:pt x="125359" y="612899"/>
                  </a:lnTo>
                  <a:lnTo>
                    <a:pt x="136310" y="571475"/>
                  </a:lnTo>
                  <a:lnTo>
                    <a:pt x="128574" y="535774"/>
                  </a:lnTo>
                  <a:lnTo>
                    <a:pt x="94398" y="514767"/>
                  </a:lnTo>
                  <a:lnTo>
                    <a:pt x="48790" y="503203"/>
                  </a:lnTo>
                  <a:lnTo>
                    <a:pt x="10931" y="490068"/>
                  </a:lnTo>
                  <a:lnTo>
                    <a:pt x="14085" y="419429"/>
                  </a:lnTo>
                  <a:lnTo>
                    <a:pt x="32846" y="376663"/>
                  </a:lnTo>
                  <a:lnTo>
                    <a:pt x="55617" y="335745"/>
                  </a:lnTo>
                  <a:lnTo>
                    <a:pt x="81731" y="296368"/>
                  </a:lnTo>
                  <a:lnTo>
                    <a:pt x="110521" y="258225"/>
                  </a:lnTo>
                  <a:lnTo>
                    <a:pt x="141321" y="221009"/>
                  </a:lnTo>
                  <a:lnTo>
                    <a:pt x="173465" y="184413"/>
                  </a:lnTo>
                  <a:lnTo>
                    <a:pt x="206285" y="148131"/>
                  </a:lnTo>
                  <a:lnTo>
                    <a:pt x="239115" y="111855"/>
                  </a:lnTo>
                  <a:lnTo>
                    <a:pt x="271288" y="75279"/>
                  </a:lnTo>
                  <a:lnTo>
                    <a:pt x="302139" y="38096"/>
                  </a:lnTo>
                  <a:lnTo>
                    <a:pt x="330999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131521" y="4255249"/>
            <a:ext cx="35464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200" b="1" spc="-35" dirty="0">
                <a:solidFill>
                  <a:srgbClr val="001E33"/>
                </a:solidFill>
                <a:latin typeface="Arial"/>
                <a:cs typeface="Arial"/>
              </a:rPr>
              <a:t>Tres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caminos que reducen </a:t>
            </a:r>
            <a:r>
              <a:rPr sz="2200" b="1" spc="-600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tanto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el riesgo de acoso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como</a:t>
            </a:r>
            <a:r>
              <a:rPr sz="2200" b="1" spc="-1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la</a:t>
            </a:r>
            <a:r>
              <a:rPr sz="2200" b="1" spc="-1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distancia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345" y="391143"/>
            <a:ext cx="29724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0" spc="-5" dirty="0">
                <a:solidFill>
                  <a:srgbClr val="FFFFFF"/>
                </a:solidFill>
                <a:latin typeface="Arial"/>
                <a:cs typeface="Arial"/>
              </a:rPr>
              <a:t>Algoritmo</a:t>
            </a:r>
            <a:r>
              <a:rPr sz="2200" b="1" i="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200" b="1" i="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0" spc="-5" dirty="0">
                <a:solidFill>
                  <a:srgbClr val="FFFFFF"/>
                </a:solidFill>
                <a:latin typeface="Arial"/>
                <a:cs typeface="Arial"/>
              </a:rPr>
              <a:t>solución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86474" y="413965"/>
            <a:ext cx="2683510" cy="3761104"/>
            <a:chOff x="1886474" y="413965"/>
            <a:chExt cx="2683510" cy="3761104"/>
          </a:xfrm>
        </p:grpSpPr>
        <p:sp>
          <p:nvSpPr>
            <p:cNvPr id="4" name="object 4"/>
            <p:cNvSpPr/>
            <p:nvPr/>
          </p:nvSpPr>
          <p:spPr>
            <a:xfrm>
              <a:off x="3506011" y="578067"/>
              <a:ext cx="680085" cy="50800"/>
            </a:xfrm>
            <a:custGeom>
              <a:avLst/>
              <a:gdLst/>
              <a:ahLst/>
              <a:cxnLst/>
              <a:rect l="l" t="t" r="r" b="b"/>
              <a:pathLst>
                <a:path w="680085" h="50800">
                  <a:moveTo>
                    <a:pt x="0" y="50203"/>
                  </a:moveTo>
                  <a:lnTo>
                    <a:pt x="679872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6604" y="452382"/>
              <a:ext cx="354965" cy="251460"/>
            </a:xfrm>
            <a:custGeom>
              <a:avLst/>
              <a:gdLst/>
              <a:ahLst/>
              <a:cxnLst/>
              <a:rect l="l" t="t" r="r" b="b"/>
              <a:pathLst>
                <a:path w="354964" h="251459">
                  <a:moveTo>
                    <a:pt x="18561" y="251369"/>
                  </a:moveTo>
                  <a:lnTo>
                    <a:pt x="0" y="0"/>
                  </a:lnTo>
                  <a:lnTo>
                    <a:pt x="354597" y="100186"/>
                  </a:lnTo>
                  <a:lnTo>
                    <a:pt x="18561" y="251369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6604" y="452382"/>
              <a:ext cx="354965" cy="251460"/>
            </a:xfrm>
            <a:custGeom>
              <a:avLst/>
              <a:gdLst/>
              <a:ahLst/>
              <a:cxnLst/>
              <a:rect l="l" t="t" r="r" b="b"/>
              <a:pathLst>
                <a:path w="354964" h="251459">
                  <a:moveTo>
                    <a:pt x="18561" y="251369"/>
                  </a:moveTo>
                  <a:lnTo>
                    <a:pt x="354597" y="100186"/>
                  </a:lnTo>
                  <a:lnTo>
                    <a:pt x="0" y="0"/>
                  </a:lnTo>
                  <a:lnTo>
                    <a:pt x="18561" y="251369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6474" y="2042949"/>
              <a:ext cx="276225" cy="302895"/>
            </a:xfrm>
            <a:custGeom>
              <a:avLst/>
              <a:gdLst/>
              <a:ahLst/>
              <a:cxnLst/>
              <a:rect l="l" t="t" r="r" b="b"/>
              <a:pathLst>
                <a:path w="276225" h="302894">
                  <a:moveTo>
                    <a:pt x="137849" y="302699"/>
                  </a:moveTo>
                  <a:lnTo>
                    <a:pt x="94278" y="294984"/>
                  </a:lnTo>
                  <a:lnTo>
                    <a:pt x="56437" y="273498"/>
                  </a:lnTo>
                  <a:lnTo>
                    <a:pt x="26597" y="240735"/>
                  </a:lnTo>
                  <a:lnTo>
                    <a:pt x="7027" y="199188"/>
                  </a:lnTo>
                  <a:lnTo>
                    <a:pt x="0" y="151349"/>
                  </a:lnTo>
                  <a:lnTo>
                    <a:pt x="7027" y="103511"/>
                  </a:lnTo>
                  <a:lnTo>
                    <a:pt x="26597" y="61964"/>
                  </a:lnTo>
                  <a:lnTo>
                    <a:pt x="56437" y="29201"/>
                  </a:lnTo>
                  <a:lnTo>
                    <a:pt x="94278" y="7715"/>
                  </a:lnTo>
                  <a:lnTo>
                    <a:pt x="137849" y="0"/>
                  </a:lnTo>
                  <a:lnTo>
                    <a:pt x="164868" y="2935"/>
                  </a:lnTo>
                  <a:lnTo>
                    <a:pt x="214329" y="25428"/>
                  </a:lnTo>
                  <a:lnTo>
                    <a:pt x="252539" y="67380"/>
                  </a:lnTo>
                  <a:lnTo>
                    <a:pt x="273026" y="121685"/>
                  </a:lnTo>
                  <a:lnTo>
                    <a:pt x="275699" y="151349"/>
                  </a:lnTo>
                  <a:lnTo>
                    <a:pt x="268672" y="199188"/>
                  </a:lnTo>
                  <a:lnTo>
                    <a:pt x="249102" y="240735"/>
                  </a:lnTo>
                  <a:lnTo>
                    <a:pt x="219262" y="273498"/>
                  </a:lnTo>
                  <a:lnTo>
                    <a:pt x="181421" y="294984"/>
                  </a:lnTo>
                  <a:lnTo>
                    <a:pt x="137849" y="302699"/>
                  </a:lnTo>
                  <a:close/>
                </a:path>
              </a:pathLst>
            </a:custGeom>
            <a:solidFill>
              <a:srgbClr val="001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6474" y="2652549"/>
              <a:ext cx="276225" cy="302895"/>
            </a:xfrm>
            <a:custGeom>
              <a:avLst/>
              <a:gdLst/>
              <a:ahLst/>
              <a:cxnLst/>
              <a:rect l="l" t="t" r="r" b="b"/>
              <a:pathLst>
                <a:path w="276225" h="302894">
                  <a:moveTo>
                    <a:pt x="137849" y="302699"/>
                  </a:moveTo>
                  <a:lnTo>
                    <a:pt x="94278" y="294984"/>
                  </a:lnTo>
                  <a:lnTo>
                    <a:pt x="56437" y="273498"/>
                  </a:lnTo>
                  <a:lnTo>
                    <a:pt x="26597" y="240735"/>
                  </a:lnTo>
                  <a:lnTo>
                    <a:pt x="7027" y="199188"/>
                  </a:lnTo>
                  <a:lnTo>
                    <a:pt x="0" y="151349"/>
                  </a:lnTo>
                  <a:lnTo>
                    <a:pt x="7027" y="103511"/>
                  </a:lnTo>
                  <a:lnTo>
                    <a:pt x="26597" y="61964"/>
                  </a:lnTo>
                  <a:lnTo>
                    <a:pt x="56437" y="29201"/>
                  </a:lnTo>
                  <a:lnTo>
                    <a:pt x="94278" y="7715"/>
                  </a:lnTo>
                  <a:lnTo>
                    <a:pt x="137849" y="0"/>
                  </a:lnTo>
                  <a:lnTo>
                    <a:pt x="164868" y="2935"/>
                  </a:lnTo>
                  <a:lnTo>
                    <a:pt x="214329" y="25428"/>
                  </a:lnTo>
                  <a:lnTo>
                    <a:pt x="252539" y="67380"/>
                  </a:lnTo>
                  <a:lnTo>
                    <a:pt x="273026" y="121685"/>
                  </a:lnTo>
                  <a:lnTo>
                    <a:pt x="275699" y="151349"/>
                  </a:lnTo>
                  <a:lnTo>
                    <a:pt x="268672" y="199188"/>
                  </a:lnTo>
                  <a:lnTo>
                    <a:pt x="249102" y="240735"/>
                  </a:lnTo>
                  <a:lnTo>
                    <a:pt x="219262" y="273498"/>
                  </a:lnTo>
                  <a:lnTo>
                    <a:pt x="181421" y="294984"/>
                  </a:lnTo>
                  <a:lnTo>
                    <a:pt x="137849" y="302699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86470" y="2347759"/>
              <a:ext cx="809625" cy="1445895"/>
            </a:xfrm>
            <a:custGeom>
              <a:avLst/>
              <a:gdLst/>
              <a:ahLst/>
              <a:cxnLst/>
              <a:rect l="l" t="t" r="r" b="b"/>
              <a:pathLst>
                <a:path w="809625" h="1445895">
                  <a:moveTo>
                    <a:pt x="275704" y="1065745"/>
                  </a:moveTo>
                  <a:lnTo>
                    <a:pt x="265201" y="1007821"/>
                  </a:lnTo>
                  <a:lnTo>
                    <a:pt x="235318" y="958723"/>
                  </a:lnTo>
                  <a:lnTo>
                    <a:pt x="190601" y="925918"/>
                  </a:lnTo>
                  <a:lnTo>
                    <a:pt x="137845" y="914400"/>
                  </a:lnTo>
                  <a:lnTo>
                    <a:pt x="94272" y="922108"/>
                  </a:lnTo>
                  <a:lnTo>
                    <a:pt x="56438" y="943597"/>
                  </a:lnTo>
                  <a:lnTo>
                    <a:pt x="26593" y="976363"/>
                  </a:lnTo>
                  <a:lnTo>
                    <a:pt x="7023" y="1017905"/>
                  </a:lnTo>
                  <a:lnTo>
                    <a:pt x="0" y="1065745"/>
                  </a:lnTo>
                  <a:lnTo>
                    <a:pt x="7023" y="1113586"/>
                  </a:lnTo>
                  <a:lnTo>
                    <a:pt x="26593" y="1155128"/>
                  </a:lnTo>
                  <a:lnTo>
                    <a:pt x="56438" y="1187894"/>
                  </a:lnTo>
                  <a:lnTo>
                    <a:pt x="94272" y="1209382"/>
                  </a:lnTo>
                  <a:lnTo>
                    <a:pt x="137845" y="1217091"/>
                  </a:lnTo>
                  <a:lnTo>
                    <a:pt x="181419" y="1209382"/>
                  </a:lnTo>
                  <a:lnTo>
                    <a:pt x="219265" y="1187894"/>
                  </a:lnTo>
                  <a:lnTo>
                    <a:pt x="249097" y="1155128"/>
                  </a:lnTo>
                  <a:lnTo>
                    <a:pt x="268668" y="1113586"/>
                  </a:lnTo>
                  <a:lnTo>
                    <a:pt x="275704" y="1065745"/>
                  </a:lnTo>
                  <a:close/>
                </a:path>
                <a:path w="809625" h="1445895">
                  <a:moveTo>
                    <a:pt x="809104" y="1294345"/>
                  </a:moveTo>
                  <a:lnTo>
                    <a:pt x="798601" y="1236421"/>
                  </a:lnTo>
                  <a:lnTo>
                    <a:pt x="768718" y="1187323"/>
                  </a:lnTo>
                  <a:lnTo>
                    <a:pt x="724001" y="1154518"/>
                  </a:lnTo>
                  <a:lnTo>
                    <a:pt x="671245" y="1143000"/>
                  </a:lnTo>
                  <a:lnTo>
                    <a:pt x="627672" y="1150708"/>
                  </a:lnTo>
                  <a:lnTo>
                    <a:pt x="589838" y="1172197"/>
                  </a:lnTo>
                  <a:lnTo>
                    <a:pt x="559993" y="1204963"/>
                  </a:lnTo>
                  <a:lnTo>
                    <a:pt x="540423" y="1246505"/>
                  </a:lnTo>
                  <a:lnTo>
                    <a:pt x="533400" y="1294345"/>
                  </a:lnTo>
                  <a:lnTo>
                    <a:pt x="540423" y="1342186"/>
                  </a:lnTo>
                  <a:lnTo>
                    <a:pt x="559993" y="1383728"/>
                  </a:lnTo>
                  <a:lnTo>
                    <a:pt x="589838" y="1416494"/>
                  </a:lnTo>
                  <a:lnTo>
                    <a:pt x="627672" y="1437982"/>
                  </a:lnTo>
                  <a:lnTo>
                    <a:pt x="671245" y="1445691"/>
                  </a:lnTo>
                  <a:lnTo>
                    <a:pt x="714819" y="1437982"/>
                  </a:lnTo>
                  <a:lnTo>
                    <a:pt x="752665" y="1416494"/>
                  </a:lnTo>
                  <a:lnTo>
                    <a:pt x="782497" y="1383728"/>
                  </a:lnTo>
                  <a:lnTo>
                    <a:pt x="802068" y="1342186"/>
                  </a:lnTo>
                  <a:lnTo>
                    <a:pt x="809104" y="1294345"/>
                  </a:lnTo>
                  <a:close/>
                </a:path>
                <a:path w="809625" h="1445895">
                  <a:moveTo>
                    <a:pt x="809104" y="760945"/>
                  </a:moveTo>
                  <a:lnTo>
                    <a:pt x="798601" y="703021"/>
                  </a:lnTo>
                  <a:lnTo>
                    <a:pt x="768718" y="653923"/>
                  </a:lnTo>
                  <a:lnTo>
                    <a:pt x="724001" y="621118"/>
                  </a:lnTo>
                  <a:lnTo>
                    <a:pt x="671245" y="609600"/>
                  </a:lnTo>
                  <a:lnTo>
                    <a:pt x="627672" y="617308"/>
                  </a:lnTo>
                  <a:lnTo>
                    <a:pt x="589838" y="638797"/>
                  </a:lnTo>
                  <a:lnTo>
                    <a:pt x="559993" y="671563"/>
                  </a:lnTo>
                  <a:lnTo>
                    <a:pt x="540423" y="713105"/>
                  </a:lnTo>
                  <a:lnTo>
                    <a:pt x="533400" y="760945"/>
                  </a:lnTo>
                  <a:lnTo>
                    <a:pt x="540423" y="808786"/>
                  </a:lnTo>
                  <a:lnTo>
                    <a:pt x="559993" y="850328"/>
                  </a:lnTo>
                  <a:lnTo>
                    <a:pt x="589838" y="883094"/>
                  </a:lnTo>
                  <a:lnTo>
                    <a:pt x="627672" y="904582"/>
                  </a:lnTo>
                  <a:lnTo>
                    <a:pt x="671245" y="912291"/>
                  </a:lnTo>
                  <a:lnTo>
                    <a:pt x="714819" y="904582"/>
                  </a:lnTo>
                  <a:lnTo>
                    <a:pt x="752665" y="883094"/>
                  </a:lnTo>
                  <a:lnTo>
                    <a:pt x="782497" y="850328"/>
                  </a:lnTo>
                  <a:lnTo>
                    <a:pt x="802068" y="808786"/>
                  </a:lnTo>
                  <a:lnTo>
                    <a:pt x="809104" y="760945"/>
                  </a:lnTo>
                  <a:close/>
                </a:path>
                <a:path w="809625" h="1445895">
                  <a:moveTo>
                    <a:pt x="809104" y="151345"/>
                  </a:moveTo>
                  <a:lnTo>
                    <a:pt x="798601" y="93421"/>
                  </a:lnTo>
                  <a:lnTo>
                    <a:pt x="768718" y="44323"/>
                  </a:lnTo>
                  <a:lnTo>
                    <a:pt x="724001" y="11518"/>
                  </a:lnTo>
                  <a:lnTo>
                    <a:pt x="671245" y="0"/>
                  </a:lnTo>
                  <a:lnTo>
                    <a:pt x="627672" y="7708"/>
                  </a:lnTo>
                  <a:lnTo>
                    <a:pt x="589838" y="29197"/>
                  </a:lnTo>
                  <a:lnTo>
                    <a:pt x="559993" y="61963"/>
                  </a:lnTo>
                  <a:lnTo>
                    <a:pt x="540423" y="103505"/>
                  </a:lnTo>
                  <a:lnTo>
                    <a:pt x="533400" y="151345"/>
                  </a:lnTo>
                  <a:lnTo>
                    <a:pt x="540423" y="199186"/>
                  </a:lnTo>
                  <a:lnTo>
                    <a:pt x="559993" y="240728"/>
                  </a:lnTo>
                  <a:lnTo>
                    <a:pt x="589838" y="273494"/>
                  </a:lnTo>
                  <a:lnTo>
                    <a:pt x="627672" y="294982"/>
                  </a:lnTo>
                  <a:lnTo>
                    <a:pt x="671245" y="302691"/>
                  </a:lnTo>
                  <a:lnTo>
                    <a:pt x="714819" y="294982"/>
                  </a:lnTo>
                  <a:lnTo>
                    <a:pt x="752665" y="273494"/>
                  </a:lnTo>
                  <a:lnTo>
                    <a:pt x="782497" y="240728"/>
                  </a:lnTo>
                  <a:lnTo>
                    <a:pt x="802068" y="199186"/>
                  </a:lnTo>
                  <a:lnTo>
                    <a:pt x="809104" y="151345"/>
                  </a:lnTo>
                  <a:close/>
                </a:path>
              </a:pathLst>
            </a:custGeom>
            <a:solidFill>
              <a:srgbClr val="001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8399" y="3267224"/>
              <a:ext cx="276225" cy="302895"/>
            </a:xfrm>
            <a:custGeom>
              <a:avLst/>
              <a:gdLst/>
              <a:ahLst/>
              <a:cxnLst/>
              <a:rect l="l" t="t" r="r" b="b"/>
              <a:pathLst>
                <a:path w="276225" h="302895">
                  <a:moveTo>
                    <a:pt x="137849" y="302699"/>
                  </a:moveTo>
                  <a:lnTo>
                    <a:pt x="94278" y="294984"/>
                  </a:lnTo>
                  <a:lnTo>
                    <a:pt x="56437" y="273498"/>
                  </a:lnTo>
                  <a:lnTo>
                    <a:pt x="26597" y="240735"/>
                  </a:lnTo>
                  <a:lnTo>
                    <a:pt x="7027" y="199188"/>
                  </a:lnTo>
                  <a:lnTo>
                    <a:pt x="0" y="151349"/>
                  </a:lnTo>
                  <a:lnTo>
                    <a:pt x="7027" y="103511"/>
                  </a:lnTo>
                  <a:lnTo>
                    <a:pt x="26597" y="61964"/>
                  </a:lnTo>
                  <a:lnTo>
                    <a:pt x="56437" y="29201"/>
                  </a:lnTo>
                  <a:lnTo>
                    <a:pt x="94278" y="7715"/>
                  </a:lnTo>
                  <a:lnTo>
                    <a:pt x="137849" y="0"/>
                  </a:lnTo>
                  <a:lnTo>
                    <a:pt x="164868" y="2935"/>
                  </a:lnTo>
                  <a:lnTo>
                    <a:pt x="214329" y="25428"/>
                  </a:lnTo>
                  <a:lnTo>
                    <a:pt x="252539" y="67380"/>
                  </a:lnTo>
                  <a:lnTo>
                    <a:pt x="273026" y="121685"/>
                  </a:lnTo>
                  <a:lnTo>
                    <a:pt x="275699" y="151349"/>
                  </a:lnTo>
                  <a:lnTo>
                    <a:pt x="268672" y="199188"/>
                  </a:lnTo>
                  <a:lnTo>
                    <a:pt x="249102" y="240735"/>
                  </a:lnTo>
                  <a:lnTo>
                    <a:pt x="219262" y="273498"/>
                  </a:lnTo>
                  <a:lnTo>
                    <a:pt x="181421" y="294984"/>
                  </a:lnTo>
                  <a:lnTo>
                    <a:pt x="137849" y="302699"/>
                  </a:lnTo>
                  <a:close/>
                </a:path>
              </a:pathLst>
            </a:custGeom>
            <a:solidFill>
              <a:srgbClr val="00A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86470" y="2574251"/>
              <a:ext cx="1337945" cy="1600200"/>
            </a:xfrm>
            <a:custGeom>
              <a:avLst/>
              <a:gdLst/>
              <a:ahLst/>
              <a:cxnLst/>
              <a:rect l="l" t="t" r="r" b="b"/>
              <a:pathLst>
                <a:path w="1337945" h="1600200">
                  <a:moveTo>
                    <a:pt x="275704" y="1448854"/>
                  </a:moveTo>
                  <a:lnTo>
                    <a:pt x="265201" y="1390929"/>
                  </a:lnTo>
                  <a:lnTo>
                    <a:pt x="235318" y="1341831"/>
                  </a:lnTo>
                  <a:lnTo>
                    <a:pt x="190601" y="1309027"/>
                  </a:lnTo>
                  <a:lnTo>
                    <a:pt x="137845" y="1297508"/>
                  </a:lnTo>
                  <a:lnTo>
                    <a:pt x="94272" y="1305217"/>
                  </a:lnTo>
                  <a:lnTo>
                    <a:pt x="56438" y="1326705"/>
                  </a:lnTo>
                  <a:lnTo>
                    <a:pt x="26593" y="1359471"/>
                  </a:lnTo>
                  <a:lnTo>
                    <a:pt x="7023" y="1401013"/>
                  </a:lnTo>
                  <a:lnTo>
                    <a:pt x="0" y="1448854"/>
                  </a:lnTo>
                  <a:lnTo>
                    <a:pt x="7023" y="1496695"/>
                  </a:lnTo>
                  <a:lnTo>
                    <a:pt x="26593" y="1538236"/>
                  </a:lnTo>
                  <a:lnTo>
                    <a:pt x="56438" y="1571002"/>
                  </a:lnTo>
                  <a:lnTo>
                    <a:pt x="94272" y="1592491"/>
                  </a:lnTo>
                  <a:lnTo>
                    <a:pt x="137845" y="1600200"/>
                  </a:lnTo>
                  <a:lnTo>
                    <a:pt x="181419" y="1592491"/>
                  </a:lnTo>
                  <a:lnTo>
                    <a:pt x="219265" y="1571002"/>
                  </a:lnTo>
                  <a:lnTo>
                    <a:pt x="249097" y="1538236"/>
                  </a:lnTo>
                  <a:lnTo>
                    <a:pt x="268668" y="1496695"/>
                  </a:lnTo>
                  <a:lnTo>
                    <a:pt x="275704" y="1448854"/>
                  </a:lnTo>
                  <a:close/>
                </a:path>
                <a:path w="1337945" h="1600200">
                  <a:moveTo>
                    <a:pt x="1337627" y="151358"/>
                  </a:moveTo>
                  <a:lnTo>
                    <a:pt x="1327124" y="93433"/>
                  </a:lnTo>
                  <a:lnTo>
                    <a:pt x="1297241" y="44335"/>
                  </a:lnTo>
                  <a:lnTo>
                    <a:pt x="1252524" y="11531"/>
                  </a:lnTo>
                  <a:lnTo>
                    <a:pt x="1199769" y="0"/>
                  </a:lnTo>
                  <a:lnTo>
                    <a:pt x="1156208" y="7721"/>
                  </a:lnTo>
                  <a:lnTo>
                    <a:pt x="1118362" y="29210"/>
                  </a:lnTo>
                  <a:lnTo>
                    <a:pt x="1088517" y="61963"/>
                  </a:lnTo>
                  <a:lnTo>
                    <a:pt x="1068946" y="103517"/>
                  </a:lnTo>
                  <a:lnTo>
                    <a:pt x="1061923" y="151358"/>
                  </a:lnTo>
                  <a:lnTo>
                    <a:pt x="1068946" y="199186"/>
                  </a:lnTo>
                  <a:lnTo>
                    <a:pt x="1088517" y="240741"/>
                  </a:lnTo>
                  <a:lnTo>
                    <a:pt x="1118362" y="273507"/>
                  </a:lnTo>
                  <a:lnTo>
                    <a:pt x="1156208" y="294982"/>
                  </a:lnTo>
                  <a:lnTo>
                    <a:pt x="1199769" y="302704"/>
                  </a:lnTo>
                  <a:lnTo>
                    <a:pt x="1243342" y="294982"/>
                  </a:lnTo>
                  <a:lnTo>
                    <a:pt x="1281188" y="273507"/>
                  </a:lnTo>
                  <a:lnTo>
                    <a:pt x="1311021" y="240741"/>
                  </a:lnTo>
                  <a:lnTo>
                    <a:pt x="1330591" y="199186"/>
                  </a:lnTo>
                  <a:lnTo>
                    <a:pt x="1337627" y="151358"/>
                  </a:lnTo>
                  <a:close/>
                </a:path>
              </a:pathLst>
            </a:custGeom>
            <a:solidFill>
              <a:srgbClr val="001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1799" y="2301320"/>
              <a:ext cx="867410" cy="1614805"/>
            </a:xfrm>
            <a:custGeom>
              <a:avLst/>
              <a:gdLst/>
              <a:ahLst/>
              <a:cxnLst/>
              <a:rect l="l" t="t" r="r" b="b"/>
              <a:pathLst>
                <a:path w="867410" h="1614804">
                  <a:moveTo>
                    <a:pt x="0" y="0"/>
                  </a:moveTo>
                  <a:lnTo>
                    <a:pt x="298199" y="197699"/>
                  </a:lnTo>
                </a:path>
                <a:path w="867410" h="1614804">
                  <a:moveTo>
                    <a:pt x="40375" y="502579"/>
                  </a:moveTo>
                  <a:lnTo>
                    <a:pt x="338575" y="700279"/>
                  </a:lnTo>
                </a:path>
                <a:path w="867410" h="1614804">
                  <a:moveTo>
                    <a:pt x="40375" y="1112179"/>
                  </a:moveTo>
                  <a:lnTo>
                    <a:pt x="298075" y="1340779"/>
                  </a:lnTo>
                </a:path>
                <a:path w="867410" h="1614804">
                  <a:moveTo>
                    <a:pt x="0" y="1614758"/>
                  </a:moveTo>
                  <a:lnTo>
                    <a:pt x="338399" y="1447658"/>
                  </a:lnTo>
                </a:path>
                <a:path w="867410" h="1614804">
                  <a:moveTo>
                    <a:pt x="0" y="1005158"/>
                  </a:moveTo>
                  <a:lnTo>
                    <a:pt x="298199" y="807458"/>
                  </a:lnTo>
                </a:path>
                <a:path w="867410" h="1614804">
                  <a:moveTo>
                    <a:pt x="0" y="395558"/>
                  </a:moveTo>
                  <a:lnTo>
                    <a:pt x="338399" y="304658"/>
                  </a:lnTo>
                </a:path>
                <a:path w="867410" h="1614804">
                  <a:moveTo>
                    <a:pt x="533399" y="700358"/>
                  </a:moveTo>
                  <a:lnTo>
                    <a:pt x="826499" y="424358"/>
                  </a:lnTo>
                </a:path>
                <a:path w="867410" h="1614804">
                  <a:moveTo>
                    <a:pt x="533399" y="304799"/>
                  </a:moveTo>
                  <a:lnTo>
                    <a:pt x="866999" y="1010099"/>
                  </a:lnTo>
                </a:path>
                <a:path w="867410" h="1614804">
                  <a:moveTo>
                    <a:pt x="573775" y="1340779"/>
                  </a:moveTo>
                  <a:lnTo>
                    <a:pt x="826675" y="1117279"/>
                  </a:lnTo>
                </a:path>
                <a:path w="867410" h="1614804">
                  <a:moveTo>
                    <a:pt x="573775" y="807379"/>
                  </a:moveTo>
                  <a:lnTo>
                    <a:pt x="866875" y="1010179"/>
                  </a:lnTo>
                </a:path>
                <a:path w="867410" h="1614804">
                  <a:moveTo>
                    <a:pt x="533399" y="1233758"/>
                  </a:moveTo>
                  <a:lnTo>
                    <a:pt x="866999" y="531158"/>
                  </a:lnTo>
                </a:path>
              </a:pathLst>
            </a:custGeom>
            <a:ln w="19049">
              <a:solidFill>
                <a:srgbClr val="001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30410" y="431088"/>
            <a:ext cx="1635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Mantenga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título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27134" y="142488"/>
            <a:ext cx="13188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78105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Complete</a:t>
            </a:r>
            <a:r>
              <a:rPr sz="1400" i="1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5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5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segunda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7980" y="4176024"/>
            <a:ext cx="162369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735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Calles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de</a:t>
            </a:r>
            <a:r>
              <a:rPr sz="2200" b="1" spc="-10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Medellín,</a:t>
            </a:r>
            <a:endParaRPr sz="2200">
              <a:latin typeface="Arial"/>
              <a:cs typeface="Arial"/>
            </a:endParaRPr>
          </a:p>
          <a:p>
            <a:pPr marL="299720" marR="239395" indent="-54610">
              <a:lnSpc>
                <a:spcPct val="100000"/>
              </a:lnSpc>
            </a:pP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Origen</a:t>
            </a:r>
            <a:r>
              <a:rPr sz="2200" b="1" spc="-10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1E33"/>
                </a:solidFill>
                <a:latin typeface="Arial"/>
                <a:cs typeface="Arial"/>
              </a:rPr>
              <a:t>y </a:t>
            </a:r>
            <a:r>
              <a:rPr sz="2200" b="1" spc="-59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1E33"/>
                </a:solidFill>
                <a:latin typeface="Arial"/>
                <a:cs typeface="Arial"/>
              </a:rPr>
              <a:t>Destino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5782" y="5083813"/>
            <a:ext cx="1861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85" marR="5080" indent="-55372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Añada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nombre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su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algoritmo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32687" y="1740950"/>
            <a:ext cx="2412365" cy="3999865"/>
            <a:chOff x="5132687" y="1740950"/>
            <a:chExt cx="2412365" cy="3999865"/>
          </a:xfrm>
        </p:grpSpPr>
        <p:sp>
          <p:nvSpPr>
            <p:cNvPr id="18" name="object 18"/>
            <p:cNvSpPr/>
            <p:nvPr/>
          </p:nvSpPr>
          <p:spPr>
            <a:xfrm>
              <a:off x="5470706" y="4414727"/>
              <a:ext cx="288290" cy="955675"/>
            </a:xfrm>
            <a:custGeom>
              <a:avLst/>
              <a:gdLst/>
              <a:ahLst/>
              <a:cxnLst/>
              <a:rect l="l" t="t" r="r" b="b"/>
              <a:pathLst>
                <a:path w="288289" h="955675">
                  <a:moveTo>
                    <a:pt x="288278" y="0"/>
                  </a:moveTo>
                  <a:lnTo>
                    <a:pt x="0" y="95561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50050" y="5333939"/>
              <a:ext cx="241935" cy="368300"/>
            </a:xfrm>
            <a:custGeom>
              <a:avLst/>
              <a:gdLst/>
              <a:ahLst/>
              <a:cxnLst/>
              <a:rect l="l" t="t" r="r" b="b"/>
              <a:pathLst>
                <a:path w="241935" h="368300">
                  <a:moveTo>
                    <a:pt x="20652" y="367899"/>
                  </a:moveTo>
                  <a:lnTo>
                    <a:pt x="0" y="0"/>
                  </a:lnTo>
                  <a:lnTo>
                    <a:pt x="241313" y="72796"/>
                  </a:lnTo>
                  <a:lnTo>
                    <a:pt x="20652" y="367899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50050" y="5333939"/>
              <a:ext cx="241935" cy="368300"/>
            </a:xfrm>
            <a:custGeom>
              <a:avLst/>
              <a:gdLst/>
              <a:ahLst/>
              <a:cxnLst/>
              <a:rect l="l" t="t" r="r" b="b"/>
              <a:pathLst>
                <a:path w="241935" h="368300">
                  <a:moveTo>
                    <a:pt x="0" y="0"/>
                  </a:moveTo>
                  <a:lnTo>
                    <a:pt x="20652" y="367899"/>
                  </a:lnTo>
                  <a:lnTo>
                    <a:pt x="241313" y="72796"/>
                  </a:lnTo>
                  <a:lnTo>
                    <a:pt x="0" y="0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37449" y="2318113"/>
              <a:ext cx="1830705" cy="1717675"/>
            </a:xfrm>
            <a:custGeom>
              <a:avLst/>
              <a:gdLst/>
              <a:ahLst/>
              <a:cxnLst/>
              <a:rect l="l" t="t" r="r" b="b"/>
              <a:pathLst>
                <a:path w="1830704" h="1717675">
                  <a:moveTo>
                    <a:pt x="1830299" y="1717199"/>
                  </a:moveTo>
                  <a:lnTo>
                    <a:pt x="0" y="1717199"/>
                  </a:lnTo>
                  <a:lnTo>
                    <a:pt x="0" y="0"/>
                  </a:lnTo>
                  <a:lnTo>
                    <a:pt x="1830299" y="0"/>
                  </a:lnTo>
                  <a:lnTo>
                    <a:pt x="1830299" y="171719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67749" y="1745713"/>
              <a:ext cx="572770" cy="2289810"/>
            </a:xfrm>
            <a:custGeom>
              <a:avLst/>
              <a:gdLst/>
              <a:ahLst/>
              <a:cxnLst/>
              <a:rect l="l" t="t" r="r" b="b"/>
              <a:pathLst>
                <a:path w="572770" h="2289810">
                  <a:moveTo>
                    <a:pt x="0" y="2289599"/>
                  </a:moveTo>
                  <a:lnTo>
                    <a:pt x="0" y="572399"/>
                  </a:lnTo>
                  <a:lnTo>
                    <a:pt x="572399" y="0"/>
                  </a:lnTo>
                  <a:lnTo>
                    <a:pt x="572399" y="1717199"/>
                  </a:lnTo>
                  <a:lnTo>
                    <a:pt x="0" y="2289599"/>
                  </a:lnTo>
                  <a:close/>
                </a:path>
              </a:pathLst>
            </a:custGeom>
            <a:solidFill>
              <a:srgbClr val="CB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37449" y="1745713"/>
              <a:ext cx="2402840" cy="572770"/>
            </a:xfrm>
            <a:custGeom>
              <a:avLst/>
              <a:gdLst/>
              <a:ahLst/>
              <a:cxnLst/>
              <a:rect l="l" t="t" r="r" b="b"/>
              <a:pathLst>
                <a:path w="2402840" h="572769">
                  <a:moveTo>
                    <a:pt x="1830299" y="572399"/>
                  </a:moveTo>
                  <a:lnTo>
                    <a:pt x="0" y="572399"/>
                  </a:lnTo>
                  <a:lnTo>
                    <a:pt x="572399" y="0"/>
                  </a:lnTo>
                  <a:lnTo>
                    <a:pt x="2402699" y="0"/>
                  </a:lnTo>
                  <a:lnTo>
                    <a:pt x="1830299" y="572399"/>
                  </a:lnTo>
                  <a:close/>
                </a:path>
              </a:pathLst>
            </a:custGeom>
            <a:solidFill>
              <a:srgbClr val="FF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37449" y="1745713"/>
              <a:ext cx="2402840" cy="2289810"/>
            </a:xfrm>
            <a:custGeom>
              <a:avLst/>
              <a:gdLst/>
              <a:ahLst/>
              <a:cxnLst/>
              <a:rect l="l" t="t" r="r" b="b"/>
              <a:pathLst>
                <a:path w="2402840" h="2289810">
                  <a:moveTo>
                    <a:pt x="0" y="572399"/>
                  </a:moveTo>
                  <a:lnTo>
                    <a:pt x="572399" y="0"/>
                  </a:lnTo>
                  <a:lnTo>
                    <a:pt x="2402699" y="0"/>
                  </a:lnTo>
                  <a:lnTo>
                    <a:pt x="2402699" y="1717199"/>
                  </a:lnTo>
                  <a:lnTo>
                    <a:pt x="1830299" y="2289599"/>
                  </a:lnTo>
                  <a:lnTo>
                    <a:pt x="0" y="2289599"/>
                  </a:lnTo>
                  <a:lnTo>
                    <a:pt x="0" y="572399"/>
                  </a:lnTo>
                  <a:close/>
                </a:path>
                <a:path w="2402840" h="2289810">
                  <a:moveTo>
                    <a:pt x="0" y="572399"/>
                  </a:moveTo>
                  <a:lnTo>
                    <a:pt x="1830299" y="572399"/>
                  </a:lnTo>
                  <a:lnTo>
                    <a:pt x="2402699" y="0"/>
                  </a:lnTo>
                </a:path>
                <a:path w="2402840" h="2289810">
                  <a:moveTo>
                    <a:pt x="1830299" y="572399"/>
                  </a:moveTo>
                  <a:lnTo>
                    <a:pt x="1830299" y="22895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09684" y="938383"/>
            <a:ext cx="1822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rojo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7449" y="2513265"/>
            <a:ext cx="18256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marR="13208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1E33"/>
                </a:solidFill>
                <a:latin typeface="Arial"/>
                <a:cs typeface="Arial"/>
              </a:rPr>
              <a:t>Por </a:t>
            </a:r>
            <a:r>
              <a:rPr sz="2100" b="1" spc="-20" dirty="0">
                <a:solidFill>
                  <a:srgbClr val="001E33"/>
                </a:solidFill>
                <a:latin typeface="Arial"/>
                <a:cs typeface="Arial"/>
              </a:rPr>
              <a:t>favor, </a:t>
            </a:r>
            <a:r>
              <a:rPr sz="2100" b="1" spc="-1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1E33"/>
                </a:solidFill>
                <a:latin typeface="Arial"/>
                <a:cs typeface="Arial"/>
              </a:rPr>
              <a:t>escriba el </a:t>
            </a:r>
            <a:r>
              <a:rPr sz="21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1E33"/>
                </a:solidFill>
                <a:latin typeface="Arial"/>
                <a:cs typeface="Arial"/>
              </a:rPr>
              <a:t>nombre de </a:t>
            </a:r>
            <a:r>
              <a:rPr sz="21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1E33"/>
                </a:solidFill>
                <a:latin typeface="Arial"/>
                <a:cs typeface="Arial"/>
              </a:rPr>
              <a:t>su</a:t>
            </a:r>
            <a:r>
              <a:rPr sz="2100" b="1" spc="-90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1E33"/>
                </a:solidFill>
                <a:latin typeface="Arial"/>
                <a:cs typeface="Arial"/>
              </a:rPr>
              <a:t>algoritmo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99312" y="2042949"/>
            <a:ext cx="6647815" cy="2131695"/>
            <a:chOff x="3999312" y="2042949"/>
            <a:chExt cx="6647815" cy="2131695"/>
          </a:xfrm>
        </p:grpSpPr>
        <p:sp>
          <p:nvSpPr>
            <p:cNvPr id="28" name="object 28"/>
            <p:cNvSpPr/>
            <p:nvPr/>
          </p:nvSpPr>
          <p:spPr>
            <a:xfrm>
              <a:off x="3999312" y="2644924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249" y="0"/>
                  </a:lnTo>
                </a:path>
              </a:pathLst>
            </a:custGeom>
            <a:ln w="28574">
              <a:solidFill>
                <a:srgbClr val="00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2275" y="2583439"/>
              <a:ext cx="158250" cy="1229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999312" y="3025924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249" y="0"/>
                  </a:lnTo>
                </a:path>
              </a:pathLst>
            </a:custGeom>
            <a:ln w="28574">
              <a:solidFill>
                <a:srgbClr val="00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2275" y="2964439"/>
              <a:ext cx="158250" cy="1229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999312" y="3483124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249" y="0"/>
                  </a:lnTo>
                </a:path>
              </a:pathLst>
            </a:custGeom>
            <a:ln w="28574">
              <a:solidFill>
                <a:srgbClr val="00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2275" y="3421638"/>
              <a:ext cx="158250" cy="12297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309024" y="2042949"/>
              <a:ext cx="276225" cy="302895"/>
            </a:xfrm>
            <a:custGeom>
              <a:avLst/>
              <a:gdLst/>
              <a:ahLst/>
              <a:cxnLst/>
              <a:rect l="l" t="t" r="r" b="b"/>
              <a:pathLst>
                <a:path w="276225" h="302894">
                  <a:moveTo>
                    <a:pt x="137849" y="302699"/>
                  </a:moveTo>
                  <a:lnTo>
                    <a:pt x="94278" y="294984"/>
                  </a:lnTo>
                  <a:lnTo>
                    <a:pt x="56437" y="273498"/>
                  </a:lnTo>
                  <a:lnTo>
                    <a:pt x="26597" y="240735"/>
                  </a:lnTo>
                  <a:lnTo>
                    <a:pt x="7027" y="199188"/>
                  </a:lnTo>
                  <a:lnTo>
                    <a:pt x="0" y="151349"/>
                  </a:lnTo>
                  <a:lnTo>
                    <a:pt x="7027" y="103511"/>
                  </a:lnTo>
                  <a:lnTo>
                    <a:pt x="26597" y="61964"/>
                  </a:lnTo>
                  <a:lnTo>
                    <a:pt x="56437" y="29201"/>
                  </a:lnTo>
                  <a:lnTo>
                    <a:pt x="94278" y="7715"/>
                  </a:lnTo>
                  <a:lnTo>
                    <a:pt x="137849" y="0"/>
                  </a:lnTo>
                  <a:lnTo>
                    <a:pt x="164868" y="2935"/>
                  </a:lnTo>
                  <a:lnTo>
                    <a:pt x="214329" y="25428"/>
                  </a:lnTo>
                  <a:lnTo>
                    <a:pt x="252539" y="67380"/>
                  </a:lnTo>
                  <a:lnTo>
                    <a:pt x="273026" y="121685"/>
                  </a:lnTo>
                  <a:lnTo>
                    <a:pt x="275699" y="151349"/>
                  </a:lnTo>
                  <a:lnTo>
                    <a:pt x="268672" y="199188"/>
                  </a:lnTo>
                  <a:lnTo>
                    <a:pt x="249102" y="240735"/>
                  </a:lnTo>
                  <a:lnTo>
                    <a:pt x="219262" y="273498"/>
                  </a:lnTo>
                  <a:lnTo>
                    <a:pt x="181421" y="294984"/>
                  </a:lnTo>
                  <a:lnTo>
                    <a:pt x="137849" y="302699"/>
                  </a:lnTo>
                  <a:close/>
                </a:path>
              </a:pathLst>
            </a:custGeom>
            <a:solidFill>
              <a:srgbClr val="001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09024" y="2652549"/>
              <a:ext cx="276225" cy="302895"/>
            </a:xfrm>
            <a:custGeom>
              <a:avLst/>
              <a:gdLst/>
              <a:ahLst/>
              <a:cxnLst/>
              <a:rect l="l" t="t" r="r" b="b"/>
              <a:pathLst>
                <a:path w="276225" h="302894">
                  <a:moveTo>
                    <a:pt x="137849" y="302699"/>
                  </a:moveTo>
                  <a:lnTo>
                    <a:pt x="94278" y="294984"/>
                  </a:lnTo>
                  <a:lnTo>
                    <a:pt x="56437" y="273498"/>
                  </a:lnTo>
                  <a:lnTo>
                    <a:pt x="26597" y="240735"/>
                  </a:lnTo>
                  <a:lnTo>
                    <a:pt x="7027" y="199188"/>
                  </a:lnTo>
                  <a:lnTo>
                    <a:pt x="0" y="151349"/>
                  </a:lnTo>
                  <a:lnTo>
                    <a:pt x="7027" y="103511"/>
                  </a:lnTo>
                  <a:lnTo>
                    <a:pt x="26597" y="61964"/>
                  </a:lnTo>
                  <a:lnTo>
                    <a:pt x="56437" y="29201"/>
                  </a:lnTo>
                  <a:lnTo>
                    <a:pt x="94278" y="7715"/>
                  </a:lnTo>
                  <a:lnTo>
                    <a:pt x="137849" y="0"/>
                  </a:lnTo>
                  <a:lnTo>
                    <a:pt x="164868" y="2935"/>
                  </a:lnTo>
                  <a:lnTo>
                    <a:pt x="214329" y="25428"/>
                  </a:lnTo>
                  <a:lnTo>
                    <a:pt x="252539" y="67380"/>
                  </a:lnTo>
                  <a:lnTo>
                    <a:pt x="273026" y="121685"/>
                  </a:lnTo>
                  <a:lnTo>
                    <a:pt x="275699" y="151349"/>
                  </a:lnTo>
                  <a:lnTo>
                    <a:pt x="268672" y="199188"/>
                  </a:lnTo>
                  <a:lnTo>
                    <a:pt x="249102" y="240735"/>
                  </a:lnTo>
                  <a:lnTo>
                    <a:pt x="219262" y="273498"/>
                  </a:lnTo>
                  <a:lnTo>
                    <a:pt x="181421" y="294984"/>
                  </a:lnTo>
                  <a:lnTo>
                    <a:pt x="137849" y="302699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09024" y="2347759"/>
              <a:ext cx="809625" cy="1445895"/>
            </a:xfrm>
            <a:custGeom>
              <a:avLst/>
              <a:gdLst/>
              <a:ahLst/>
              <a:cxnLst/>
              <a:rect l="l" t="t" r="r" b="b"/>
              <a:pathLst>
                <a:path w="809625" h="1445895">
                  <a:moveTo>
                    <a:pt x="275691" y="1065745"/>
                  </a:moveTo>
                  <a:lnTo>
                    <a:pt x="265201" y="1007821"/>
                  </a:lnTo>
                  <a:lnTo>
                    <a:pt x="235318" y="958723"/>
                  </a:lnTo>
                  <a:lnTo>
                    <a:pt x="190601" y="925918"/>
                  </a:lnTo>
                  <a:lnTo>
                    <a:pt x="137845" y="914400"/>
                  </a:lnTo>
                  <a:lnTo>
                    <a:pt x="94272" y="922108"/>
                  </a:lnTo>
                  <a:lnTo>
                    <a:pt x="56426" y="943597"/>
                  </a:lnTo>
                  <a:lnTo>
                    <a:pt x="26593" y="976363"/>
                  </a:lnTo>
                  <a:lnTo>
                    <a:pt x="7023" y="1017905"/>
                  </a:lnTo>
                  <a:lnTo>
                    <a:pt x="0" y="1065745"/>
                  </a:lnTo>
                  <a:lnTo>
                    <a:pt x="7023" y="1113586"/>
                  </a:lnTo>
                  <a:lnTo>
                    <a:pt x="26593" y="1155128"/>
                  </a:lnTo>
                  <a:lnTo>
                    <a:pt x="56426" y="1187894"/>
                  </a:lnTo>
                  <a:lnTo>
                    <a:pt x="94272" y="1209382"/>
                  </a:lnTo>
                  <a:lnTo>
                    <a:pt x="137845" y="1217091"/>
                  </a:lnTo>
                  <a:lnTo>
                    <a:pt x="181419" y="1209382"/>
                  </a:lnTo>
                  <a:lnTo>
                    <a:pt x="219252" y="1187894"/>
                  </a:lnTo>
                  <a:lnTo>
                    <a:pt x="249097" y="1155128"/>
                  </a:lnTo>
                  <a:lnTo>
                    <a:pt x="268668" y="1113586"/>
                  </a:lnTo>
                  <a:lnTo>
                    <a:pt x="275691" y="1065745"/>
                  </a:lnTo>
                  <a:close/>
                </a:path>
                <a:path w="809625" h="1445895">
                  <a:moveTo>
                    <a:pt x="809091" y="1294345"/>
                  </a:moveTo>
                  <a:lnTo>
                    <a:pt x="798601" y="1236421"/>
                  </a:lnTo>
                  <a:lnTo>
                    <a:pt x="768718" y="1187323"/>
                  </a:lnTo>
                  <a:lnTo>
                    <a:pt x="724001" y="1154518"/>
                  </a:lnTo>
                  <a:lnTo>
                    <a:pt x="671245" y="1143000"/>
                  </a:lnTo>
                  <a:lnTo>
                    <a:pt x="627672" y="1150708"/>
                  </a:lnTo>
                  <a:lnTo>
                    <a:pt x="589826" y="1172197"/>
                  </a:lnTo>
                  <a:lnTo>
                    <a:pt x="559993" y="1204963"/>
                  </a:lnTo>
                  <a:lnTo>
                    <a:pt x="540423" y="1246505"/>
                  </a:lnTo>
                  <a:lnTo>
                    <a:pt x="533400" y="1294345"/>
                  </a:lnTo>
                  <a:lnTo>
                    <a:pt x="540423" y="1342186"/>
                  </a:lnTo>
                  <a:lnTo>
                    <a:pt x="559993" y="1383728"/>
                  </a:lnTo>
                  <a:lnTo>
                    <a:pt x="589826" y="1416494"/>
                  </a:lnTo>
                  <a:lnTo>
                    <a:pt x="627672" y="1437982"/>
                  </a:lnTo>
                  <a:lnTo>
                    <a:pt x="671245" y="1445691"/>
                  </a:lnTo>
                  <a:lnTo>
                    <a:pt x="714819" y="1437982"/>
                  </a:lnTo>
                  <a:lnTo>
                    <a:pt x="752652" y="1416494"/>
                  </a:lnTo>
                  <a:lnTo>
                    <a:pt x="782497" y="1383728"/>
                  </a:lnTo>
                  <a:lnTo>
                    <a:pt x="802068" y="1342186"/>
                  </a:lnTo>
                  <a:lnTo>
                    <a:pt x="809091" y="1294345"/>
                  </a:lnTo>
                  <a:close/>
                </a:path>
                <a:path w="809625" h="1445895">
                  <a:moveTo>
                    <a:pt x="809091" y="760945"/>
                  </a:moveTo>
                  <a:lnTo>
                    <a:pt x="798601" y="703021"/>
                  </a:lnTo>
                  <a:lnTo>
                    <a:pt x="768718" y="653923"/>
                  </a:lnTo>
                  <a:lnTo>
                    <a:pt x="724001" y="621118"/>
                  </a:lnTo>
                  <a:lnTo>
                    <a:pt x="671245" y="609600"/>
                  </a:lnTo>
                  <a:lnTo>
                    <a:pt x="627672" y="617308"/>
                  </a:lnTo>
                  <a:lnTo>
                    <a:pt x="589826" y="638797"/>
                  </a:lnTo>
                  <a:lnTo>
                    <a:pt x="559993" y="671563"/>
                  </a:lnTo>
                  <a:lnTo>
                    <a:pt x="540423" y="713105"/>
                  </a:lnTo>
                  <a:lnTo>
                    <a:pt x="533400" y="760945"/>
                  </a:lnTo>
                  <a:lnTo>
                    <a:pt x="540423" y="808786"/>
                  </a:lnTo>
                  <a:lnTo>
                    <a:pt x="559993" y="850328"/>
                  </a:lnTo>
                  <a:lnTo>
                    <a:pt x="589826" y="883094"/>
                  </a:lnTo>
                  <a:lnTo>
                    <a:pt x="627672" y="904582"/>
                  </a:lnTo>
                  <a:lnTo>
                    <a:pt x="671245" y="912291"/>
                  </a:lnTo>
                  <a:lnTo>
                    <a:pt x="714819" y="904582"/>
                  </a:lnTo>
                  <a:lnTo>
                    <a:pt x="752652" y="883094"/>
                  </a:lnTo>
                  <a:lnTo>
                    <a:pt x="782497" y="850328"/>
                  </a:lnTo>
                  <a:lnTo>
                    <a:pt x="802068" y="808786"/>
                  </a:lnTo>
                  <a:lnTo>
                    <a:pt x="809091" y="760945"/>
                  </a:lnTo>
                  <a:close/>
                </a:path>
                <a:path w="809625" h="1445895">
                  <a:moveTo>
                    <a:pt x="809091" y="151345"/>
                  </a:moveTo>
                  <a:lnTo>
                    <a:pt x="798601" y="93421"/>
                  </a:lnTo>
                  <a:lnTo>
                    <a:pt x="768718" y="44323"/>
                  </a:lnTo>
                  <a:lnTo>
                    <a:pt x="724001" y="11518"/>
                  </a:lnTo>
                  <a:lnTo>
                    <a:pt x="671245" y="0"/>
                  </a:lnTo>
                  <a:lnTo>
                    <a:pt x="627672" y="7708"/>
                  </a:lnTo>
                  <a:lnTo>
                    <a:pt x="589826" y="29197"/>
                  </a:lnTo>
                  <a:lnTo>
                    <a:pt x="559993" y="61963"/>
                  </a:lnTo>
                  <a:lnTo>
                    <a:pt x="540423" y="103505"/>
                  </a:lnTo>
                  <a:lnTo>
                    <a:pt x="533400" y="151345"/>
                  </a:lnTo>
                  <a:lnTo>
                    <a:pt x="540423" y="199186"/>
                  </a:lnTo>
                  <a:lnTo>
                    <a:pt x="559993" y="240728"/>
                  </a:lnTo>
                  <a:lnTo>
                    <a:pt x="589826" y="273494"/>
                  </a:lnTo>
                  <a:lnTo>
                    <a:pt x="627672" y="294982"/>
                  </a:lnTo>
                  <a:lnTo>
                    <a:pt x="671245" y="302691"/>
                  </a:lnTo>
                  <a:lnTo>
                    <a:pt x="714819" y="294982"/>
                  </a:lnTo>
                  <a:lnTo>
                    <a:pt x="752652" y="273494"/>
                  </a:lnTo>
                  <a:lnTo>
                    <a:pt x="782497" y="240728"/>
                  </a:lnTo>
                  <a:lnTo>
                    <a:pt x="802068" y="199186"/>
                  </a:lnTo>
                  <a:lnTo>
                    <a:pt x="809091" y="151345"/>
                  </a:lnTo>
                  <a:close/>
                </a:path>
              </a:pathLst>
            </a:custGeom>
            <a:solidFill>
              <a:srgbClr val="001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70949" y="3267224"/>
              <a:ext cx="276225" cy="302895"/>
            </a:xfrm>
            <a:custGeom>
              <a:avLst/>
              <a:gdLst/>
              <a:ahLst/>
              <a:cxnLst/>
              <a:rect l="l" t="t" r="r" b="b"/>
              <a:pathLst>
                <a:path w="276225" h="302895">
                  <a:moveTo>
                    <a:pt x="137849" y="302699"/>
                  </a:moveTo>
                  <a:lnTo>
                    <a:pt x="94278" y="294984"/>
                  </a:lnTo>
                  <a:lnTo>
                    <a:pt x="56437" y="273498"/>
                  </a:lnTo>
                  <a:lnTo>
                    <a:pt x="26597" y="240735"/>
                  </a:lnTo>
                  <a:lnTo>
                    <a:pt x="7027" y="199188"/>
                  </a:lnTo>
                  <a:lnTo>
                    <a:pt x="0" y="151349"/>
                  </a:lnTo>
                  <a:lnTo>
                    <a:pt x="7027" y="103511"/>
                  </a:lnTo>
                  <a:lnTo>
                    <a:pt x="26597" y="61964"/>
                  </a:lnTo>
                  <a:lnTo>
                    <a:pt x="56437" y="29201"/>
                  </a:lnTo>
                  <a:lnTo>
                    <a:pt x="94278" y="7715"/>
                  </a:lnTo>
                  <a:lnTo>
                    <a:pt x="137849" y="0"/>
                  </a:lnTo>
                  <a:lnTo>
                    <a:pt x="164868" y="2935"/>
                  </a:lnTo>
                  <a:lnTo>
                    <a:pt x="214329" y="25428"/>
                  </a:lnTo>
                  <a:lnTo>
                    <a:pt x="252539" y="67380"/>
                  </a:lnTo>
                  <a:lnTo>
                    <a:pt x="273026" y="121685"/>
                  </a:lnTo>
                  <a:lnTo>
                    <a:pt x="275699" y="151349"/>
                  </a:lnTo>
                  <a:lnTo>
                    <a:pt x="268672" y="199188"/>
                  </a:lnTo>
                  <a:lnTo>
                    <a:pt x="249102" y="240735"/>
                  </a:lnTo>
                  <a:lnTo>
                    <a:pt x="219262" y="273498"/>
                  </a:lnTo>
                  <a:lnTo>
                    <a:pt x="181421" y="294984"/>
                  </a:lnTo>
                  <a:lnTo>
                    <a:pt x="137849" y="302699"/>
                  </a:lnTo>
                  <a:close/>
                </a:path>
              </a:pathLst>
            </a:custGeom>
            <a:solidFill>
              <a:srgbClr val="00A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09024" y="2574251"/>
              <a:ext cx="1337945" cy="1600200"/>
            </a:xfrm>
            <a:custGeom>
              <a:avLst/>
              <a:gdLst/>
              <a:ahLst/>
              <a:cxnLst/>
              <a:rect l="l" t="t" r="r" b="b"/>
              <a:pathLst>
                <a:path w="1337945" h="1600200">
                  <a:moveTo>
                    <a:pt x="275691" y="1448854"/>
                  </a:moveTo>
                  <a:lnTo>
                    <a:pt x="265201" y="1390929"/>
                  </a:lnTo>
                  <a:lnTo>
                    <a:pt x="235318" y="1341831"/>
                  </a:lnTo>
                  <a:lnTo>
                    <a:pt x="190601" y="1309027"/>
                  </a:lnTo>
                  <a:lnTo>
                    <a:pt x="137845" y="1297508"/>
                  </a:lnTo>
                  <a:lnTo>
                    <a:pt x="94272" y="1305217"/>
                  </a:lnTo>
                  <a:lnTo>
                    <a:pt x="56426" y="1326705"/>
                  </a:lnTo>
                  <a:lnTo>
                    <a:pt x="26593" y="1359471"/>
                  </a:lnTo>
                  <a:lnTo>
                    <a:pt x="7023" y="1401013"/>
                  </a:lnTo>
                  <a:lnTo>
                    <a:pt x="0" y="1448854"/>
                  </a:lnTo>
                  <a:lnTo>
                    <a:pt x="7023" y="1496695"/>
                  </a:lnTo>
                  <a:lnTo>
                    <a:pt x="26593" y="1538236"/>
                  </a:lnTo>
                  <a:lnTo>
                    <a:pt x="56426" y="1571002"/>
                  </a:lnTo>
                  <a:lnTo>
                    <a:pt x="94272" y="1592491"/>
                  </a:lnTo>
                  <a:lnTo>
                    <a:pt x="137845" y="1600200"/>
                  </a:lnTo>
                  <a:lnTo>
                    <a:pt x="181419" y="1592491"/>
                  </a:lnTo>
                  <a:lnTo>
                    <a:pt x="219252" y="1571002"/>
                  </a:lnTo>
                  <a:lnTo>
                    <a:pt x="249097" y="1538236"/>
                  </a:lnTo>
                  <a:lnTo>
                    <a:pt x="268668" y="1496695"/>
                  </a:lnTo>
                  <a:lnTo>
                    <a:pt x="275691" y="1448854"/>
                  </a:lnTo>
                  <a:close/>
                </a:path>
                <a:path w="1337945" h="1600200">
                  <a:moveTo>
                    <a:pt x="1337614" y="151358"/>
                  </a:moveTo>
                  <a:lnTo>
                    <a:pt x="1327124" y="93433"/>
                  </a:lnTo>
                  <a:lnTo>
                    <a:pt x="1297241" y="44335"/>
                  </a:lnTo>
                  <a:lnTo>
                    <a:pt x="1252524" y="11531"/>
                  </a:lnTo>
                  <a:lnTo>
                    <a:pt x="1199769" y="0"/>
                  </a:lnTo>
                  <a:lnTo>
                    <a:pt x="1156195" y="7721"/>
                  </a:lnTo>
                  <a:lnTo>
                    <a:pt x="1118362" y="29210"/>
                  </a:lnTo>
                  <a:lnTo>
                    <a:pt x="1088517" y="61963"/>
                  </a:lnTo>
                  <a:lnTo>
                    <a:pt x="1068946" y="103517"/>
                  </a:lnTo>
                  <a:lnTo>
                    <a:pt x="1061923" y="151358"/>
                  </a:lnTo>
                  <a:lnTo>
                    <a:pt x="1068946" y="199186"/>
                  </a:lnTo>
                  <a:lnTo>
                    <a:pt x="1088517" y="240741"/>
                  </a:lnTo>
                  <a:lnTo>
                    <a:pt x="1118362" y="273507"/>
                  </a:lnTo>
                  <a:lnTo>
                    <a:pt x="1156195" y="294982"/>
                  </a:lnTo>
                  <a:lnTo>
                    <a:pt x="1199769" y="302704"/>
                  </a:lnTo>
                  <a:lnTo>
                    <a:pt x="1243342" y="294982"/>
                  </a:lnTo>
                  <a:lnTo>
                    <a:pt x="1281176" y="273507"/>
                  </a:lnTo>
                  <a:lnTo>
                    <a:pt x="1311021" y="240741"/>
                  </a:lnTo>
                  <a:lnTo>
                    <a:pt x="1330591" y="199186"/>
                  </a:lnTo>
                  <a:lnTo>
                    <a:pt x="1337614" y="151358"/>
                  </a:lnTo>
                  <a:close/>
                </a:path>
              </a:pathLst>
            </a:custGeom>
            <a:solidFill>
              <a:srgbClr val="001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44349" y="2301320"/>
              <a:ext cx="298450" cy="198120"/>
            </a:xfrm>
            <a:custGeom>
              <a:avLst/>
              <a:gdLst/>
              <a:ahLst/>
              <a:cxnLst/>
              <a:rect l="l" t="t" r="r" b="b"/>
              <a:pathLst>
                <a:path w="298450" h="198119">
                  <a:moveTo>
                    <a:pt x="0" y="0"/>
                  </a:moveTo>
                  <a:lnTo>
                    <a:pt x="298199" y="197699"/>
                  </a:lnTo>
                </a:path>
              </a:pathLst>
            </a:custGeom>
            <a:ln w="19049">
              <a:solidFill>
                <a:srgbClr val="001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584724" y="2803899"/>
              <a:ext cx="298450" cy="198120"/>
            </a:xfrm>
            <a:custGeom>
              <a:avLst/>
              <a:gdLst/>
              <a:ahLst/>
              <a:cxnLst/>
              <a:rect l="l" t="t" r="r" b="b"/>
              <a:pathLst>
                <a:path w="298450" h="198119">
                  <a:moveTo>
                    <a:pt x="0" y="0"/>
                  </a:moveTo>
                  <a:lnTo>
                    <a:pt x="298199" y="197699"/>
                  </a:lnTo>
                </a:path>
              </a:pathLst>
            </a:custGeom>
            <a:ln w="380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44349" y="2605979"/>
              <a:ext cx="867410" cy="1310640"/>
            </a:xfrm>
            <a:custGeom>
              <a:avLst/>
              <a:gdLst/>
              <a:ahLst/>
              <a:cxnLst/>
              <a:rect l="l" t="t" r="r" b="b"/>
              <a:pathLst>
                <a:path w="867409" h="1310639">
                  <a:moveTo>
                    <a:pt x="40374" y="807520"/>
                  </a:moveTo>
                  <a:lnTo>
                    <a:pt x="298074" y="1036120"/>
                  </a:lnTo>
                </a:path>
                <a:path w="867409" h="1310639">
                  <a:moveTo>
                    <a:pt x="0" y="1310099"/>
                  </a:moveTo>
                  <a:lnTo>
                    <a:pt x="338399" y="1142999"/>
                  </a:lnTo>
                </a:path>
                <a:path w="867409" h="1310639">
                  <a:moveTo>
                    <a:pt x="0" y="700499"/>
                  </a:moveTo>
                  <a:lnTo>
                    <a:pt x="298199" y="502799"/>
                  </a:lnTo>
                </a:path>
                <a:path w="867409" h="1310639">
                  <a:moveTo>
                    <a:pt x="0" y="90899"/>
                  </a:moveTo>
                  <a:lnTo>
                    <a:pt x="338399" y="0"/>
                  </a:lnTo>
                </a:path>
                <a:path w="867409" h="1310639">
                  <a:moveTo>
                    <a:pt x="533399" y="395699"/>
                  </a:moveTo>
                  <a:lnTo>
                    <a:pt x="826499" y="119699"/>
                  </a:lnTo>
                </a:path>
                <a:path w="867409" h="1310639">
                  <a:moveTo>
                    <a:pt x="533399" y="141"/>
                  </a:moveTo>
                  <a:lnTo>
                    <a:pt x="866999" y="705441"/>
                  </a:lnTo>
                </a:path>
                <a:path w="867409" h="1310639">
                  <a:moveTo>
                    <a:pt x="573774" y="1036120"/>
                  </a:moveTo>
                  <a:lnTo>
                    <a:pt x="826674" y="812620"/>
                  </a:lnTo>
                </a:path>
              </a:pathLst>
            </a:custGeom>
            <a:ln w="19049">
              <a:solidFill>
                <a:srgbClr val="001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118124" y="3108699"/>
              <a:ext cx="293370" cy="203200"/>
            </a:xfrm>
            <a:custGeom>
              <a:avLst/>
              <a:gdLst/>
              <a:ahLst/>
              <a:cxnLst/>
              <a:rect l="l" t="t" r="r" b="b"/>
              <a:pathLst>
                <a:path w="293370" h="203200">
                  <a:moveTo>
                    <a:pt x="0" y="0"/>
                  </a:moveTo>
                  <a:lnTo>
                    <a:pt x="293099" y="202799"/>
                  </a:lnTo>
                </a:path>
              </a:pathLst>
            </a:custGeom>
            <a:ln w="380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77749" y="2832479"/>
              <a:ext cx="334010" cy="702945"/>
            </a:xfrm>
            <a:custGeom>
              <a:avLst/>
              <a:gdLst/>
              <a:ahLst/>
              <a:cxnLst/>
              <a:rect l="l" t="t" r="r" b="b"/>
              <a:pathLst>
                <a:path w="334009" h="702945">
                  <a:moveTo>
                    <a:pt x="0" y="702599"/>
                  </a:moveTo>
                  <a:lnTo>
                    <a:pt x="333599" y="0"/>
                  </a:lnTo>
                </a:path>
              </a:pathLst>
            </a:custGeom>
            <a:ln w="19049">
              <a:solidFill>
                <a:srgbClr val="001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80713" y="3025924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249" y="0"/>
                  </a:lnTo>
                </a:path>
              </a:pathLst>
            </a:custGeom>
            <a:ln w="28574">
              <a:solidFill>
                <a:srgbClr val="00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3675" y="2964439"/>
              <a:ext cx="158250" cy="12297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999312" y="3864124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249" y="0"/>
                  </a:lnTo>
                </a:path>
              </a:pathLst>
            </a:custGeom>
            <a:ln w="28574">
              <a:solidFill>
                <a:srgbClr val="00A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2275" y="3802638"/>
              <a:ext cx="158250" cy="122971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8753128" y="4253725"/>
            <a:ext cx="268414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Un camino que </a:t>
            </a:r>
            <a:r>
              <a:rPr sz="25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reduce </a:t>
            </a:r>
            <a:r>
              <a:rPr sz="2500" b="1" dirty="0">
                <a:solidFill>
                  <a:srgbClr val="001E33"/>
                </a:solidFill>
                <a:latin typeface="Arial"/>
                <a:cs typeface="Arial"/>
              </a:rPr>
              <a:t>tanto </a:t>
            </a: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la </a:t>
            </a:r>
            <a:r>
              <a:rPr sz="2500" b="1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distancia</a:t>
            </a:r>
            <a:r>
              <a:rPr sz="2500" b="1" spc="-55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como</a:t>
            </a:r>
            <a:r>
              <a:rPr sz="2500" b="1" spc="-50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el </a:t>
            </a:r>
            <a:r>
              <a:rPr sz="2500" b="1" spc="-680" dirty="0">
                <a:solidFill>
                  <a:srgbClr val="001E33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001E33"/>
                </a:solidFill>
                <a:latin typeface="Arial"/>
                <a:cs typeface="Arial"/>
              </a:rPr>
              <a:t>acoso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025" y="4987499"/>
            <a:ext cx="6233795" cy="91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Nombre del algoritmo para el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camino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que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reducen </a:t>
            </a:r>
            <a:r>
              <a:rPr sz="2200" spc="-6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tanto</a:t>
            </a:r>
            <a:r>
              <a:rPr sz="2200" spc="-15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el acoso</a:t>
            </a:r>
            <a:r>
              <a:rPr sz="2200" spc="-1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como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 la</a:t>
            </a:r>
            <a:r>
              <a:rPr sz="2200" spc="-1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distancia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ED7D31"/>
                </a:solidFill>
                <a:latin typeface="Arial MT"/>
                <a:cs typeface="Arial MT"/>
              </a:rPr>
              <a:t>(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semestre,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 podría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ser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 DFS,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BFS,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Dijkstra,</a:t>
            </a:r>
            <a:r>
              <a:rPr sz="1400" i="1" spc="-5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A*...</a:t>
            </a:r>
            <a:r>
              <a:rPr sz="1400" i="1" spc="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ED7D31"/>
                </a:solidFill>
                <a:latin typeface="Arial"/>
                <a:cs typeface="Arial"/>
              </a:rPr>
              <a:t>por </a:t>
            </a:r>
            <a:r>
              <a:rPr sz="1400" b="1" i="1" spc="-15" dirty="0">
                <a:solidFill>
                  <a:srgbClr val="ED7D31"/>
                </a:solidFill>
                <a:latin typeface="Arial"/>
                <a:cs typeface="Arial"/>
              </a:rPr>
              <a:t>favor,</a:t>
            </a:r>
            <a:r>
              <a:rPr sz="1400" b="1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ED7D31"/>
                </a:solidFill>
                <a:latin typeface="Arial"/>
                <a:cs typeface="Arial"/>
              </a:rPr>
              <a:t>elija</a:t>
            </a:r>
            <a:r>
              <a:rPr sz="1400" spc="-5" dirty="0">
                <a:solidFill>
                  <a:srgbClr val="ED7D31"/>
                </a:solidFill>
                <a:latin typeface="Arial MT"/>
                <a:cs typeface="Arial MT"/>
              </a:rPr>
              <a:t>)</a:t>
            </a:r>
            <a:r>
              <a:rPr sz="1400" spc="-5" dirty="0">
                <a:solidFill>
                  <a:srgbClr val="001E33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1182" y="156899"/>
            <a:ext cx="2219960" cy="6350635"/>
            <a:chOff x="2791182" y="156899"/>
            <a:chExt cx="2219960" cy="6350635"/>
          </a:xfrm>
        </p:grpSpPr>
        <p:sp>
          <p:nvSpPr>
            <p:cNvPr id="4" name="object 4"/>
            <p:cNvSpPr/>
            <p:nvPr/>
          </p:nvSpPr>
          <p:spPr>
            <a:xfrm>
              <a:off x="2829600" y="316820"/>
              <a:ext cx="397510" cy="109855"/>
            </a:xfrm>
            <a:custGeom>
              <a:avLst/>
              <a:gdLst/>
              <a:ahLst/>
              <a:cxnLst/>
              <a:rect l="l" t="t" r="r" b="b"/>
              <a:pathLst>
                <a:path w="397510" h="109854">
                  <a:moveTo>
                    <a:pt x="0" y="109396"/>
                  </a:moveTo>
                  <a:lnTo>
                    <a:pt x="397200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93336" y="195316"/>
              <a:ext cx="367665" cy="243204"/>
            </a:xfrm>
            <a:custGeom>
              <a:avLst/>
              <a:gdLst/>
              <a:ahLst/>
              <a:cxnLst/>
              <a:rect l="l" t="t" r="r" b="b"/>
              <a:pathLst>
                <a:path w="367664" h="243204">
                  <a:moveTo>
                    <a:pt x="66928" y="243006"/>
                  </a:moveTo>
                  <a:lnTo>
                    <a:pt x="0" y="0"/>
                  </a:lnTo>
                  <a:lnTo>
                    <a:pt x="367290" y="29560"/>
                  </a:lnTo>
                  <a:lnTo>
                    <a:pt x="66928" y="243006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93336" y="195316"/>
              <a:ext cx="367665" cy="243204"/>
            </a:xfrm>
            <a:custGeom>
              <a:avLst/>
              <a:gdLst/>
              <a:ahLst/>
              <a:cxnLst/>
              <a:rect l="l" t="t" r="r" b="b"/>
              <a:pathLst>
                <a:path w="367664" h="243204">
                  <a:moveTo>
                    <a:pt x="66928" y="243006"/>
                  </a:moveTo>
                  <a:lnTo>
                    <a:pt x="367290" y="29560"/>
                  </a:lnTo>
                  <a:lnTo>
                    <a:pt x="0" y="0"/>
                  </a:lnTo>
                  <a:lnTo>
                    <a:pt x="66928" y="243006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86257" y="5965670"/>
              <a:ext cx="323850" cy="277495"/>
            </a:xfrm>
            <a:custGeom>
              <a:avLst/>
              <a:gdLst/>
              <a:ahLst/>
              <a:cxnLst/>
              <a:rect l="l" t="t" r="r" b="b"/>
              <a:pathLst>
                <a:path w="323850" h="277495">
                  <a:moveTo>
                    <a:pt x="0" y="0"/>
                  </a:moveTo>
                  <a:lnTo>
                    <a:pt x="323501" y="277446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7713" y="6147453"/>
              <a:ext cx="345440" cy="321310"/>
            </a:xfrm>
            <a:custGeom>
              <a:avLst/>
              <a:gdLst/>
              <a:ahLst/>
              <a:cxnLst/>
              <a:rect l="l" t="t" r="r" b="b"/>
              <a:pathLst>
                <a:path w="345439" h="321310">
                  <a:moveTo>
                    <a:pt x="344877" y="321079"/>
                  </a:moveTo>
                  <a:lnTo>
                    <a:pt x="0" y="191327"/>
                  </a:lnTo>
                  <a:lnTo>
                    <a:pt x="164088" y="0"/>
                  </a:lnTo>
                  <a:lnTo>
                    <a:pt x="344877" y="321079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27713" y="6147453"/>
              <a:ext cx="345440" cy="321310"/>
            </a:xfrm>
            <a:custGeom>
              <a:avLst/>
              <a:gdLst/>
              <a:ahLst/>
              <a:cxnLst/>
              <a:rect l="l" t="t" r="r" b="b"/>
              <a:pathLst>
                <a:path w="345439" h="321310">
                  <a:moveTo>
                    <a:pt x="0" y="191327"/>
                  </a:moveTo>
                  <a:lnTo>
                    <a:pt x="344877" y="321079"/>
                  </a:lnTo>
                  <a:lnTo>
                    <a:pt x="164088" y="0"/>
                  </a:lnTo>
                  <a:lnTo>
                    <a:pt x="0" y="191327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39810" y="0"/>
            <a:ext cx="1635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Mantenga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título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3039" y="932688"/>
            <a:ext cx="32334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Diseñe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sus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propias figuras en Lucidchart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o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equivalente: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  <a:hlinkClick r:id="rId2"/>
              </a:rPr>
              <a:t>https://www.lucidchart.com/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1749" y="6319848"/>
            <a:ext cx="2136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Explique las gráficas en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su </a:t>
            </a:r>
            <a:r>
              <a:rPr sz="1400" i="1" spc="-38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palabras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propias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90931" y="5011368"/>
            <a:ext cx="2268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Incluir una imagen en alta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definición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relacionada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con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problema del acoso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sexual </a:t>
            </a:r>
            <a:r>
              <a:rPr sz="1400" i="1" spc="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callejero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68274" y="714840"/>
            <a:ext cx="326390" cy="695960"/>
            <a:chOff x="10468274" y="714840"/>
            <a:chExt cx="326390" cy="695960"/>
          </a:xfrm>
        </p:grpSpPr>
        <p:sp>
          <p:nvSpPr>
            <p:cNvPr id="15" name="object 15"/>
            <p:cNvSpPr/>
            <p:nvPr/>
          </p:nvSpPr>
          <p:spPr>
            <a:xfrm>
              <a:off x="10589365" y="753257"/>
              <a:ext cx="42545" cy="276860"/>
            </a:xfrm>
            <a:custGeom>
              <a:avLst/>
              <a:gdLst/>
              <a:ahLst/>
              <a:cxnLst/>
              <a:rect l="l" t="t" r="r" b="b"/>
              <a:pathLst>
                <a:path w="42545" h="276859">
                  <a:moveTo>
                    <a:pt x="0" y="0"/>
                  </a:moveTo>
                  <a:lnTo>
                    <a:pt x="41928" y="276378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06692" y="1010734"/>
              <a:ext cx="249554" cy="361315"/>
            </a:xfrm>
            <a:custGeom>
              <a:avLst/>
              <a:gdLst/>
              <a:ahLst/>
              <a:cxnLst/>
              <a:rect l="l" t="t" r="r" b="b"/>
              <a:pathLst>
                <a:path w="249554" h="361315">
                  <a:moveTo>
                    <a:pt x="176534" y="361242"/>
                  </a:moveTo>
                  <a:lnTo>
                    <a:pt x="0" y="37805"/>
                  </a:lnTo>
                  <a:lnTo>
                    <a:pt x="249201" y="0"/>
                  </a:lnTo>
                  <a:lnTo>
                    <a:pt x="176534" y="361242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06692" y="1010734"/>
              <a:ext cx="249554" cy="361315"/>
            </a:xfrm>
            <a:custGeom>
              <a:avLst/>
              <a:gdLst/>
              <a:ahLst/>
              <a:cxnLst/>
              <a:rect l="l" t="t" r="r" b="b"/>
              <a:pathLst>
                <a:path w="249554" h="361315">
                  <a:moveTo>
                    <a:pt x="0" y="37805"/>
                  </a:moveTo>
                  <a:lnTo>
                    <a:pt x="176534" y="361242"/>
                  </a:lnTo>
                  <a:lnTo>
                    <a:pt x="249201" y="0"/>
                  </a:lnTo>
                  <a:lnTo>
                    <a:pt x="0" y="37805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769062" y="1101528"/>
            <a:ext cx="10039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 algn="just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 estos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colores</a:t>
            </a:r>
            <a:r>
              <a:rPr sz="1400" i="1" spc="-10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4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gráficas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27105" y="142488"/>
            <a:ext cx="13188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78105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Complete</a:t>
            </a:r>
            <a:r>
              <a:rPr sz="1400" i="1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5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5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segunda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348" y="391148"/>
            <a:ext cx="3401695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Explicación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algoritmo</a:t>
            </a:r>
            <a:endParaRPr sz="2200">
              <a:latin typeface="Arial"/>
              <a:cs typeface="Arial"/>
            </a:endParaRPr>
          </a:p>
          <a:p>
            <a:pPr marL="541020" marR="1228090" indent="-172720">
              <a:lnSpc>
                <a:spcPct val="100000"/>
              </a:lnSpc>
              <a:spcBef>
                <a:spcPts val="198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rojo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5904" y="1205917"/>
            <a:ext cx="11008995" cy="3846829"/>
            <a:chOff x="445904" y="1205917"/>
            <a:chExt cx="11008995" cy="3846829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904" y="1762990"/>
              <a:ext cx="5974003" cy="322759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35953" y="1804637"/>
              <a:ext cx="2313305" cy="676910"/>
            </a:xfrm>
            <a:custGeom>
              <a:avLst/>
              <a:gdLst/>
              <a:ahLst/>
              <a:cxnLst/>
              <a:rect l="l" t="t" r="r" b="b"/>
              <a:pathLst>
                <a:path w="2313305" h="676910">
                  <a:moveTo>
                    <a:pt x="2313032" y="676742"/>
                  </a:moveTo>
                  <a:lnTo>
                    <a:pt x="0" y="676742"/>
                  </a:lnTo>
                  <a:lnTo>
                    <a:pt x="0" y="0"/>
                  </a:lnTo>
                  <a:lnTo>
                    <a:pt x="2313032" y="0"/>
                  </a:lnTo>
                  <a:lnTo>
                    <a:pt x="2313032" y="676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5953" y="1804637"/>
              <a:ext cx="2313305" cy="676910"/>
            </a:xfrm>
            <a:custGeom>
              <a:avLst/>
              <a:gdLst/>
              <a:ahLst/>
              <a:cxnLst/>
              <a:rect l="l" t="t" r="r" b="b"/>
              <a:pathLst>
                <a:path w="2313305" h="676910">
                  <a:moveTo>
                    <a:pt x="0" y="0"/>
                  </a:moveTo>
                  <a:lnTo>
                    <a:pt x="2313032" y="0"/>
                  </a:lnTo>
                  <a:lnTo>
                    <a:pt x="2313032" y="676742"/>
                  </a:lnTo>
                  <a:lnTo>
                    <a:pt x="0" y="67674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6976" y="1867076"/>
              <a:ext cx="2313305" cy="471805"/>
            </a:xfrm>
            <a:custGeom>
              <a:avLst/>
              <a:gdLst/>
              <a:ahLst/>
              <a:cxnLst/>
              <a:rect l="l" t="t" r="r" b="b"/>
              <a:pathLst>
                <a:path w="2313304" h="471805">
                  <a:moveTo>
                    <a:pt x="2313031" y="471482"/>
                  </a:moveTo>
                  <a:lnTo>
                    <a:pt x="0" y="471482"/>
                  </a:lnTo>
                  <a:lnTo>
                    <a:pt x="0" y="0"/>
                  </a:lnTo>
                  <a:lnTo>
                    <a:pt x="2313031" y="0"/>
                  </a:lnTo>
                  <a:lnTo>
                    <a:pt x="2313031" y="4714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6976" y="1867076"/>
              <a:ext cx="2313305" cy="471805"/>
            </a:xfrm>
            <a:custGeom>
              <a:avLst/>
              <a:gdLst/>
              <a:ahLst/>
              <a:cxnLst/>
              <a:rect l="l" t="t" r="r" b="b"/>
              <a:pathLst>
                <a:path w="2313304" h="471805">
                  <a:moveTo>
                    <a:pt x="0" y="0"/>
                  </a:moveTo>
                  <a:lnTo>
                    <a:pt x="2313031" y="0"/>
                  </a:lnTo>
                  <a:lnTo>
                    <a:pt x="2313031" y="471482"/>
                  </a:lnTo>
                  <a:lnTo>
                    <a:pt x="0" y="47148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94999" y="1469483"/>
              <a:ext cx="323850" cy="277495"/>
            </a:xfrm>
            <a:custGeom>
              <a:avLst/>
              <a:gdLst/>
              <a:ahLst/>
              <a:cxnLst/>
              <a:rect l="l" t="t" r="r" b="b"/>
              <a:pathLst>
                <a:path w="323850" h="277494">
                  <a:moveTo>
                    <a:pt x="0" y="277446"/>
                  </a:moveTo>
                  <a:lnTo>
                    <a:pt x="323501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36456" y="1244067"/>
              <a:ext cx="345440" cy="321310"/>
            </a:xfrm>
            <a:custGeom>
              <a:avLst/>
              <a:gdLst/>
              <a:ahLst/>
              <a:cxnLst/>
              <a:rect l="l" t="t" r="r" b="b"/>
              <a:pathLst>
                <a:path w="345439" h="321309">
                  <a:moveTo>
                    <a:pt x="164088" y="321079"/>
                  </a:moveTo>
                  <a:lnTo>
                    <a:pt x="0" y="129752"/>
                  </a:lnTo>
                  <a:lnTo>
                    <a:pt x="344877" y="0"/>
                  </a:lnTo>
                  <a:lnTo>
                    <a:pt x="164088" y="321079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36456" y="1244067"/>
              <a:ext cx="345440" cy="321310"/>
            </a:xfrm>
            <a:custGeom>
              <a:avLst/>
              <a:gdLst/>
              <a:ahLst/>
              <a:cxnLst/>
              <a:rect l="l" t="t" r="r" b="b"/>
              <a:pathLst>
                <a:path w="345439" h="321309">
                  <a:moveTo>
                    <a:pt x="164088" y="321079"/>
                  </a:moveTo>
                  <a:lnTo>
                    <a:pt x="344877" y="0"/>
                  </a:lnTo>
                  <a:lnTo>
                    <a:pt x="0" y="129752"/>
                  </a:lnTo>
                  <a:lnTo>
                    <a:pt x="164088" y="321079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775" y="2042305"/>
              <a:ext cx="4190999" cy="235744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321337" y="4146422"/>
              <a:ext cx="408940" cy="584200"/>
            </a:xfrm>
            <a:custGeom>
              <a:avLst/>
              <a:gdLst/>
              <a:ahLst/>
              <a:cxnLst/>
              <a:rect l="l" t="t" r="r" b="b"/>
              <a:pathLst>
                <a:path w="408940" h="584200">
                  <a:moveTo>
                    <a:pt x="408547" y="0"/>
                  </a:moveTo>
                  <a:lnTo>
                    <a:pt x="0" y="583888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122828" y="4658060"/>
              <a:ext cx="302260" cy="356235"/>
            </a:xfrm>
            <a:custGeom>
              <a:avLst/>
              <a:gdLst/>
              <a:ahLst/>
              <a:cxnLst/>
              <a:rect l="l" t="t" r="r" b="b"/>
              <a:pathLst>
                <a:path w="302259" h="356235">
                  <a:moveTo>
                    <a:pt x="0" y="355955"/>
                  </a:moveTo>
                  <a:lnTo>
                    <a:pt x="95248" y="0"/>
                  </a:lnTo>
                  <a:lnTo>
                    <a:pt x="301767" y="144502"/>
                  </a:lnTo>
                  <a:lnTo>
                    <a:pt x="0" y="355955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2828" y="4658060"/>
              <a:ext cx="302260" cy="356235"/>
            </a:xfrm>
            <a:custGeom>
              <a:avLst/>
              <a:gdLst/>
              <a:ahLst/>
              <a:cxnLst/>
              <a:rect l="l" t="t" r="r" b="b"/>
              <a:pathLst>
                <a:path w="302259" h="356235">
                  <a:moveTo>
                    <a:pt x="95248" y="0"/>
                  </a:moveTo>
                  <a:lnTo>
                    <a:pt x="0" y="355955"/>
                  </a:lnTo>
                  <a:lnTo>
                    <a:pt x="301767" y="144502"/>
                  </a:lnTo>
                  <a:lnTo>
                    <a:pt x="95248" y="0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354" y="391148"/>
            <a:ext cx="3530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Complejidad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algoritmo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7849" y="127436"/>
            <a:ext cx="1266825" cy="328930"/>
            <a:chOff x="3317849" y="127436"/>
            <a:chExt cx="1266825" cy="328930"/>
          </a:xfrm>
        </p:grpSpPr>
        <p:sp>
          <p:nvSpPr>
            <p:cNvPr id="4" name="object 4"/>
            <p:cNvSpPr/>
            <p:nvPr/>
          </p:nvSpPr>
          <p:spPr>
            <a:xfrm>
              <a:off x="3356267" y="291738"/>
              <a:ext cx="843915" cy="40640"/>
            </a:xfrm>
            <a:custGeom>
              <a:avLst/>
              <a:gdLst/>
              <a:ahLst/>
              <a:cxnLst/>
              <a:rect l="l" t="t" r="r" b="b"/>
              <a:pathLst>
                <a:path w="843914" h="40639">
                  <a:moveTo>
                    <a:pt x="0" y="40200"/>
                  </a:moveTo>
                  <a:lnTo>
                    <a:pt x="843578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3847" y="165854"/>
              <a:ext cx="352425" cy="252095"/>
            </a:xfrm>
            <a:custGeom>
              <a:avLst/>
              <a:gdLst/>
              <a:ahLst/>
              <a:cxnLst/>
              <a:rect l="l" t="t" r="r" b="b"/>
              <a:pathLst>
                <a:path w="352425" h="252095">
                  <a:moveTo>
                    <a:pt x="11997" y="251768"/>
                  </a:moveTo>
                  <a:lnTo>
                    <a:pt x="0" y="0"/>
                  </a:lnTo>
                  <a:lnTo>
                    <a:pt x="351862" y="109402"/>
                  </a:lnTo>
                  <a:lnTo>
                    <a:pt x="11997" y="25176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3847" y="165854"/>
              <a:ext cx="352425" cy="252095"/>
            </a:xfrm>
            <a:custGeom>
              <a:avLst/>
              <a:gdLst/>
              <a:ahLst/>
              <a:cxnLst/>
              <a:rect l="l" t="t" r="r" b="b"/>
              <a:pathLst>
                <a:path w="352425" h="252095">
                  <a:moveTo>
                    <a:pt x="11997" y="251768"/>
                  </a:moveTo>
                  <a:lnTo>
                    <a:pt x="351862" y="109402"/>
                  </a:lnTo>
                  <a:lnTo>
                    <a:pt x="0" y="0"/>
                  </a:lnTo>
                  <a:lnTo>
                    <a:pt x="11997" y="251768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32610" y="88487"/>
            <a:ext cx="1635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Mantenga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título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5704" y="1082788"/>
            <a:ext cx="30137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Cree la tabla en Powerpoint. No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copie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capturas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pantalla pixeladas del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informe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técnico,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por 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favor.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7199" y="1452777"/>
            <a:ext cx="238760" cy="182880"/>
          </a:xfrm>
          <a:custGeom>
            <a:avLst/>
            <a:gdLst/>
            <a:ahLst/>
            <a:cxnLst/>
            <a:rect l="l" t="t" r="r" b="b"/>
            <a:pathLst>
              <a:path w="238760" h="182880">
                <a:moveTo>
                  <a:pt x="0" y="182570"/>
                </a:moveTo>
                <a:lnTo>
                  <a:pt x="238655" y="0"/>
                </a:lnTo>
              </a:path>
            </a:pathLst>
          </a:custGeom>
          <a:ln w="76299">
            <a:solidFill>
              <a:srgbClr val="ED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7677" y="4187349"/>
            <a:ext cx="5782310" cy="16440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Complejidad en tiempo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y memoria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del nombre </a:t>
            </a:r>
            <a:r>
              <a:rPr sz="2200" spc="-6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del algoritmo.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V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es...E es... </a:t>
            </a:r>
            <a:r>
              <a:rPr sz="1400" dirty="0">
                <a:solidFill>
                  <a:srgbClr val="ED7D31"/>
                </a:solidFill>
                <a:latin typeface="Arial MT"/>
                <a:cs typeface="Arial MT"/>
              </a:rPr>
              <a:t>(En </a:t>
            </a:r>
            <a:r>
              <a:rPr sz="1400" spc="-5" dirty="0">
                <a:solidFill>
                  <a:srgbClr val="ED7D31"/>
                </a:solidFill>
                <a:latin typeface="Arial MT"/>
                <a:cs typeface="Arial MT"/>
              </a:rPr>
              <a:t>este </a:t>
            </a:r>
            <a:r>
              <a:rPr sz="1400" dirty="0">
                <a:solidFill>
                  <a:srgbClr val="ED7D31"/>
                </a:solidFill>
                <a:latin typeface="Arial MT"/>
                <a:cs typeface="Arial MT"/>
              </a:rPr>
              <a:t>semestre, </a:t>
            </a:r>
            <a:r>
              <a:rPr sz="1400" spc="-5" dirty="0">
                <a:solidFill>
                  <a:srgbClr val="ED7D31"/>
                </a:solidFill>
                <a:latin typeface="Arial MT"/>
                <a:cs typeface="Arial MT"/>
              </a:rPr>
              <a:t>podría </a:t>
            </a:r>
            <a:r>
              <a:rPr sz="1400" dirty="0">
                <a:solidFill>
                  <a:srgbClr val="ED7D31"/>
                </a:solidFill>
                <a:latin typeface="Arial MT"/>
                <a:cs typeface="Arial MT"/>
              </a:rPr>
              <a:t>ser </a:t>
            </a:r>
            <a:r>
              <a:rPr sz="1400" spc="-37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D7D31"/>
                </a:solidFill>
                <a:latin typeface="Arial MT"/>
                <a:cs typeface="Arial MT"/>
              </a:rPr>
              <a:t>DFS, BFS, Dijkstra, A*). Por </a:t>
            </a:r>
            <a:r>
              <a:rPr sz="1400" spc="-20" dirty="0">
                <a:solidFill>
                  <a:srgbClr val="ED7D31"/>
                </a:solidFill>
                <a:latin typeface="Arial MT"/>
                <a:cs typeface="Arial MT"/>
              </a:rPr>
              <a:t>favor, </a:t>
            </a:r>
            <a:r>
              <a:rPr sz="1400" spc="-5" dirty="0">
                <a:solidFill>
                  <a:srgbClr val="ED7D31"/>
                </a:solidFill>
                <a:latin typeface="Arial MT"/>
                <a:cs typeface="Arial MT"/>
              </a:rPr>
              <a:t>explique qué </a:t>
            </a:r>
            <a:r>
              <a:rPr sz="1400" dirty="0">
                <a:solidFill>
                  <a:srgbClr val="ED7D31"/>
                </a:solidFill>
                <a:latin typeface="Arial MT"/>
                <a:cs typeface="Arial MT"/>
              </a:rPr>
              <a:t>significan V y E </a:t>
            </a:r>
            <a:r>
              <a:rPr sz="1400" spc="-5" dirty="0">
                <a:solidFill>
                  <a:srgbClr val="ED7D31"/>
                </a:solidFill>
                <a:latin typeface="Arial MT"/>
                <a:cs typeface="Arial MT"/>
              </a:rPr>
              <a:t>en este </a:t>
            </a:r>
            <a:r>
              <a:rPr sz="140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D7D31"/>
                </a:solidFill>
                <a:latin typeface="Arial MT"/>
                <a:cs typeface="Arial MT"/>
              </a:rPr>
              <a:t>problema.</a:t>
            </a:r>
            <a:r>
              <a:rPr sz="1400" spc="-1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ED7D31"/>
                </a:solidFill>
                <a:latin typeface="Arial"/>
                <a:cs typeface="Arial"/>
              </a:rPr>
              <a:t>¡POR</a:t>
            </a:r>
            <a:r>
              <a:rPr sz="1400" b="1" spc="-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ED7D31"/>
                </a:solidFill>
                <a:latin typeface="Arial"/>
                <a:cs typeface="Arial"/>
              </a:rPr>
              <a:t>FAVOR</a:t>
            </a:r>
            <a:r>
              <a:rPr sz="1400" b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ED7D31"/>
                </a:solidFill>
                <a:latin typeface="Arial"/>
                <a:cs typeface="Arial"/>
              </a:rPr>
              <a:t>HÁGALO! NO,</a:t>
            </a:r>
            <a:r>
              <a:rPr sz="1400" b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ED7D31"/>
                </a:solidFill>
                <a:latin typeface="Arial"/>
                <a:cs typeface="Arial"/>
              </a:rPr>
              <a:t>no sirve</a:t>
            </a:r>
            <a:r>
              <a:rPr sz="1400" b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ED7D31"/>
                </a:solidFill>
                <a:latin typeface="Arial"/>
                <a:cs typeface="Arial"/>
              </a:rPr>
              <a:t>poner ‘n’.</a:t>
            </a:r>
            <a:endParaRPr sz="1400">
              <a:latin typeface="Arial"/>
              <a:cs typeface="Arial"/>
            </a:endParaRPr>
          </a:p>
          <a:p>
            <a:pPr marL="3893820" marR="244475" indent="-326390">
              <a:lnSpc>
                <a:spcPct val="100000"/>
              </a:lnSpc>
              <a:spcBef>
                <a:spcPts val="71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Explique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tablas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su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palabras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propias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6957" y="1189477"/>
          <a:ext cx="62611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360680" marR="106045" indent="-2482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solidFill>
                            <a:srgbClr val="ED7D31"/>
                          </a:solidFill>
                          <a:latin typeface="Arial"/>
                          <a:cs typeface="Arial"/>
                        </a:rPr>
                        <a:t>Complejidad  </a:t>
                      </a:r>
                      <a:r>
                        <a:rPr sz="2200" b="1" dirty="0">
                          <a:solidFill>
                            <a:srgbClr val="ED7D31"/>
                          </a:solidFill>
                          <a:latin typeface="Arial"/>
                          <a:cs typeface="Arial"/>
                        </a:rPr>
                        <a:t>temporal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96520" indent="1009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Complejidad </a:t>
                      </a:r>
                      <a:r>
                        <a:rPr sz="22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200" b="1" spc="-5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2200" b="1" spc="-5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memoria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marL="85725" marR="724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Nombre</a:t>
                      </a:r>
                      <a:r>
                        <a:rPr sz="2200" spc="-9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del </a:t>
                      </a:r>
                      <a:r>
                        <a:rPr sz="2200" spc="-59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algoritmo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O(V</a:t>
                      </a:r>
                      <a:r>
                        <a:rPr sz="22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175" spc="-7" baseline="30651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*E*2</a:t>
                      </a:r>
                      <a:r>
                        <a:rPr sz="2175" spc="-7" baseline="30651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)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O(E!*V*E*2</a:t>
                      </a:r>
                      <a:r>
                        <a:rPr sz="2175" spc="-7" baseline="30651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)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99">
                <a:tc>
                  <a:txBody>
                    <a:bodyPr/>
                    <a:lstStyle/>
                    <a:p>
                      <a:pPr marL="85725" marR="2584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Nombre del </a:t>
                      </a:r>
                      <a:r>
                        <a:rPr sz="2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algoritmo</a:t>
                      </a:r>
                      <a:r>
                        <a:rPr sz="2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dirty="0">
                          <a:solidFill>
                            <a:srgbClr val="ED7D31"/>
                          </a:solidFill>
                          <a:latin typeface="Arial MT"/>
                          <a:cs typeface="Arial MT"/>
                        </a:rPr>
                        <a:t>(si</a:t>
                      </a:r>
                      <a:r>
                        <a:rPr sz="2200" spc="-50" dirty="0">
                          <a:solidFill>
                            <a:srgbClr val="ED7D3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ED7D31"/>
                          </a:solidFill>
                          <a:latin typeface="Arial MT"/>
                          <a:cs typeface="Arial MT"/>
                        </a:rPr>
                        <a:t>ha </a:t>
                      </a:r>
                      <a:r>
                        <a:rPr sz="2200" spc="-595" dirty="0">
                          <a:solidFill>
                            <a:srgbClr val="ED7D3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ED7D31"/>
                          </a:solidFill>
                          <a:latin typeface="Arial MT"/>
                          <a:cs typeface="Arial MT"/>
                        </a:rPr>
                        <a:t>probado</a:t>
                      </a:r>
                      <a:r>
                        <a:rPr sz="2200" spc="-30" dirty="0">
                          <a:solidFill>
                            <a:srgbClr val="ED7D3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ED7D31"/>
                          </a:solidFill>
                          <a:latin typeface="Arial MT"/>
                          <a:cs typeface="Arial MT"/>
                        </a:rPr>
                        <a:t>dos)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O(V*V*E*E)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O(E!)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2247014" y="1768400"/>
            <a:ext cx="9061450" cy="4218305"/>
            <a:chOff x="2247014" y="1768400"/>
            <a:chExt cx="9061450" cy="4218305"/>
          </a:xfrm>
        </p:grpSpPr>
        <p:sp>
          <p:nvSpPr>
            <p:cNvPr id="13" name="object 13"/>
            <p:cNvSpPr/>
            <p:nvPr/>
          </p:nvSpPr>
          <p:spPr>
            <a:xfrm>
              <a:off x="3546804" y="5357024"/>
              <a:ext cx="238760" cy="182880"/>
            </a:xfrm>
            <a:custGeom>
              <a:avLst/>
              <a:gdLst/>
              <a:ahLst/>
              <a:cxnLst/>
              <a:rect l="l" t="t" r="r" b="b"/>
              <a:pathLst>
                <a:path w="238760" h="182879">
                  <a:moveTo>
                    <a:pt x="0" y="0"/>
                  </a:moveTo>
                  <a:lnTo>
                    <a:pt x="238655" y="18257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08887" y="5439499"/>
              <a:ext cx="351790" cy="310515"/>
            </a:xfrm>
            <a:custGeom>
              <a:avLst/>
              <a:gdLst/>
              <a:ahLst/>
              <a:cxnLst/>
              <a:rect l="l" t="t" r="r" b="b"/>
              <a:pathLst>
                <a:path w="351789" h="310514">
                  <a:moveTo>
                    <a:pt x="351586" y="310480"/>
                  </a:moveTo>
                  <a:lnTo>
                    <a:pt x="0" y="200193"/>
                  </a:lnTo>
                  <a:lnTo>
                    <a:pt x="153147" y="0"/>
                  </a:lnTo>
                  <a:lnTo>
                    <a:pt x="351586" y="31048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08887" y="5439499"/>
              <a:ext cx="351790" cy="310515"/>
            </a:xfrm>
            <a:custGeom>
              <a:avLst/>
              <a:gdLst/>
              <a:ahLst/>
              <a:cxnLst/>
              <a:rect l="l" t="t" r="r" b="b"/>
              <a:pathLst>
                <a:path w="351789" h="310514">
                  <a:moveTo>
                    <a:pt x="0" y="200193"/>
                  </a:moveTo>
                  <a:lnTo>
                    <a:pt x="351586" y="310480"/>
                  </a:lnTo>
                  <a:lnTo>
                    <a:pt x="153147" y="0"/>
                  </a:lnTo>
                  <a:lnTo>
                    <a:pt x="0" y="200193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57943" y="4937745"/>
              <a:ext cx="254635" cy="218440"/>
            </a:xfrm>
            <a:custGeom>
              <a:avLst/>
              <a:gdLst/>
              <a:ahLst/>
              <a:cxnLst/>
              <a:rect l="l" t="t" r="r" b="b"/>
              <a:pathLst>
                <a:path w="254634" h="218439">
                  <a:moveTo>
                    <a:pt x="0" y="0"/>
                  </a:moveTo>
                  <a:lnTo>
                    <a:pt x="254571" y="21805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30531" y="5060080"/>
              <a:ext cx="345440" cy="321310"/>
            </a:xfrm>
            <a:custGeom>
              <a:avLst/>
              <a:gdLst/>
              <a:ahLst/>
              <a:cxnLst/>
              <a:rect l="l" t="t" r="r" b="b"/>
              <a:pathLst>
                <a:path w="345440" h="321310">
                  <a:moveTo>
                    <a:pt x="344960" y="320965"/>
                  </a:moveTo>
                  <a:lnTo>
                    <a:pt x="0" y="191431"/>
                  </a:lnTo>
                  <a:lnTo>
                    <a:pt x="163967" y="0"/>
                  </a:lnTo>
                  <a:lnTo>
                    <a:pt x="344960" y="320965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30531" y="5060080"/>
              <a:ext cx="345440" cy="321310"/>
            </a:xfrm>
            <a:custGeom>
              <a:avLst/>
              <a:gdLst/>
              <a:ahLst/>
              <a:cxnLst/>
              <a:rect l="l" t="t" r="r" b="b"/>
              <a:pathLst>
                <a:path w="345440" h="321310">
                  <a:moveTo>
                    <a:pt x="0" y="191431"/>
                  </a:moveTo>
                  <a:lnTo>
                    <a:pt x="344960" y="320965"/>
                  </a:lnTo>
                  <a:lnTo>
                    <a:pt x="163967" y="0"/>
                  </a:lnTo>
                  <a:lnTo>
                    <a:pt x="0" y="191431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48528" y="5453601"/>
              <a:ext cx="101600" cy="189865"/>
            </a:xfrm>
            <a:custGeom>
              <a:avLst/>
              <a:gdLst/>
              <a:ahLst/>
              <a:cxnLst/>
              <a:rect l="l" t="t" r="r" b="b"/>
              <a:pathLst>
                <a:path w="101600" h="189864">
                  <a:moveTo>
                    <a:pt x="101367" y="0"/>
                  </a:moveTo>
                  <a:lnTo>
                    <a:pt x="0" y="189436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5164" y="5583578"/>
              <a:ext cx="274955" cy="365125"/>
            </a:xfrm>
            <a:custGeom>
              <a:avLst/>
              <a:gdLst/>
              <a:ahLst/>
              <a:cxnLst/>
              <a:rect l="l" t="t" r="r" b="b"/>
              <a:pathLst>
                <a:path w="274955" h="365125">
                  <a:moveTo>
                    <a:pt x="0" y="364756"/>
                  </a:moveTo>
                  <a:lnTo>
                    <a:pt x="52245" y="0"/>
                  </a:lnTo>
                  <a:lnTo>
                    <a:pt x="274482" y="118918"/>
                  </a:lnTo>
                  <a:lnTo>
                    <a:pt x="0" y="364756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85164" y="5583578"/>
              <a:ext cx="274955" cy="365125"/>
            </a:xfrm>
            <a:custGeom>
              <a:avLst/>
              <a:gdLst/>
              <a:ahLst/>
              <a:cxnLst/>
              <a:rect l="l" t="t" r="r" b="b"/>
              <a:pathLst>
                <a:path w="274955" h="365125">
                  <a:moveTo>
                    <a:pt x="52245" y="0"/>
                  </a:moveTo>
                  <a:lnTo>
                    <a:pt x="0" y="364756"/>
                  </a:lnTo>
                  <a:lnTo>
                    <a:pt x="274482" y="118918"/>
                  </a:lnTo>
                  <a:lnTo>
                    <a:pt x="52245" y="0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0250" y="1768400"/>
              <a:ext cx="4157673" cy="31182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365456" y="142488"/>
            <a:ext cx="1840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3782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Complete</a:t>
            </a:r>
            <a:r>
              <a:rPr sz="1400" i="1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tercera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10759" y="1213582"/>
            <a:ext cx="1822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rojo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6196" y="6064967"/>
            <a:ext cx="25444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Utilice los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superíndices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representar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los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exponentes.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ED7D31"/>
                </a:solidFill>
                <a:latin typeface="Arial"/>
                <a:cs typeface="Arial"/>
              </a:rPr>
              <a:t>NO </a:t>
            </a:r>
            <a:r>
              <a:rPr sz="1400" b="1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ED7D31"/>
                </a:solidFill>
                <a:latin typeface="Arial"/>
                <a:cs typeface="Arial"/>
              </a:rPr>
              <a:t>utilice</a:t>
            </a:r>
            <a:r>
              <a:rPr sz="1400" b="1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b="1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ED7D31"/>
                </a:solidFill>
                <a:latin typeface="Arial"/>
                <a:cs typeface="Arial"/>
              </a:rPr>
              <a:t>símbolo</a:t>
            </a:r>
            <a:r>
              <a:rPr sz="1400" b="1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ED7D31"/>
                </a:solidFill>
                <a:latin typeface="Arial"/>
                <a:cs typeface="Arial"/>
              </a:rPr>
              <a:t>^.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91790" y="5087568"/>
            <a:ext cx="3843654" cy="144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Incluir una imagen en alta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definición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relacionada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con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problema del acoso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sexual </a:t>
            </a:r>
            <a:r>
              <a:rPr sz="1400" i="1" spc="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callejero</a:t>
            </a:r>
            <a:endParaRPr sz="1400">
              <a:latin typeface="Arial"/>
              <a:cs typeface="Arial"/>
            </a:endParaRPr>
          </a:p>
          <a:p>
            <a:pPr marL="733425" marR="1020444" indent="-721360">
              <a:lnSpc>
                <a:spcPct val="100000"/>
              </a:lnSpc>
              <a:spcBef>
                <a:spcPts val="1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tamaño de la letra debe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ser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al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menos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22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puntos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075" y="3120549"/>
            <a:ext cx="10648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Distancia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y riesgo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 acoso para el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camino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que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minimiza d =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??. </a:t>
            </a:r>
            <a:r>
              <a:rPr sz="2200" spc="-20" dirty="0">
                <a:solidFill>
                  <a:srgbClr val="001E33"/>
                </a:solidFill>
                <a:latin typeface="Arial MT"/>
                <a:cs typeface="Arial MT"/>
              </a:rPr>
              <a:t>Tiempo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 ejecución </a:t>
            </a:r>
            <a:r>
              <a:rPr sz="2200" spc="-6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</a:t>
            </a:r>
            <a:r>
              <a:rPr sz="2200" spc="-1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??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segundos.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7849" y="127436"/>
            <a:ext cx="1266825" cy="328930"/>
            <a:chOff x="3317849" y="127436"/>
            <a:chExt cx="1266825" cy="328930"/>
          </a:xfrm>
        </p:grpSpPr>
        <p:sp>
          <p:nvSpPr>
            <p:cNvPr id="4" name="object 4"/>
            <p:cNvSpPr/>
            <p:nvPr/>
          </p:nvSpPr>
          <p:spPr>
            <a:xfrm>
              <a:off x="3356267" y="291738"/>
              <a:ext cx="843915" cy="40640"/>
            </a:xfrm>
            <a:custGeom>
              <a:avLst/>
              <a:gdLst/>
              <a:ahLst/>
              <a:cxnLst/>
              <a:rect l="l" t="t" r="r" b="b"/>
              <a:pathLst>
                <a:path w="843914" h="40639">
                  <a:moveTo>
                    <a:pt x="0" y="40200"/>
                  </a:moveTo>
                  <a:lnTo>
                    <a:pt x="843578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3847" y="165854"/>
              <a:ext cx="352425" cy="252095"/>
            </a:xfrm>
            <a:custGeom>
              <a:avLst/>
              <a:gdLst/>
              <a:ahLst/>
              <a:cxnLst/>
              <a:rect l="l" t="t" r="r" b="b"/>
              <a:pathLst>
                <a:path w="352425" h="252095">
                  <a:moveTo>
                    <a:pt x="11997" y="251768"/>
                  </a:moveTo>
                  <a:lnTo>
                    <a:pt x="0" y="0"/>
                  </a:lnTo>
                  <a:lnTo>
                    <a:pt x="351862" y="109402"/>
                  </a:lnTo>
                  <a:lnTo>
                    <a:pt x="11997" y="25176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3847" y="165854"/>
              <a:ext cx="352425" cy="252095"/>
            </a:xfrm>
            <a:custGeom>
              <a:avLst/>
              <a:gdLst/>
              <a:ahLst/>
              <a:cxnLst/>
              <a:rect l="l" t="t" r="r" b="b"/>
              <a:pathLst>
                <a:path w="352425" h="252095">
                  <a:moveTo>
                    <a:pt x="11997" y="251768"/>
                  </a:moveTo>
                  <a:lnTo>
                    <a:pt x="351862" y="109402"/>
                  </a:lnTo>
                  <a:lnTo>
                    <a:pt x="0" y="0"/>
                  </a:lnTo>
                  <a:lnTo>
                    <a:pt x="11997" y="251768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8354" y="31659"/>
            <a:ext cx="7894320" cy="9874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664075">
              <a:lnSpc>
                <a:spcPct val="100000"/>
              </a:lnSpc>
              <a:spcBef>
                <a:spcPts val="545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Mantenga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título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camino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minimiza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???</a:t>
            </a:r>
            <a:endParaRPr sz="2200">
              <a:latin typeface="Arial"/>
              <a:cs typeface="Arial"/>
            </a:endParaRPr>
          </a:p>
          <a:p>
            <a:pPr marL="4893310">
              <a:lnSpc>
                <a:spcPct val="100000"/>
              </a:lnSpc>
              <a:spcBef>
                <a:spcPts val="425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Cree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tabla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Powerpoint.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copie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2201" y="993647"/>
            <a:ext cx="271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capturas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pantalla pixeladas del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informe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técnico,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por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favor.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18123" y="1051843"/>
            <a:ext cx="1725295" cy="3134995"/>
            <a:chOff x="3318123" y="1051843"/>
            <a:chExt cx="1725295" cy="3134995"/>
          </a:xfrm>
        </p:grpSpPr>
        <p:sp>
          <p:nvSpPr>
            <p:cNvPr id="10" name="object 10"/>
            <p:cNvSpPr/>
            <p:nvPr/>
          </p:nvSpPr>
          <p:spPr>
            <a:xfrm>
              <a:off x="4491000" y="1300377"/>
              <a:ext cx="238760" cy="182880"/>
            </a:xfrm>
            <a:custGeom>
              <a:avLst/>
              <a:gdLst/>
              <a:ahLst/>
              <a:cxnLst/>
              <a:rect l="l" t="t" r="r" b="b"/>
              <a:pathLst>
                <a:path w="238760" h="182880">
                  <a:moveTo>
                    <a:pt x="0" y="182570"/>
                  </a:moveTo>
                  <a:lnTo>
                    <a:pt x="238655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53082" y="1089993"/>
              <a:ext cx="351790" cy="310515"/>
            </a:xfrm>
            <a:custGeom>
              <a:avLst/>
              <a:gdLst/>
              <a:ahLst/>
              <a:cxnLst/>
              <a:rect l="l" t="t" r="r" b="b"/>
              <a:pathLst>
                <a:path w="351789" h="310515">
                  <a:moveTo>
                    <a:pt x="153147" y="310480"/>
                  </a:moveTo>
                  <a:lnTo>
                    <a:pt x="0" y="110287"/>
                  </a:lnTo>
                  <a:lnTo>
                    <a:pt x="351586" y="0"/>
                  </a:lnTo>
                  <a:lnTo>
                    <a:pt x="153147" y="31048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53082" y="1089993"/>
              <a:ext cx="351790" cy="310515"/>
            </a:xfrm>
            <a:custGeom>
              <a:avLst/>
              <a:gdLst/>
              <a:ahLst/>
              <a:cxnLst/>
              <a:rect l="l" t="t" r="r" b="b"/>
              <a:pathLst>
                <a:path w="351789" h="310515">
                  <a:moveTo>
                    <a:pt x="153147" y="310480"/>
                  </a:moveTo>
                  <a:lnTo>
                    <a:pt x="351586" y="0"/>
                  </a:lnTo>
                  <a:lnTo>
                    <a:pt x="0" y="110287"/>
                  </a:lnTo>
                  <a:lnTo>
                    <a:pt x="153147" y="310480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56273" y="3514122"/>
              <a:ext cx="212725" cy="340995"/>
            </a:xfrm>
            <a:custGeom>
              <a:avLst/>
              <a:gdLst/>
              <a:ahLst/>
              <a:cxnLst/>
              <a:rect l="l" t="t" r="r" b="b"/>
              <a:pathLst>
                <a:path w="212725" h="340995">
                  <a:moveTo>
                    <a:pt x="0" y="0"/>
                  </a:moveTo>
                  <a:lnTo>
                    <a:pt x="212641" y="34065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62006" y="3788038"/>
              <a:ext cx="290830" cy="360680"/>
            </a:xfrm>
            <a:custGeom>
              <a:avLst/>
              <a:gdLst/>
              <a:ahLst/>
              <a:cxnLst/>
              <a:rect l="l" t="t" r="r" b="b"/>
              <a:pathLst>
                <a:path w="290829" h="360679">
                  <a:moveTo>
                    <a:pt x="290259" y="360462"/>
                  </a:moveTo>
                  <a:lnTo>
                    <a:pt x="0" y="133469"/>
                  </a:lnTo>
                  <a:lnTo>
                    <a:pt x="213816" y="0"/>
                  </a:lnTo>
                  <a:lnTo>
                    <a:pt x="290259" y="360462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62006" y="3788038"/>
              <a:ext cx="290830" cy="360680"/>
            </a:xfrm>
            <a:custGeom>
              <a:avLst/>
              <a:gdLst/>
              <a:ahLst/>
              <a:cxnLst/>
              <a:rect l="l" t="t" r="r" b="b"/>
              <a:pathLst>
                <a:path w="290829" h="360679">
                  <a:moveTo>
                    <a:pt x="0" y="133469"/>
                  </a:moveTo>
                  <a:lnTo>
                    <a:pt x="290259" y="360462"/>
                  </a:lnTo>
                  <a:lnTo>
                    <a:pt x="213816" y="0"/>
                  </a:lnTo>
                  <a:lnTo>
                    <a:pt x="0" y="133469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08282" y="3702768"/>
            <a:ext cx="19869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Explique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tablas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su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palabras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propias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29057" y="1494277"/>
          <a:ext cx="11325225" cy="1491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Origen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Destino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211454" marR="142240" indent="-628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Distancia 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(metros)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marL="1061720" marR="730250" indent="-3263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Riesgo</a:t>
                      </a:r>
                      <a:r>
                        <a:rPr sz="2200" b="1" spc="-5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200" b="1" spc="-5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acoso </a:t>
                      </a:r>
                      <a:r>
                        <a:rPr sz="2200" b="1" spc="-59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(entre</a:t>
                      </a:r>
                      <a:r>
                        <a:rPr sz="2200" b="1" spc="-2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200" b="1" spc="-2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200" b="1" spc="-2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00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Universidad</a:t>
                      </a:r>
                      <a:r>
                        <a:rPr sz="2200" spc="-50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EAFIT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Universidad</a:t>
                      </a:r>
                      <a:r>
                        <a:rPr sz="2200" spc="-50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Nacional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??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??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365486" y="142488"/>
            <a:ext cx="1840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3782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Complete</a:t>
            </a:r>
            <a:r>
              <a:rPr sz="1400" i="1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tercera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234" y="977782"/>
            <a:ext cx="1822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rojo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91790" y="6080887"/>
            <a:ext cx="2828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 marR="5080" indent="-7213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tamaño de la letra debe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ser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al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menos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22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puntos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6095"/>
            <a:chOff x="0" y="0"/>
            <a:chExt cx="12192000" cy="6856095"/>
          </a:xfrm>
        </p:grpSpPr>
        <p:sp>
          <p:nvSpPr>
            <p:cNvPr id="3" name="object 3"/>
            <p:cNvSpPr/>
            <p:nvPr/>
          </p:nvSpPr>
          <p:spPr>
            <a:xfrm>
              <a:off x="3356267" y="291738"/>
              <a:ext cx="843915" cy="40640"/>
            </a:xfrm>
            <a:custGeom>
              <a:avLst/>
              <a:gdLst/>
              <a:ahLst/>
              <a:cxnLst/>
              <a:rect l="l" t="t" r="r" b="b"/>
              <a:pathLst>
                <a:path w="843914" h="40639">
                  <a:moveTo>
                    <a:pt x="0" y="40200"/>
                  </a:moveTo>
                  <a:lnTo>
                    <a:pt x="843578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3847" y="165854"/>
              <a:ext cx="352425" cy="252095"/>
            </a:xfrm>
            <a:custGeom>
              <a:avLst/>
              <a:gdLst/>
              <a:ahLst/>
              <a:cxnLst/>
              <a:rect l="l" t="t" r="r" b="b"/>
              <a:pathLst>
                <a:path w="352425" h="252095">
                  <a:moveTo>
                    <a:pt x="11997" y="251768"/>
                  </a:moveTo>
                  <a:lnTo>
                    <a:pt x="0" y="0"/>
                  </a:lnTo>
                  <a:lnTo>
                    <a:pt x="351862" y="109402"/>
                  </a:lnTo>
                  <a:lnTo>
                    <a:pt x="11997" y="25176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3847" y="165854"/>
              <a:ext cx="352425" cy="252095"/>
            </a:xfrm>
            <a:custGeom>
              <a:avLst/>
              <a:gdLst/>
              <a:ahLst/>
              <a:cxnLst/>
              <a:rect l="l" t="t" r="r" b="b"/>
              <a:pathLst>
                <a:path w="352425" h="252095">
                  <a:moveTo>
                    <a:pt x="11997" y="251768"/>
                  </a:moveTo>
                  <a:lnTo>
                    <a:pt x="351862" y="109402"/>
                  </a:lnTo>
                  <a:lnTo>
                    <a:pt x="0" y="0"/>
                  </a:lnTo>
                  <a:lnTo>
                    <a:pt x="11997" y="251768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8354" y="31659"/>
            <a:ext cx="7894320" cy="9874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664075">
              <a:lnSpc>
                <a:spcPct val="100000"/>
              </a:lnSpc>
              <a:spcBef>
                <a:spcPts val="545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Mantenga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título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Segundo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camino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minimiza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???</a:t>
            </a:r>
            <a:endParaRPr sz="2200">
              <a:latin typeface="Arial"/>
              <a:cs typeface="Arial"/>
            </a:endParaRPr>
          </a:p>
          <a:p>
            <a:pPr marL="4893310">
              <a:lnSpc>
                <a:spcPct val="100000"/>
              </a:lnSpc>
              <a:spcBef>
                <a:spcPts val="425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Cree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tabla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Powerpoint.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copie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201" y="993647"/>
            <a:ext cx="271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capturas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pantalla pixeladas del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informe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técnico,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por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favor.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52582" y="1051575"/>
            <a:ext cx="590550" cy="469900"/>
            <a:chOff x="4452582" y="1051575"/>
            <a:chExt cx="590550" cy="469900"/>
          </a:xfrm>
        </p:grpSpPr>
        <p:sp>
          <p:nvSpPr>
            <p:cNvPr id="9" name="object 9"/>
            <p:cNvSpPr/>
            <p:nvPr/>
          </p:nvSpPr>
          <p:spPr>
            <a:xfrm>
              <a:off x="4490999" y="1300377"/>
              <a:ext cx="238760" cy="182880"/>
            </a:xfrm>
            <a:custGeom>
              <a:avLst/>
              <a:gdLst/>
              <a:ahLst/>
              <a:cxnLst/>
              <a:rect l="l" t="t" r="r" b="b"/>
              <a:pathLst>
                <a:path w="238760" h="182880">
                  <a:moveTo>
                    <a:pt x="0" y="182570"/>
                  </a:moveTo>
                  <a:lnTo>
                    <a:pt x="238655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3082" y="1089993"/>
              <a:ext cx="351790" cy="310515"/>
            </a:xfrm>
            <a:custGeom>
              <a:avLst/>
              <a:gdLst/>
              <a:ahLst/>
              <a:cxnLst/>
              <a:rect l="l" t="t" r="r" b="b"/>
              <a:pathLst>
                <a:path w="351789" h="310515">
                  <a:moveTo>
                    <a:pt x="153147" y="310480"/>
                  </a:moveTo>
                  <a:lnTo>
                    <a:pt x="0" y="110287"/>
                  </a:lnTo>
                  <a:lnTo>
                    <a:pt x="351586" y="0"/>
                  </a:lnTo>
                  <a:lnTo>
                    <a:pt x="153147" y="31048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53082" y="1089993"/>
              <a:ext cx="351790" cy="310515"/>
            </a:xfrm>
            <a:custGeom>
              <a:avLst/>
              <a:gdLst/>
              <a:ahLst/>
              <a:cxnLst/>
              <a:rect l="l" t="t" r="r" b="b"/>
              <a:pathLst>
                <a:path w="351789" h="310515">
                  <a:moveTo>
                    <a:pt x="153147" y="310480"/>
                  </a:moveTo>
                  <a:lnTo>
                    <a:pt x="351586" y="0"/>
                  </a:lnTo>
                  <a:lnTo>
                    <a:pt x="0" y="110287"/>
                  </a:lnTo>
                  <a:lnTo>
                    <a:pt x="153147" y="310480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29057" y="1494277"/>
          <a:ext cx="11325225" cy="1491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Origen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Destino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211454" marR="142240" indent="-628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Distancia 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(metros)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1061720" marR="730250" indent="-3263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Riesgo</a:t>
                      </a:r>
                      <a:r>
                        <a:rPr sz="2200" b="1" spc="-5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200" b="1" spc="-5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acoso </a:t>
                      </a:r>
                      <a:r>
                        <a:rPr sz="2200" b="1" spc="-59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(entre</a:t>
                      </a:r>
                      <a:r>
                        <a:rPr sz="2200" b="1" spc="-2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200" b="1" spc="-2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200" b="1" spc="-2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Universidad</a:t>
                      </a:r>
                      <a:r>
                        <a:rPr sz="2200" spc="-50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EAFIT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Universidad</a:t>
                      </a:r>
                      <a:r>
                        <a:rPr sz="2200" spc="-50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Nacional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??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??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365486" y="142488"/>
            <a:ext cx="1840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3782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Complete</a:t>
            </a:r>
            <a:r>
              <a:rPr sz="1400" i="1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tercera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234" y="977782"/>
            <a:ext cx="1822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rojo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1790" y="6080887"/>
            <a:ext cx="2828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 marR="5080" indent="-7213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tamaño de la letra debe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ser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al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menos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22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puntos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075" y="3120549"/>
            <a:ext cx="10648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Distancia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y riesgo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 acoso para el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camino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que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minimiza d =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??. </a:t>
            </a:r>
            <a:r>
              <a:rPr sz="2200" spc="-20" dirty="0">
                <a:solidFill>
                  <a:srgbClr val="001E33"/>
                </a:solidFill>
                <a:latin typeface="Arial MT"/>
                <a:cs typeface="Arial MT"/>
              </a:rPr>
              <a:t>Tiempo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 ejecución </a:t>
            </a:r>
            <a:r>
              <a:rPr sz="2200" spc="-6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</a:t>
            </a:r>
            <a:r>
              <a:rPr sz="2200" spc="-1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??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segundos.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8282" y="3702768"/>
            <a:ext cx="19869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Explique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tablas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su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palabras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propias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18123" y="3475973"/>
            <a:ext cx="472440" cy="711200"/>
            <a:chOff x="3318123" y="3475973"/>
            <a:chExt cx="472440" cy="711200"/>
          </a:xfrm>
        </p:grpSpPr>
        <p:sp>
          <p:nvSpPr>
            <p:cNvPr id="19" name="object 19"/>
            <p:cNvSpPr/>
            <p:nvPr/>
          </p:nvSpPr>
          <p:spPr>
            <a:xfrm>
              <a:off x="3356273" y="3514123"/>
              <a:ext cx="212725" cy="340995"/>
            </a:xfrm>
            <a:custGeom>
              <a:avLst/>
              <a:gdLst/>
              <a:ahLst/>
              <a:cxnLst/>
              <a:rect l="l" t="t" r="r" b="b"/>
              <a:pathLst>
                <a:path w="212725" h="340995">
                  <a:moveTo>
                    <a:pt x="0" y="0"/>
                  </a:moveTo>
                  <a:lnTo>
                    <a:pt x="212641" y="34065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62006" y="3788039"/>
              <a:ext cx="290830" cy="360680"/>
            </a:xfrm>
            <a:custGeom>
              <a:avLst/>
              <a:gdLst/>
              <a:ahLst/>
              <a:cxnLst/>
              <a:rect l="l" t="t" r="r" b="b"/>
              <a:pathLst>
                <a:path w="290829" h="360679">
                  <a:moveTo>
                    <a:pt x="290259" y="360462"/>
                  </a:moveTo>
                  <a:lnTo>
                    <a:pt x="0" y="133469"/>
                  </a:lnTo>
                  <a:lnTo>
                    <a:pt x="213816" y="0"/>
                  </a:lnTo>
                  <a:lnTo>
                    <a:pt x="290259" y="360462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62006" y="3788039"/>
              <a:ext cx="290830" cy="360680"/>
            </a:xfrm>
            <a:custGeom>
              <a:avLst/>
              <a:gdLst/>
              <a:ahLst/>
              <a:cxnLst/>
              <a:rect l="l" t="t" r="r" b="b"/>
              <a:pathLst>
                <a:path w="290829" h="360679">
                  <a:moveTo>
                    <a:pt x="0" y="133469"/>
                  </a:moveTo>
                  <a:lnTo>
                    <a:pt x="290259" y="360462"/>
                  </a:lnTo>
                  <a:lnTo>
                    <a:pt x="213816" y="0"/>
                  </a:lnTo>
                  <a:lnTo>
                    <a:pt x="0" y="133469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6095"/>
            <a:chOff x="0" y="0"/>
            <a:chExt cx="12192000" cy="6856095"/>
          </a:xfrm>
        </p:grpSpPr>
        <p:sp>
          <p:nvSpPr>
            <p:cNvPr id="3" name="object 3"/>
            <p:cNvSpPr/>
            <p:nvPr/>
          </p:nvSpPr>
          <p:spPr>
            <a:xfrm>
              <a:off x="3356267" y="291738"/>
              <a:ext cx="843915" cy="40640"/>
            </a:xfrm>
            <a:custGeom>
              <a:avLst/>
              <a:gdLst/>
              <a:ahLst/>
              <a:cxnLst/>
              <a:rect l="l" t="t" r="r" b="b"/>
              <a:pathLst>
                <a:path w="843914" h="40639">
                  <a:moveTo>
                    <a:pt x="0" y="40200"/>
                  </a:moveTo>
                  <a:lnTo>
                    <a:pt x="843578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3847" y="165854"/>
              <a:ext cx="352425" cy="252095"/>
            </a:xfrm>
            <a:custGeom>
              <a:avLst/>
              <a:gdLst/>
              <a:ahLst/>
              <a:cxnLst/>
              <a:rect l="l" t="t" r="r" b="b"/>
              <a:pathLst>
                <a:path w="352425" h="252095">
                  <a:moveTo>
                    <a:pt x="11997" y="251768"/>
                  </a:moveTo>
                  <a:lnTo>
                    <a:pt x="0" y="0"/>
                  </a:lnTo>
                  <a:lnTo>
                    <a:pt x="351862" y="109402"/>
                  </a:lnTo>
                  <a:lnTo>
                    <a:pt x="11997" y="251768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3847" y="165854"/>
              <a:ext cx="352425" cy="252095"/>
            </a:xfrm>
            <a:custGeom>
              <a:avLst/>
              <a:gdLst/>
              <a:ahLst/>
              <a:cxnLst/>
              <a:rect l="l" t="t" r="r" b="b"/>
              <a:pathLst>
                <a:path w="352425" h="252095">
                  <a:moveTo>
                    <a:pt x="11997" y="251768"/>
                  </a:moveTo>
                  <a:lnTo>
                    <a:pt x="351862" y="109402"/>
                  </a:lnTo>
                  <a:lnTo>
                    <a:pt x="0" y="0"/>
                  </a:lnTo>
                  <a:lnTo>
                    <a:pt x="11997" y="251768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8354" y="31659"/>
            <a:ext cx="7894320" cy="9874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664075">
              <a:lnSpc>
                <a:spcPct val="100000"/>
              </a:lnSpc>
              <a:spcBef>
                <a:spcPts val="545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Mantenga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este</a:t>
            </a:r>
            <a:r>
              <a:rPr sz="1400" i="1" spc="-3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título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Tercer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camino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minimiza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???</a:t>
            </a:r>
            <a:endParaRPr sz="2200">
              <a:latin typeface="Arial"/>
              <a:cs typeface="Arial"/>
            </a:endParaRPr>
          </a:p>
          <a:p>
            <a:pPr marL="4893310">
              <a:lnSpc>
                <a:spcPct val="100000"/>
              </a:lnSpc>
              <a:spcBef>
                <a:spcPts val="425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Cree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tabla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Powerpoint.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copie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201" y="993647"/>
            <a:ext cx="271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capturas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pantalla pixeladas del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informe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técnico,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por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favor.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52582" y="1051575"/>
            <a:ext cx="590550" cy="469900"/>
            <a:chOff x="4452582" y="1051575"/>
            <a:chExt cx="590550" cy="469900"/>
          </a:xfrm>
        </p:grpSpPr>
        <p:sp>
          <p:nvSpPr>
            <p:cNvPr id="9" name="object 9"/>
            <p:cNvSpPr/>
            <p:nvPr/>
          </p:nvSpPr>
          <p:spPr>
            <a:xfrm>
              <a:off x="4490999" y="1300377"/>
              <a:ext cx="238760" cy="182880"/>
            </a:xfrm>
            <a:custGeom>
              <a:avLst/>
              <a:gdLst/>
              <a:ahLst/>
              <a:cxnLst/>
              <a:rect l="l" t="t" r="r" b="b"/>
              <a:pathLst>
                <a:path w="238760" h="182880">
                  <a:moveTo>
                    <a:pt x="0" y="182570"/>
                  </a:moveTo>
                  <a:lnTo>
                    <a:pt x="238655" y="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3082" y="1089993"/>
              <a:ext cx="351790" cy="310515"/>
            </a:xfrm>
            <a:custGeom>
              <a:avLst/>
              <a:gdLst/>
              <a:ahLst/>
              <a:cxnLst/>
              <a:rect l="l" t="t" r="r" b="b"/>
              <a:pathLst>
                <a:path w="351789" h="310515">
                  <a:moveTo>
                    <a:pt x="153147" y="310480"/>
                  </a:moveTo>
                  <a:lnTo>
                    <a:pt x="0" y="110287"/>
                  </a:lnTo>
                  <a:lnTo>
                    <a:pt x="351586" y="0"/>
                  </a:lnTo>
                  <a:lnTo>
                    <a:pt x="153147" y="31048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53082" y="1089993"/>
              <a:ext cx="351790" cy="310515"/>
            </a:xfrm>
            <a:custGeom>
              <a:avLst/>
              <a:gdLst/>
              <a:ahLst/>
              <a:cxnLst/>
              <a:rect l="l" t="t" r="r" b="b"/>
              <a:pathLst>
                <a:path w="351789" h="310515">
                  <a:moveTo>
                    <a:pt x="153147" y="310480"/>
                  </a:moveTo>
                  <a:lnTo>
                    <a:pt x="351586" y="0"/>
                  </a:lnTo>
                  <a:lnTo>
                    <a:pt x="0" y="110287"/>
                  </a:lnTo>
                  <a:lnTo>
                    <a:pt x="153147" y="310480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29057" y="1494277"/>
          <a:ext cx="11325225" cy="1491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Origen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Destino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11454" marR="142240" indent="-628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Distancia 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(metros)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61720" marR="730250" indent="-3263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Riesgo</a:t>
                      </a:r>
                      <a:r>
                        <a:rPr sz="2200" b="1" spc="-5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2200" b="1" spc="-5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acoso </a:t>
                      </a:r>
                      <a:r>
                        <a:rPr sz="2200" b="1" spc="-59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(entre</a:t>
                      </a:r>
                      <a:r>
                        <a:rPr sz="2200" b="1" spc="-2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200" b="1" spc="-2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200" b="1" spc="-20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001E33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Universidad</a:t>
                      </a:r>
                      <a:r>
                        <a:rPr sz="2200" spc="-50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EAFIT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Universidad</a:t>
                      </a:r>
                      <a:r>
                        <a:rPr sz="2200" spc="-50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Nacional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??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spc="-5" dirty="0">
                          <a:solidFill>
                            <a:srgbClr val="001E33"/>
                          </a:solidFill>
                          <a:latin typeface="Arial MT"/>
                          <a:cs typeface="Arial MT"/>
                        </a:rPr>
                        <a:t>??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26670" marB="0">
                    <a:lnL w="9525">
                      <a:solidFill>
                        <a:srgbClr val="001E33"/>
                      </a:solidFill>
                      <a:prstDash val="solid"/>
                    </a:lnL>
                    <a:lnR w="9525">
                      <a:solidFill>
                        <a:srgbClr val="001E33"/>
                      </a:solidFill>
                      <a:prstDash val="solid"/>
                    </a:lnR>
                    <a:lnT w="9525">
                      <a:solidFill>
                        <a:srgbClr val="001E33"/>
                      </a:solidFill>
                      <a:prstDash val="solid"/>
                    </a:lnT>
                    <a:lnB w="9525">
                      <a:solidFill>
                        <a:srgbClr val="001E33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365486" y="142488"/>
            <a:ext cx="1840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37820" algn="ctr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Complete</a:t>
            </a:r>
            <a:r>
              <a:rPr sz="1400" i="1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esta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Para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tercera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entrega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234" y="977782"/>
            <a:ext cx="1822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NO</a:t>
            </a:r>
            <a:r>
              <a:rPr sz="1400" i="1" spc="-3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utilizar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color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rojo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diapositivas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1790" y="6080887"/>
            <a:ext cx="2828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 marR="5080" indent="-7213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El tamaño de la letra debe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ser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de al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menos</a:t>
            </a:r>
            <a:r>
              <a:rPr sz="14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22</a:t>
            </a:r>
            <a:r>
              <a:rPr sz="1400" i="1" spc="-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puntos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075" y="3120549"/>
            <a:ext cx="10648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Distancia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y riesgo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 acoso para el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camino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que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minimiza d =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??. </a:t>
            </a:r>
            <a:r>
              <a:rPr sz="2200" spc="-20" dirty="0">
                <a:solidFill>
                  <a:srgbClr val="001E33"/>
                </a:solidFill>
                <a:latin typeface="Arial MT"/>
                <a:cs typeface="Arial MT"/>
              </a:rPr>
              <a:t>Tiempo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 ejecución </a:t>
            </a:r>
            <a:r>
              <a:rPr sz="2200" spc="-60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de</a:t>
            </a:r>
            <a:r>
              <a:rPr sz="2200" spc="-10" dirty="0">
                <a:solidFill>
                  <a:srgbClr val="001E3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1E33"/>
                </a:solidFill>
                <a:latin typeface="Arial MT"/>
                <a:cs typeface="Arial MT"/>
              </a:rPr>
              <a:t>?? </a:t>
            </a:r>
            <a:r>
              <a:rPr sz="2200" dirty="0">
                <a:solidFill>
                  <a:srgbClr val="001E33"/>
                </a:solidFill>
                <a:latin typeface="Arial MT"/>
                <a:cs typeface="Arial MT"/>
              </a:rPr>
              <a:t>segundos.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8282" y="3702768"/>
            <a:ext cx="19869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Explique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las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tablas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en</a:t>
            </a:r>
            <a:r>
              <a:rPr sz="1400" i="1" spc="-2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D7D31"/>
                </a:solidFill>
                <a:latin typeface="Arial"/>
                <a:cs typeface="Arial"/>
              </a:rPr>
              <a:t>su </a:t>
            </a:r>
            <a:r>
              <a:rPr sz="1400" i="1" spc="-37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palabras</a:t>
            </a:r>
            <a:r>
              <a:rPr sz="1400" i="1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1400" i="1" spc="-5" dirty="0">
                <a:solidFill>
                  <a:srgbClr val="ED7D31"/>
                </a:solidFill>
                <a:latin typeface="Arial"/>
                <a:cs typeface="Arial"/>
              </a:rPr>
              <a:t>propias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18123" y="3475973"/>
            <a:ext cx="472440" cy="711200"/>
            <a:chOff x="3318123" y="3475973"/>
            <a:chExt cx="472440" cy="711200"/>
          </a:xfrm>
        </p:grpSpPr>
        <p:sp>
          <p:nvSpPr>
            <p:cNvPr id="19" name="object 19"/>
            <p:cNvSpPr/>
            <p:nvPr/>
          </p:nvSpPr>
          <p:spPr>
            <a:xfrm>
              <a:off x="3356273" y="3514123"/>
              <a:ext cx="212725" cy="340995"/>
            </a:xfrm>
            <a:custGeom>
              <a:avLst/>
              <a:gdLst/>
              <a:ahLst/>
              <a:cxnLst/>
              <a:rect l="l" t="t" r="r" b="b"/>
              <a:pathLst>
                <a:path w="212725" h="340995">
                  <a:moveTo>
                    <a:pt x="0" y="0"/>
                  </a:moveTo>
                  <a:lnTo>
                    <a:pt x="212641" y="340650"/>
                  </a:lnTo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62006" y="3788039"/>
              <a:ext cx="290830" cy="360680"/>
            </a:xfrm>
            <a:custGeom>
              <a:avLst/>
              <a:gdLst/>
              <a:ahLst/>
              <a:cxnLst/>
              <a:rect l="l" t="t" r="r" b="b"/>
              <a:pathLst>
                <a:path w="290829" h="360679">
                  <a:moveTo>
                    <a:pt x="290259" y="360462"/>
                  </a:moveTo>
                  <a:lnTo>
                    <a:pt x="0" y="133469"/>
                  </a:lnTo>
                  <a:lnTo>
                    <a:pt x="213816" y="0"/>
                  </a:lnTo>
                  <a:lnTo>
                    <a:pt x="290259" y="360462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62006" y="3788039"/>
              <a:ext cx="290830" cy="360680"/>
            </a:xfrm>
            <a:custGeom>
              <a:avLst/>
              <a:gdLst/>
              <a:ahLst/>
              <a:cxnLst/>
              <a:rect l="l" t="t" r="r" b="b"/>
              <a:pathLst>
                <a:path w="290829" h="360679">
                  <a:moveTo>
                    <a:pt x="0" y="133469"/>
                  </a:moveTo>
                  <a:lnTo>
                    <a:pt x="290259" y="360462"/>
                  </a:lnTo>
                  <a:lnTo>
                    <a:pt x="213816" y="0"/>
                  </a:lnTo>
                  <a:lnTo>
                    <a:pt x="0" y="133469"/>
                  </a:lnTo>
                  <a:close/>
                </a:path>
              </a:pathLst>
            </a:custGeom>
            <a:ln w="76299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1276</Words>
  <Application>Microsoft Office PowerPoint</Application>
  <PresentationFormat>Panorámica</PresentationFormat>
  <Paragraphs>182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Trebuchet MS</vt:lpstr>
      <vt:lpstr>Office Theme</vt:lpstr>
      <vt:lpstr>Presentación de PowerPoint</vt:lpstr>
      <vt:lpstr>Presentación del equipo</vt:lpstr>
      <vt:lpstr>Planteamiento del problema</vt:lpstr>
      <vt:lpstr>Algoritmo de solución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Puede cambiar esta  fotografía</dc:title>
  <dc:creator>Mauricio</dc:creator>
  <cp:lastModifiedBy>Edwar Mauricio Carrillo Carvajal</cp:lastModifiedBy>
  <cp:revision>6</cp:revision>
  <dcterms:created xsi:type="dcterms:W3CDTF">2022-08-13T22:47:47Z</dcterms:created>
  <dcterms:modified xsi:type="dcterms:W3CDTF">2022-08-13T23:27:12Z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2022-08-13T00:00:00Z</vt:filetime>
  </property>
  <property fmtid="{D5CDD505-2E9C-101B-9397-08002B2CF9AE}" pid="3" name="Creator">
    <vt:lpwstr>PDFium</vt:lpwstr>
  </property>
  <property fmtid="{D5CDD505-2E9C-101B-9397-08002B2CF9AE}" pid="4" name="LastSaved">
    <vt:filetime>2022-08-13T00:00:00Z</vt:filetime>
  </property>
</Properties>
</file>