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A7D638-C212-446C-AB98-F62C8137818D}">
  <a:tblStyle styleId="{D9A7D638-C212-446C-AB98-F62C81378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205c5f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205c5f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3205c5f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3205c5f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3205c5fc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3205c5fc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3205c5f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3205c5f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3205c5f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3205c5f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3205c5f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3205c5f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3205c5f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3205c5f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3205c5fc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3205c5f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feca0c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feca0c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0d05311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0d05311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feca0ca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dfeca0ca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3205c5f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3205c5f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205c5f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205c5f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205c5f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205c5f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3205c5f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3205c5f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3205c5f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3205c5f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Experiments - NIM-PET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100,  4000 steps, </a:t>
            </a:r>
            <a:r>
              <a:rPr lang="pt-BR" sz="2220">
                <a:highlight>
                  <a:srgbClr val="FF9900"/>
                </a:highlight>
              </a:rPr>
              <a:t>Omega 40</a:t>
            </a:r>
            <a:r>
              <a:rPr lang="pt-BR" sz="2220"/>
              <a:t>, Gaussian Noise (0, 1)</a:t>
            </a:r>
            <a:endParaRPr sz="222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92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80,  4000 steps, Omega 40, Gaussian Noise (0, 1)</a:t>
            </a:r>
            <a:endParaRPr sz="222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92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60,  4000 steps, Omega 40, Gaussian Noise (0, 1)</a:t>
            </a:r>
            <a:endParaRPr sz="222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92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40,  4000 steps, Omega 40, Gaussian Noise (0, 1)</a:t>
            </a:r>
            <a:endParaRPr sz="222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92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100,  4000 steps, Omega 40, Gaussian Noise (0, 1)</a:t>
            </a:r>
            <a:endParaRPr sz="222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000" y="1324075"/>
            <a:ext cx="3597750" cy="27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59" y="1324075"/>
            <a:ext cx="3737342" cy="275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80,  4000 steps, Omega 40, Gaussian Noise (0, 1)</a:t>
            </a:r>
            <a:endParaRPr sz="222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00" y="1223488"/>
            <a:ext cx="3656311" cy="26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617" y="1223488"/>
            <a:ext cx="3545308" cy="269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60,  4000 steps, Omega 40, Gaussian Noise (0, 1)</a:t>
            </a:r>
            <a:endParaRPr sz="222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00" y="1213700"/>
            <a:ext cx="3682854" cy="2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592" y="1213700"/>
            <a:ext cx="3545308" cy="271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4294967295" type="ctrTitle"/>
          </p:nvPr>
        </p:nvSpPr>
        <p:spPr>
          <a:xfrm>
            <a:off x="727950" y="4444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pt-BR" sz="2220"/>
              <a:t>Adam : LR=1e-4 - Angles 40,  4000 steps, Omega 40, Gaussian Noise (0, 1)</a:t>
            </a:r>
            <a:endParaRPr sz="2220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1199250"/>
            <a:ext cx="3656311" cy="26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492" y="1199250"/>
            <a:ext cx="3545308" cy="269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792838" y="1722050"/>
            <a:ext cx="18801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SIREN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13" y="1587050"/>
            <a:ext cx="1187100" cy="118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 rot="10800000">
            <a:off x="1581913" y="1516250"/>
            <a:ext cx="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4"/>
          <p:cNvCxnSpPr/>
          <p:nvPr/>
        </p:nvCxnSpPr>
        <p:spPr>
          <a:xfrm>
            <a:off x="1581913" y="2838050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4"/>
          <p:cNvSpPr txBox="1"/>
          <p:nvPr/>
        </p:nvSpPr>
        <p:spPr>
          <a:xfrm>
            <a:off x="2980288" y="276725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31988" y="135840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963" y="1587050"/>
            <a:ext cx="1187100" cy="11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653763" y="29136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519013" y="27440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3181888" y="2206850"/>
            <a:ext cx="42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5873363" y="219725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1389475" y="3805375"/>
            <a:ext cx="38697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= MSE( Sinogram, Shepp-Logan Sinogram)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Experiment 3 - Image Denoising</a:t>
            </a:r>
            <a:endParaRPr sz="2220"/>
          </a:p>
        </p:txBody>
      </p:sp>
      <p:sp>
        <p:nvSpPr>
          <p:cNvPr id="105" name="Google Shape;105;p14"/>
          <p:cNvSpPr/>
          <p:nvPr/>
        </p:nvSpPr>
        <p:spPr>
          <a:xfrm>
            <a:off x="7990150" y="2293025"/>
            <a:ext cx="508050" cy="1695314"/>
          </a:xfrm>
          <a:custGeom>
            <a:rect b="b" l="l" r="r" t="t"/>
            <a:pathLst>
              <a:path extrusionOk="0" h="54021" w="20322">
                <a:moveTo>
                  <a:pt x="0" y="0"/>
                </a:moveTo>
                <a:cubicBezTo>
                  <a:pt x="3384" y="4598"/>
                  <a:pt x="20178" y="18582"/>
                  <a:pt x="20306" y="27585"/>
                </a:cubicBezTo>
                <a:cubicBezTo>
                  <a:pt x="20434" y="36589"/>
                  <a:pt x="4024" y="49615"/>
                  <a:pt x="767" y="540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36" y="3267889"/>
            <a:ext cx="1293000" cy="145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6519013" y="466455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Sinogram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rot="-10797661">
            <a:off x="5668612" y="3997824"/>
            <a:ext cx="441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Results</a:t>
            </a:r>
            <a:endParaRPr sz="2220"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512350" y="11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{D9A7D638-C212-446C-AB98-F62C8137818D}</a:tableStyleId>
              </a:tblPr>
              <a:tblGrid>
                <a:gridCol w="712025"/>
                <a:gridCol w="981500"/>
                <a:gridCol w="473300"/>
                <a:gridCol w="1019975"/>
                <a:gridCol w="812100"/>
                <a:gridCol w="688900"/>
                <a:gridCol w="658100"/>
                <a:gridCol w="750500"/>
                <a:gridCol w="789000"/>
                <a:gridCol w="81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Noise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Optimizer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Omega_0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Angles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Steps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 sinog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 Sinog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 Img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 Img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0,6152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34,4555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27,84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0,3427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37,3921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29,9787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0,2303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41,3523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0,00079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31,0034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YES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0,9079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39,7258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30,0940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YES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0,8547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38,393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29,5555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YES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0,8301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38,6559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28,8545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YES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1,00E-04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0,7552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40,4252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0,0023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26,4688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100,  4000 steps, </a:t>
            </a:r>
            <a:r>
              <a:rPr lang="pt-BR" sz="2220"/>
              <a:t>Omega</a:t>
            </a:r>
            <a:r>
              <a:rPr lang="pt-BR" sz="2220"/>
              <a:t> 20</a:t>
            </a:r>
            <a:endParaRPr sz="222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600" y="1318647"/>
            <a:ext cx="4016249" cy="2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38" y="1318638"/>
            <a:ext cx="3915262" cy="29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100,  4000 steps, Omega 20</a:t>
            </a: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100,  4000 steps, Omega 30</a:t>
            </a:r>
            <a:endParaRPr sz="222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100,  4000 steps, Omega 30</a:t>
            </a:r>
            <a:endParaRPr sz="222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00" y="1330150"/>
            <a:ext cx="3722800" cy="274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500" y="1330150"/>
            <a:ext cx="3722800" cy="283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100,  4000 steps, Omega 40</a:t>
            </a:r>
            <a:endParaRPr sz="222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LR=1e-4 - Angles 100,  4000 steps, Omega 40</a:t>
            </a:r>
            <a:endParaRPr sz="222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25" y="1353250"/>
            <a:ext cx="3794325" cy="28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00" y="1353250"/>
            <a:ext cx="3913125" cy="28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