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18E2F1-5CC4-4BB3-94F5-B4CFF9F0D533}">
  <a:tblStyle styleId="{2E18E2F1-5CC4-4BB3-94F5-B4CFF9F0D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Lato-bold.fntdata"/><Relationship Id="rId12" Type="http://schemas.openxmlformats.org/officeDocument/2006/relationships/slide" Target="slides/slide6.xml"/><Relationship Id="rId34" Type="http://schemas.openxmlformats.org/officeDocument/2006/relationships/font" Target="fonts/Lato-regular.fntdata"/><Relationship Id="rId15" Type="http://schemas.openxmlformats.org/officeDocument/2006/relationships/slide" Target="slides/slide9.xml"/><Relationship Id="rId37" Type="http://schemas.openxmlformats.org/officeDocument/2006/relationships/font" Target="fonts/Lato-boldItalic.fntdata"/><Relationship Id="rId14" Type="http://schemas.openxmlformats.org/officeDocument/2006/relationships/slide" Target="slides/slide8.xml"/><Relationship Id="rId36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feca0ca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feca0ca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dfeca0ca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dfeca0ca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e1bb149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e1bb149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dfeca0ca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adfeca0ca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dfeca0ca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dfeca0ca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e1bb1498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e1bb149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e1bb1498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e1bb1498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e1bb1498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e1bb1498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dfeca0ca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dfeca0ca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dfeca0ca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dfeca0ca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feca0ca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feca0ca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dfeca0ca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dfeca0ca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dfeca0ca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dfeca0ca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dfeca0ca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dfeca0ca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dfeca0ca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dfeca0ca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feca0ca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feca0ca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feca0ca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feca0ca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feca0ca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feca0ca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e1bb1498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e1bb1498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1bb1498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e1bb1498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dfeca0ca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dfeca0ca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dfeca0ca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dfeca0ca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Experiments - NIM-PET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(1500 steps)</a:t>
            </a:r>
            <a:endParaRPr sz="2220"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98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(1500 steps)</a:t>
            </a:r>
            <a:endParaRPr sz="2220"/>
          </a:p>
        </p:txBody>
      </p:sp>
      <p:pic>
        <p:nvPicPr>
          <p:cNvPr id="171" name="Google Shape;17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98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(1500 steps) - 100 Angles</a:t>
            </a:r>
            <a:endParaRPr sz="2220"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98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Adagrad : LR=1e-3 (1500 steps)</a:t>
            </a:r>
            <a:endParaRPr sz="2220"/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98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Adagrad : LR=1e-2 (3000 steps)</a:t>
            </a:r>
            <a:endParaRPr sz="2220"/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298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</a:t>
            </a:r>
            <a:endParaRPr sz="2220"/>
          </a:p>
        </p:txBody>
      </p:sp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1" cy="3108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</a:t>
            </a:r>
            <a:endParaRPr sz="2220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2" cy="312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</a:t>
            </a:r>
            <a:endParaRPr sz="2220"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2" cy="313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/>
          <p:nvPr/>
        </p:nvSpPr>
        <p:spPr>
          <a:xfrm>
            <a:off x="3792838" y="1722050"/>
            <a:ext cx="18801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SIREN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13" y="1587050"/>
            <a:ext cx="1187100" cy="118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30"/>
          <p:cNvCxnSpPr/>
          <p:nvPr/>
        </p:nvCxnSpPr>
        <p:spPr>
          <a:xfrm rot="10800000">
            <a:off x="1581913" y="1516250"/>
            <a:ext cx="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30"/>
          <p:cNvCxnSpPr/>
          <p:nvPr/>
        </p:nvCxnSpPr>
        <p:spPr>
          <a:xfrm>
            <a:off x="1581913" y="2838050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6" name="Google Shape;216;p30"/>
          <p:cNvSpPr txBox="1"/>
          <p:nvPr/>
        </p:nvSpPr>
        <p:spPr>
          <a:xfrm>
            <a:off x="2980288" y="276725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331988" y="135840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963" y="1587050"/>
            <a:ext cx="1187100" cy="11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/>
        </p:nvSpPr>
        <p:spPr>
          <a:xfrm>
            <a:off x="1653763" y="29136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6519013" y="27440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3181888" y="2206850"/>
            <a:ext cx="42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30"/>
          <p:cNvCxnSpPr/>
          <p:nvPr/>
        </p:nvCxnSpPr>
        <p:spPr>
          <a:xfrm>
            <a:off x="5873363" y="219725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30"/>
          <p:cNvSpPr txBox="1"/>
          <p:nvPr/>
        </p:nvSpPr>
        <p:spPr>
          <a:xfrm>
            <a:off x="1389475" y="3805375"/>
            <a:ext cx="38697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= MSE( Sinogram, Shepp-Logan Sinogram)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0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Experiment 3 - Image Denoising</a:t>
            </a:r>
            <a:endParaRPr sz="2220"/>
          </a:p>
        </p:txBody>
      </p:sp>
      <p:sp>
        <p:nvSpPr>
          <p:cNvPr id="225" name="Google Shape;225;p30"/>
          <p:cNvSpPr/>
          <p:nvPr/>
        </p:nvSpPr>
        <p:spPr>
          <a:xfrm>
            <a:off x="7990150" y="2293025"/>
            <a:ext cx="508050" cy="1695314"/>
          </a:xfrm>
          <a:custGeom>
            <a:rect b="b" l="l" r="r" t="t"/>
            <a:pathLst>
              <a:path extrusionOk="0" h="54021" w="20322">
                <a:moveTo>
                  <a:pt x="0" y="0"/>
                </a:moveTo>
                <a:cubicBezTo>
                  <a:pt x="3384" y="4598"/>
                  <a:pt x="20178" y="18582"/>
                  <a:pt x="20306" y="27585"/>
                </a:cubicBezTo>
                <a:cubicBezTo>
                  <a:pt x="20434" y="36589"/>
                  <a:pt x="4024" y="49615"/>
                  <a:pt x="767" y="54021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9036" y="3267889"/>
            <a:ext cx="1293000" cy="145986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6519013" y="466455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Sinogram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8" name="Google Shape;228;p30"/>
          <p:cNvCxnSpPr/>
          <p:nvPr/>
        </p:nvCxnSpPr>
        <p:spPr>
          <a:xfrm rot="-10797661">
            <a:off x="5668612" y="3997824"/>
            <a:ext cx="4410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31"/>
          <p:cNvGraphicFramePr/>
          <p:nvPr/>
        </p:nvGraphicFramePr>
        <p:xfrm>
          <a:off x="952500" y="1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{2E18E2F1-5CC4-4BB3-94F5-B4CFF9F0D533}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Optimizer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Steps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 baseline="30000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0.98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40.72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41.12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0.41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44.47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Adagrad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</a:t>
                      </a:r>
                      <a:r>
                        <a:rPr lang="pt-BR"/>
                        <a:t>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10.90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30.25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1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Results</a:t>
            </a:r>
            <a:endParaRPr sz="2220"/>
          </a:p>
        </p:txBody>
      </p:sp>
      <p:sp>
        <p:nvSpPr>
          <p:cNvPr id="235" name="Google Shape;235;p31"/>
          <p:cNvSpPr txBox="1"/>
          <p:nvPr/>
        </p:nvSpPr>
        <p:spPr>
          <a:xfrm>
            <a:off x="212625" y="2478375"/>
            <a:ext cx="823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(Test 1)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12625" y="2844025"/>
            <a:ext cx="8238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(Test 2)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3792825" y="1980650"/>
            <a:ext cx="18801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SIREN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700" y="1845650"/>
            <a:ext cx="1187100" cy="118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4"/>
          <p:cNvCxnSpPr/>
          <p:nvPr/>
        </p:nvCxnSpPr>
        <p:spPr>
          <a:xfrm rot="10800000">
            <a:off x="1581900" y="1774850"/>
            <a:ext cx="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" name="Google Shape;95;p14"/>
          <p:cNvCxnSpPr/>
          <p:nvPr/>
        </p:nvCxnSpPr>
        <p:spPr>
          <a:xfrm>
            <a:off x="1581900" y="3096650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" name="Google Shape;96;p14"/>
          <p:cNvSpPr txBox="1"/>
          <p:nvPr/>
        </p:nvSpPr>
        <p:spPr>
          <a:xfrm>
            <a:off x="2980275" y="302585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331975" y="161700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950" y="1845650"/>
            <a:ext cx="1187100" cy="11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653750" y="31722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519000" y="31722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4"/>
          <p:cNvCxnSpPr/>
          <p:nvPr/>
        </p:nvCxnSpPr>
        <p:spPr>
          <a:xfrm>
            <a:off x="3181875" y="2465450"/>
            <a:ext cx="42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5873350" y="245585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4"/>
          <p:cNvSpPr txBox="1"/>
          <p:nvPr/>
        </p:nvSpPr>
        <p:spPr>
          <a:xfrm>
            <a:off x="2637150" y="4018575"/>
            <a:ext cx="38697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= MSE( Model output, Shepp-Logan Image)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906225" y="2522900"/>
            <a:ext cx="1880170" cy="1647488"/>
          </a:xfrm>
          <a:custGeom>
            <a:rect b="b" l="l" r="r" t="t"/>
            <a:pathLst>
              <a:path extrusionOk="0" h="69346" w="57135">
                <a:moveTo>
                  <a:pt x="32949" y="0"/>
                </a:moveTo>
                <a:cubicBezTo>
                  <a:pt x="36844" y="6449"/>
                  <a:pt x="61812" y="27137"/>
                  <a:pt x="56320" y="38695"/>
                </a:cubicBezTo>
                <a:cubicBezTo>
                  <a:pt x="50829" y="50253"/>
                  <a:pt x="9387" y="64238"/>
                  <a:pt x="0" y="6934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05" name="Google Shape;105;p14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Experiment 1 - Image Reconstruction</a:t>
            </a:r>
            <a:endParaRPr sz="222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(1000 steps)</a:t>
            </a:r>
            <a:endParaRPr sz="2220"/>
          </a:p>
        </p:txBody>
      </p:sp>
      <p:pic>
        <p:nvPicPr>
          <p:cNvPr id="242" name="Google Shape;2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790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(1000 steps) </a:t>
            </a:r>
            <a:r>
              <a:rPr lang="pt-BR" sz="2220">
                <a:solidFill>
                  <a:srgbClr val="FF0000"/>
                </a:solidFill>
              </a:rPr>
              <a:t>(Test 1)</a:t>
            </a:r>
            <a:endParaRPr sz="2220">
              <a:solidFill>
                <a:srgbClr val="FF0000"/>
              </a:solidFill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31300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(1000 steps) </a:t>
            </a:r>
            <a:r>
              <a:rPr lang="pt-BR" sz="2220">
                <a:solidFill>
                  <a:srgbClr val="FF0000"/>
                </a:solidFill>
              </a:rPr>
              <a:t>(Test 2)</a:t>
            </a:r>
            <a:endParaRPr sz="2220">
              <a:solidFill>
                <a:srgbClr val="FF0000"/>
              </a:solidFill>
            </a:endParaRPr>
          </a:p>
        </p:txBody>
      </p:sp>
      <p:pic>
        <p:nvPicPr>
          <p:cNvPr id="254" name="Google Shape;2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9625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Adagrad : LR=1e-3 (1000 steps)</a:t>
            </a:r>
            <a:endParaRPr sz="2220"/>
          </a:p>
        </p:txBody>
      </p:sp>
      <p:pic>
        <p:nvPicPr>
          <p:cNvPr id="260" name="Google Shape;2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9625"/>
            <a:ext cx="8839199" cy="2670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oogle Shape;110;p15"/>
          <p:cNvGraphicFramePr/>
          <p:nvPr/>
        </p:nvGraphicFramePr>
        <p:xfrm>
          <a:off x="952500" y="1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{2E18E2F1-5CC4-4BB3-94F5-B4CFF9F0D533}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Optimizer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Steps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 baseline="30000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9.87e-05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40.06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1.83e-05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47.37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</a:t>
                      </a:r>
                      <a:r>
                        <a:rPr lang="pt-BR"/>
                        <a:t>.94e</a:t>
                      </a:r>
                      <a:r>
                        <a:rPr lang="pt-BR"/>
                        <a:t>-05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44.05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r>
                        <a:rPr lang="pt-BR"/>
                        <a:t>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4.33e-06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53.64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" name="Google Shape;111;p15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Results</a:t>
            </a:r>
            <a:endParaRPr sz="22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6300"/>
            <a:ext cx="8839202" cy="29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LR=1e-4 (1000 steps)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(1000 steps)</a:t>
            </a:r>
            <a:endParaRPr sz="2220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7600"/>
            <a:ext cx="8839202" cy="2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(1500 steps)</a:t>
            </a:r>
            <a:endParaRPr sz="2220"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2" cy="2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Adam : LR=1e-3 (3000 steps)</a:t>
            </a:r>
            <a:endParaRPr sz="222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0150"/>
            <a:ext cx="8839200" cy="289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792825" y="1980650"/>
            <a:ext cx="1880100" cy="91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SIREN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 rot="10800000">
            <a:off x="1581900" y="1774850"/>
            <a:ext cx="0" cy="13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2" name="Google Shape;142;p20"/>
          <p:cNvCxnSpPr/>
          <p:nvPr/>
        </p:nvCxnSpPr>
        <p:spPr>
          <a:xfrm>
            <a:off x="1581900" y="3096650"/>
            <a:ext cx="143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3" name="Google Shape;143;p20"/>
          <p:cNvSpPr txBox="1"/>
          <p:nvPr/>
        </p:nvSpPr>
        <p:spPr>
          <a:xfrm>
            <a:off x="2980275" y="302585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1331975" y="1617000"/>
            <a:ext cx="42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endParaRPr b="1" sz="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653750" y="31722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input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519000" y="3172200"/>
            <a:ext cx="1293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Model output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20"/>
          <p:cNvCxnSpPr/>
          <p:nvPr/>
        </p:nvCxnSpPr>
        <p:spPr>
          <a:xfrm>
            <a:off x="3181875" y="2465450"/>
            <a:ext cx="4215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5873350" y="2455850"/>
            <a:ext cx="4407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 txBox="1"/>
          <p:nvPr/>
        </p:nvSpPr>
        <p:spPr>
          <a:xfrm>
            <a:off x="2637150" y="4018575"/>
            <a:ext cx="3869700" cy="384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Loss = MSE( Model output, Shepp-Logan Sinogram)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6906225" y="2522900"/>
            <a:ext cx="1880170" cy="1647488"/>
          </a:xfrm>
          <a:custGeom>
            <a:rect b="b" l="l" r="r" t="t"/>
            <a:pathLst>
              <a:path extrusionOk="0" h="69346" w="57135">
                <a:moveTo>
                  <a:pt x="32949" y="0"/>
                </a:moveTo>
                <a:cubicBezTo>
                  <a:pt x="36844" y="6449"/>
                  <a:pt x="61812" y="27137"/>
                  <a:pt x="56320" y="38695"/>
                </a:cubicBezTo>
                <a:cubicBezTo>
                  <a:pt x="50829" y="50253"/>
                  <a:pt x="9387" y="64238"/>
                  <a:pt x="0" y="69346"/>
                </a:cubicBezTo>
              </a:path>
            </a:pathLst>
          </a:cu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1" name="Google Shape;151;p20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Experiment 2 - Sinogram Reconstruction</a:t>
            </a:r>
            <a:endParaRPr sz="2220"/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9436" y="1561226"/>
            <a:ext cx="1293000" cy="145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011" y="1705814"/>
            <a:ext cx="1293000" cy="145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21"/>
          <p:cNvGraphicFramePr/>
          <p:nvPr/>
        </p:nvGraphicFramePr>
        <p:xfrm>
          <a:off x="952500" y="165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{2E18E2F1-5CC4-4BB3-94F5-B4CFF9F0D533}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Optimizer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Angles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LR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Steps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MSE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PSNR</a:t>
                      </a:r>
                      <a:endParaRPr b="1"/>
                    </a:p>
                  </a:txBody>
                  <a:tcPr marT="91425" marB="91425" marR="91425" marL="91425">
                    <a:lnL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1e-4</a:t>
                      </a:r>
                      <a:endParaRPr baseline="30000" sz="16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728.89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11.90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 baseline="300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3.96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34.55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Adam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64.60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28.37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Adagrad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1516.94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8.72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Adagrad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1e-2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3000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66.64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22.29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1"/>
          <p:cNvSpPr txBox="1"/>
          <p:nvPr>
            <p:ph idx="4294967295" type="ctrTitle"/>
          </p:nvPr>
        </p:nvSpPr>
        <p:spPr>
          <a:xfrm>
            <a:off x="727950" y="575350"/>
            <a:ext cx="7688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20"/>
              <a:t>Results</a:t>
            </a:r>
            <a:endParaRPr sz="22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