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E955AA-5C0D-4F12-96CD-3EE7D665C015}">
  <a:tblStyle styleId="{76E955AA-5C0D-4F12-96CD-3EE7D665C0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0d05311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0d05311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dfeca0ca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dfeca0ca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0d053117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0d05311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dfeca0ca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dfeca0ca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0d053117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0d05311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0d053117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0d05311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0d053117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0d05311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0d053117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0d053117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0d053117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0d053117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0d05311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0d05311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feca0ca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feca0ca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0d053117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0d053117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feca0ca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dfeca0ca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feca0ca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feca0ca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feca0ca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feca0ca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0d05311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0d05311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0d05311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0d05311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e1bb14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e1bb14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0d05311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0d05311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Experiments - NIM-PET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(15000 steps) - 180 Angles</a:t>
            </a:r>
            <a:endParaRPr sz="222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0" cy="284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38" y="1587050"/>
            <a:ext cx="1187100" cy="118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3"/>
          <p:cNvCxnSpPr/>
          <p:nvPr/>
        </p:nvCxnSpPr>
        <p:spPr>
          <a:xfrm rot="10800000">
            <a:off x="846338" y="1516250"/>
            <a:ext cx="0" cy="13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23"/>
          <p:cNvCxnSpPr/>
          <p:nvPr/>
        </p:nvCxnSpPr>
        <p:spPr>
          <a:xfrm>
            <a:off x="846338" y="2838050"/>
            <a:ext cx="14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" name="Google Shape;161;p23"/>
          <p:cNvSpPr txBox="1"/>
          <p:nvPr/>
        </p:nvSpPr>
        <p:spPr>
          <a:xfrm>
            <a:off x="2244713" y="276725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596413" y="135840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388" y="1587050"/>
            <a:ext cx="1187100" cy="11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918188" y="29136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input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783438" y="27440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output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23"/>
          <p:cNvCxnSpPr/>
          <p:nvPr/>
        </p:nvCxnSpPr>
        <p:spPr>
          <a:xfrm>
            <a:off x="2446313" y="2206850"/>
            <a:ext cx="42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5137788" y="2197250"/>
            <a:ext cx="44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3"/>
          <p:cNvSpPr txBox="1"/>
          <p:nvPr/>
        </p:nvSpPr>
        <p:spPr>
          <a:xfrm>
            <a:off x="653900" y="3805375"/>
            <a:ext cx="3869700" cy="384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 = MSE( Sinogram, Shepp-Logan Sinogram)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Experiment 3 - Image Denoising</a:t>
            </a:r>
            <a:endParaRPr sz="2220"/>
          </a:p>
        </p:txBody>
      </p:sp>
      <p:sp>
        <p:nvSpPr>
          <p:cNvPr id="170" name="Google Shape;170;p23"/>
          <p:cNvSpPr/>
          <p:nvPr/>
        </p:nvSpPr>
        <p:spPr>
          <a:xfrm>
            <a:off x="7254575" y="2293025"/>
            <a:ext cx="508050" cy="1695314"/>
          </a:xfrm>
          <a:custGeom>
            <a:rect b="b" l="l" r="r" t="t"/>
            <a:pathLst>
              <a:path extrusionOk="0" h="54021" w="20322">
                <a:moveTo>
                  <a:pt x="0" y="0"/>
                </a:moveTo>
                <a:cubicBezTo>
                  <a:pt x="3384" y="4598"/>
                  <a:pt x="20178" y="18582"/>
                  <a:pt x="20306" y="27585"/>
                </a:cubicBezTo>
                <a:cubicBezTo>
                  <a:pt x="20434" y="36589"/>
                  <a:pt x="4024" y="49615"/>
                  <a:pt x="767" y="5402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461" y="3267889"/>
            <a:ext cx="1293000" cy="1459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5783438" y="466455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Sinogram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23"/>
          <p:cNvCxnSpPr/>
          <p:nvPr/>
        </p:nvCxnSpPr>
        <p:spPr>
          <a:xfrm rot="-10797661">
            <a:off x="4933037" y="3997824"/>
            <a:ext cx="441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4451" y="1764600"/>
            <a:ext cx="1436700" cy="865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3350813" y="257175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SIREN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7561475" y="2789550"/>
            <a:ext cx="1293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Radon transform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4"/>
          <p:cNvGraphicFramePr/>
          <p:nvPr/>
        </p:nvGraphicFramePr>
        <p:xfrm>
          <a:off x="952500" y="1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{76E955AA-5C0D-4F12-96CD-3EE7D665C015}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Optimizer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Angles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Steps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Omega_0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MSE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PSNR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 baseline="30000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r>
                        <a:rPr lang="pt-BR"/>
                        <a:t>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0.69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42.21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1e-3</a:t>
                      </a:r>
                      <a:endParaRPr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0.21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47.49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0.68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42.49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42.55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1.97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37.65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42.43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4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Results</a:t>
            </a:r>
            <a:endParaRPr sz="2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LR=1e-4 - Angles 180  (2000 steps)</a:t>
            </a:r>
            <a:endParaRPr sz="2220"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LR=1e-3 - Angles 180  (2000 steps)</a:t>
            </a:r>
            <a:endParaRPr sz="222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LR=1e-4 - Angles 80  (2000 steps)</a:t>
            </a:r>
            <a:endParaRPr sz="2220"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LR=1e-4 - Angles 50  (2000 steps)</a:t>
            </a:r>
            <a:endParaRPr sz="222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LR=1e-4 - Angles 50 - Omega_0 =False  (2000 steps)</a:t>
            </a:r>
            <a:endParaRPr sz="2220"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When PSNR decays : </a:t>
            </a:r>
            <a:endParaRPr sz="2220"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950" y="1177750"/>
            <a:ext cx="3722257" cy="36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LR=1e-4 - Angles 30  (2000 steps)</a:t>
            </a:r>
            <a:endParaRPr sz="2220"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3792825" y="1980650"/>
            <a:ext cx="1880100" cy="9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SIREN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 rot="10800000">
            <a:off x="1581900" y="1774850"/>
            <a:ext cx="0" cy="13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4"/>
          <p:cNvCxnSpPr/>
          <p:nvPr/>
        </p:nvCxnSpPr>
        <p:spPr>
          <a:xfrm>
            <a:off x="1581900" y="3096650"/>
            <a:ext cx="14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4"/>
          <p:cNvSpPr txBox="1"/>
          <p:nvPr/>
        </p:nvSpPr>
        <p:spPr>
          <a:xfrm>
            <a:off x="2980275" y="302585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331975" y="161700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653750" y="31722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input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519000" y="31722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output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3181875" y="2465450"/>
            <a:ext cx="42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5873350" y="2455850"/>
            <a:ext cx="44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4"/>
          <p:cNvSpPr txBox="1"/>
          <p:nvPr/>
        </p:nvSpPr>
        <p:spPr>
          <a:xfrm>
            <a:off x="2637150" y="4018575"/>
            <a:ext cx="3869700" cy="384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 = MSE( Model output, Shepp-Logan Sinogram)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906225" y="2522900"/>
            <a:ext cx="1880170" cy="1647488"/>
          </a:xfrm>
          <a:custGeom>
            <a:rect b="b" l="l" r="r" t="t"/>
            <a:pathLst>
              <a:path extrusionOk="0" h="69346" w="57135">
                <a:moveTo>
                  <a:pt x="32949" y="0"/>
                </a:moveTo>
                <a:cubicBezTo>
                  <a:pt x="36844" y="6449"/>
                  <a:pt x="61812" y="27137"/>
                  <a:pt x="56320" y="38695"/>
                </a:cubicBezTo>
                <a:cubicBezTo>
                  <a:pt x="50829" y="50253"/>
                  <a:pt x="9387" y="64238"/>
                  <a:pt x="0" y="6934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3" name="Google Shape;103;p14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Experiment 2 - Sinogram Reconstruction</a:t>
            </a:r>
            <a:endParaRPr sz="2220"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436" y="1561226"/>
            <a:ext cx="1293000" cy="145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011" y="1705814"/>
            <a:ext cx="1293000" cy="145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MSE and PSNR of the images in the Image Denoising</a:t>
            </a:r>
            <a:endParaRPr sz="2220"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250" y="1453925"/>
            <a:ext cx="4154800" cy="313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1453925"/>
            <a:ext cx="4015976" cy="30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399200" y="4577200"/>
            <a:ext cx="37482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MSE of the Image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4734550" y="4577200"/>
            <a:ext cx="37482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PSNR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the Image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5"/>
          <p:cNvGraphicFramePr/>
          <p:nvPr/>
        </p:nvGraphicFramePr>
        <p:xfrm>
          <a:off x="952500" y="1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{76E955AA-5C0D-4F12-96CD-3EE7D665C015}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Optimizer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Angles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Steps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Omega_0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MSE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PSNR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 baseline="30000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1493.2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14.76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108.96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26.13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41.90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30.28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42.35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30.24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1.52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15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Results</a:t>
            </a:r>
            <a:endParaRPr sz="2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(4000 steps)</a:t>
            </a:r>
            <a:endParaRPr sz="222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00" y="1575525"/>
            <a:ext cx="8109801" cy="26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(8000 steps)</a:t>
            </a:r>
            <a:endParaRPr sz="222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0" cy="284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(8000 steps) - Analyzing before decrease</a:t>
            </a:r>
            <a:endParaRPr sz="222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1" cy="284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(8000 steps) - Analyzing After decrease</a:t>
            </a:r>
            <a:endParaRPr sz="222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0" cy="284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(10000 steps) - 180 Angles</a:t>
            </a:r>
            <a:endParaRPr sz="222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1" cy="284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(10000 steps) - 180 Angles - Omega_0 False</a:t>
            </a:r>
            <a:endParaRPr sz="222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1" cy="284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