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  <p:sldMasterId id="2147483744" r:id="rId4"/>
  </p:sldMasterIdLst>
  <p:notesMasterIdLst>
    <p:notesMasterId r:id="rId29"/>
  </p:notesMasterIdLst>
  <p:sldIdLst>
    <p:sldId id="263" r:id="rId5"/>
    <p:sldId id="265" r:id="rId6"/>
    <p:sldId id="277" r:id="rId7"/>
    <p:sldId id="266" r:id="rId8"/>
    <p:sldId id="278" r:id="rId9"/>
    <p:sldId id="279" r:id="rId10"/>
    <p:sldId id="284" r:id="rId11"/>
    <p:sldId id="280" r:id="rId12"/>
    <p:sldId id="281" r:id="rId13"/>
    <p:sldId id="285" r:id="rId14"/>
    <p:sldId id="283" r:id="rId15"/>
    <p:sldId id="294" r:id="rId16"/>
    <p:sldId id="298" r:id="rId17"/>
    <p:sldId id="286" r:id="rId18"/>
    <p:sldId id="295" r:id="rId19"/>
    <p:sldId id="287" r:id="rId20"/>
    <p:sldId id="288" r:id="rId21"/>
    <p:sldId id="290" r:id="rId22"/>
    <p:sldId id="291" r:id="rId23"/>
    <p:sldId id="297" r:id="rId24"/>
    <p:sldId id="296" r:id="rId25"/>
    <p:sldId id="299" r:id="rId26"/>
    <p:sldId id="275" r:id="rId27"/>
    <p:sldId id="282" r:id="rId2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29" autoAdjust="0"/>
  </p:normalViewPr>
  <p:slideViewPr>
    <p:cSldViewPr snapToGrid="0" showGuides="1">
      <p:cViewPr varScale="1">
        <p:scale>
          <a:sx n="57" d="100"/>
          <a:sy n="57" d="100"/>
        </p:scale>
        <p:origin x="1492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C1371-6F76-4A9E-882E-FBEB09E75C9B}" type="datetimeFigureOut">
              <a:rPr lang="es-CL" smtClean="0"/>
              <a:t>21-01-2021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66981-490E-4C7E-BFE2-DD56D59639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09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66981-490E-4C7E-BFE2-DD56D59639D5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24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766981-490E-4C7E-BFE2-DD56D59639D5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76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460DD-23B1-4933-AC8C-C596C834678A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6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5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26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7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4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4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8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79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38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44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7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95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92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59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94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97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87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3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3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44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85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42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5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1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31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84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544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858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17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68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08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4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171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231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30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293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00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6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8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8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7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4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9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6FE65C7-56BA-49A1-8028-29E8815F8BE6}"/>
              </a:ext>
            </a:extLst>
          </p:cNvPr>
          <p:cNvSpPr txBox="1"/>
          <p:nvPr/>
        </p:nvSpPr>
        <p:spPr>
          <a:xfrm>
            <a:off x="1945548" y="3982737"/>
            <a:ext cx="555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L" sz="1600" spc="300" dirty="0">
                <a:solidFill>
                  <a:srgbClr val="1254A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FOMENTO PESQUERO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FB8A54-5344-4114-8BB5-C18E23118B71}"/>
              </a:ext>
            </a:extLst>
          </p:cNvPr>
          <p:cNvSpPr txBox="1"/>
          <p:nvPr/>
        </p:nvSpPr>
        <p:spPr>
          <a:xfrm>
            <a:off x="1756070" y="4606959"/>
            <a:ext cx="5802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CL" sz="2000" b="1" dirty="0">
                <a:solidFill>
                  <a:prstClr val="black"/>
                </a:solidFill>
              </a:rPr>
              <a:t>Revisión asesoría 2020 y anteriores</a:t>
            </a:r>
          </a:p>
          <a:p>
            <a:pPr lvl="0" algn="ctr">
              <a:defRPr/>
            </a:pPr>
            <a:r>
              <a:rPr lang="es-CL" sz="2000" b="1" dirty="0">
                <a:solidFill>
                  <a:prstClr val="black"/>
                </a:solidFill>
              </a:rPr>
              <a:t>Camarón nailon </a:t>
            </a:r>
          </a:p>
          <a:p>
            <a:pPr algn="ctr">
              <a:defRPr/>
            </a:pPr>
            <a:endParaRPr lang="es-ES_tradnl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algn="ctr">
              <a:defRPr/>
            </a:pPr>
            <a:endParaRPr lang="es-CL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D9616F-F4E9-42E9-A137-CD6AAAE4E97E}"/>
              </a:ext>
            </a:extLst>
          </p:cNvPr>
          <p:cNvCxnSpPr/>
          <p:nvPr/>
        </p:nvCxnSpPr>
        <p:spPr>
          <a:xfrm>
            <a:off x="1585519" y="4420998"/>
            <a:ext cx="5972962" cy="0"/>
          </a:xfrm>
          <a:prstGeom prst="line">
            <a:avLst/>
          </a:prstGeom>
          <a:ln w="28575">
            <a:solidFill>
              <a:srgbClr val="125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09099-3722-44E4-A1E4-6732467F756E}"/>
              </a:ext>
            </a:extLst>
          </p:cNvPr>
          <p:cNvSpPr txBox="1"/>
          <p:nvPr/>
        </p:nvSpPr>
        <p:spPr>
          <a:xfrm>
            <a:off x="2664893" y="5814716"/>
            <a:ext cx="398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L" b="1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Mauricio Ibarra</a:t>
            </a:r>
          </a:p>
          <a:p>
            <a:pPr algn="ctr">
              <a:defRPr/>
            </a:pPr>
            <a:r>
              <a:rPr lang="es-CL" b="1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Enero 2021</a:t>
            </a:r>
          </a:p>
        </p:txBody>
      </p:sp>
    </p:spTree>
    <p:extLst>
      <p:ext uri="{BB962C8B-B14F-4D97-AF65-F5344CB8AC3E}">
        <p14:creationId xmlns:p14="http://schemas.microsoft.com/office/powerpoint/2010/main" val="9678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Reclutamiento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1583649"/>
            <a:ext cx="8280477" cy="483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MODIFICACIONES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292100" y="1210429"/>
            <a:ext cx="8559800" cy="530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CBA 2018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Rango de F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[2,1*10</a:t>
            </a:r>
            <a:r>
              <a:rPr lang="es-CL" altLang="en-US" sz="14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– 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0,82] 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Sin bloques de q</a:t>
            </a: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CBA 2019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Rango de F [2,1*10</a:t>
            </a:r>
            <a:r>
              <a:rPr lang="es-CL" altLang="en-US" sz="14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– 0,82] 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Incorporación bloque de q (2007)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Inconsistencia en reporte .</a:t>
            </a:r>
            <a:r>
              <a:rPr lang="es-CL" altLang="en-US" sz="1400" dirty="0" err="1">
                <a:solidFill>
                  <a:prstClr val="black"/>
                </a:solidFill>
                <a:latin typeface="Arial Narrow" panose="020B0606020202030204" pitchFamily="34" charset="0"/>
              </a:rPr>
              <a:t>std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y .</a:t>
            </a:r>
            <a:r>
              <a:rPr lang="es-CL" altLang="en-US" sz="1400" dirty="0" err="1">
                <a:solidFill>
                  <a:prstClr val="black"/>
                </a:solidFill>
                <a:latin typeface="Arial Narrow" panose="020B0606020202030204" pitchFamily="34" charset="0"/>
              </a:rPr>
              <a:t>report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en mortalidad por pesca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CBA 2020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Incorporación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bloque de q (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2004).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Rango de F [2,1*10</a:t>
            </a:r>
            <a:r>
              <a:rPr lang="es-CL" altLang="en-US" sz="14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– 0,82] 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Cambia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la forma de extracción de la componente anual de la CPUE 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estandarizada</a:t>
            </a:r>
            <a:endParaRPr lang="es-CL" altLang="en-US" sz="1600" dirty="0" smtClean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sz="1600" dirty="0">
                <a:solidFill>
                  <a:prstClr val="black"/>
                </a:solidFill>
                <a:latin typeface="Arial Narrow" panose="020B0606020202030204" pitchFamily="34" charset="0"/>
              </a:rPr>
              <a:t>CBA </a:t>
            </a:r>
            <a:r>
              <a:rPr lang="es-CL" altLang="en-US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2021</a:t>
            </a:r>
            <a:endParaRPr lang="es-CL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Incorporación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bloque de q (2004). 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Rango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de F [2,1*10</a:t>
            </a:r>
            <a:r>
              <a:rPr lang="es-CL" altLang="en-US" sz="14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– </a:t>
            </a:r>
            <a:r>
              <a:rPr lang="es-CL" altLang="en-U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libre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] .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Se mantiene forma de extracción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de la componente anual de la CPUE 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estandarizada de CBA 2020</a:t>
            </a:r>
            <a:endParaRPr lang="es-CL" altLang="en-US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s-CL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11" y="1727123"/>
            <a:ext cx="5350089" cy="2616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228" y="5593305"/>
            <a:ext cx="5642189" cy="2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MODIFICACIONES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CPUE estandarizada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7" b="7140"/>
          <a:stretch/>
        </p:blipFill>
        <p:spPr>
          <a:xfrm>
            <a:off x="182881" y="1665170"/>
            <a:ext cx="4571999" cy="23389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47124" y="1889794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/>
              <a:t>CBA 2018</a:t>
            </a:r>
            <a:endParaRPr lang="es-CL" sz="14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3" b="5068"/>
          <a:stretch/>
        </p:blipFill>
        <p:spPr>
          <a:xfrm>
            <a:off x="214827" y="3994484"/>
            <a:ext cx="4540053" cy="2454442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947124" y="4219108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/>
              <a:t>CBA 2019</a:t>
            </a:r>
            <a:endParaRPr lang="es-CL" sz="14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/>
          <a:srcRect t="8592"/>
          <a:stretch/>
        </p:blipFill>
        <p:spPr>
          <a:xfrm>
            <a:off x="4825327" y="1741106"/>
            <a:ext cx="4055220" cy="212824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260434" y="1889793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/>
              <a:t>CBA 2020</a:t>
            </a:r>
            <a:endParaRPr lang="es-CL" sz="1400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79" y="4004109"/>
            <a:ext cx="4052237" cy="221871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780997" y="4065219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/>
              <a:t>CBA 2021</a:t>
            </a:r>
            <a:endParaRPr lang="es-CL" sz="1400" b="1" dirty="0"/>
          </a:p>
        </p:txBody>
      </p:sp>
    </p:spTree>
    <p:extLst>
      <p:ext uri="{BB962C8B-B14F-4D97-AF65-F5344CB8AC3E}">
        <p14:creationId xmlns:p14="http://schemas.microsoft.com/office/powerpoint/2010/main" val="31416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EFECTO EN LA CBA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" y="1349142"/>
            <a:ext cx="8461982" cy="49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19"/>
          <a:stretch/>
        </p:blipFill>
        <p:spPr>
          <a:xfrm>
            <a:off x="2827812" y="2976206"/>
            <a:ext cx="3673928" cy="1743957"/>
          </a:xfrm>
          <a:prstGeom prst="rect">
            <a:avLst/>
          </a:prstGeom>
        </p:spPr>
      </p:pic>
      <p:sp>
        <p:nvSpPr>
          <p:cNvPr id="20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034" y="1177974"/>
            <a:ext cx="2529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CONTENIDO</a:t>
            </a:r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1231033" y="1600898"/>
            <a:ext cx="6571055" cy="234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indent="0" algn="ctr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1" indent="0" algn="ctr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ZONA </a:t>
            </a:r>
            <a:r>
              <a:rPr kumimoji="0" lang="es-CL" alt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SUR</a:t>
            </a: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35731" marR="0" lvl="0" indent="-135731" algn="ctr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35731" marR="0" lvl="0" indent="-135731" algn="ctr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35731" marR="0" lvl="0" indent="-135731" algn="ctr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35731" marR="0" lvl="0" indent="-135731" algn="ctr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s-CL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0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2941"/>
          <a:stretch/>
        </p:blipFill>
        <p:spPr bwMode="auto">
          <a:xfrm>
            <a:off x="4641303" y="4210762"/>
            <a:ext cx="3830102" cy="231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8" b="3033"/>
          <a:stretch/>
        </p:blipFill>
        <p:spPr bwMode="auto">
          <a:xfrm>
            <a:off x="4608348" y="1643352"/>
            <a:ext cx="3832058" cy="251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" r="912" b="1913"/>
          <a:stretch/>
        </p:blipFill>
        <p:spPr bwMode="auto">
          <a:xfrm>
            <a:off x="543316" y="4210340"/>
            <a:ext cx="3591748" cy="23478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5" b="3194"/>
          <a:stretch/>
        </p:blipFill>
        <p:spPr bwMode="auto">
          <a:xfrm>
            <a:off x="568451" y="1771051"/>
            <a:ext cx="3547119" cy="23712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Inconsistencias en el estatus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6255" y="2064302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2018</a:t>
            </a:r>
            <a:endParaRPr kumimoji="0" lang="es-C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06255" y="4400786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2019</a:t>
            </a:r>
            <a:endParaRPr kumimoji="0" lang="es-C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671855" y="2141302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2020</a:t>
            </a:r>
            <a:endParaRPr kumimoji="0" lang="es-C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671855" y="4354617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2021</a:t>
            </a:r>
            <a:endParaRPr kumimoji="0" lang="es-C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ANTECEDENTES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1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Biomasa total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7"/>
          <a:stretch/>
        </p:blipFill>
        <p:spPr>
          <a:xfrm>
            <a:off x="332094" y="1645920"/>
            <a:ext cx="8479813" cy="45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Biomasa desovante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4"/>
          <a:stretch/>
        </p:blipFill>
        <p:spPr>
          <a:xfrm>
            <a:off x="415636" y="1846402"/>
            <a:ext cx="8312727" cy="45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Mortalidad por pesca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5"/>
          <a:stretch/>
        </p:blipFill>
        <p:spPr>
          <a:xfrm>
            <a:off x="497533" y="1925054"/>
            <a:ext cx="8148934" cy="44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Reclutamiento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8"/>
          <a:stretch/>
        </p:blipFill>
        <p:spPr>
          <a:xfrm>
            <a:off x="406012" y="1813632"/>
            <a:ext cx="8312727" cy="45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s-CL" altLang="en-US" sz="2400" b="1" dirty="0">
                <a:solidFill>
                  <a:prstClr val="white"/>
                </a:solidFill>
                <a:latin typeface="Arial Narrow" panose="020B0606020202030204" pitchFamily="34" charset="0"/>
              </a:rPr>
              <a:t>CONTENIDO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292100" y="1412557"/>
            <a:ext cx="8559800" cy="313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Antecedentes</a:t>
            </a:r>
            <a:endParaRPr lang="es-CL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Comparación </a:t>
            </a:r>
            <a:r>
              <a:rPr lang="es-CL" altLang="en-US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resultados</a:t>
            </a: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Cambios / faltas en la información de entrada y salida</a:t>
            </a: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Discusión y comentarios</a:t>
            </a:r>
            <a:endParaRPr lang="es-CL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s-CL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MODIFICACIONES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292100" y="1210429"/>
            <a:ext cx="8559800" cy="530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CBA 2018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Rango de F 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[2,1*10</a:t>
            </a:r>
            <a:r>
              <a:rPr kumimoji="0" lang="es-CL" alt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-9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– </a:t>
            </a: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0,82] 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Sin bloques de q</a:t>
            </a: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CBA 2019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Rango de F [2,1*10</a:t>
            </a:r>
            <a:r>
              <a:rPr kumimoji="0" lang="es-CL" alt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-9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– </a:t>
            </a: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0,82] </a:t>
            </a:r>
            <a:endParaRPr kumimoji="0" lang="es-CL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Incorporación 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bloque de q (2007)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Inconsistencia en reporte .</a:t>
            </a:r>
            <a:r>
              <a:rPr kumimoji="0" lang="es-CL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y .</a:t>
            </a:r>
            <a:r>
              <a:rPr kumimoji="0" lang="es-CL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report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en mortalidad por pesca</a:t>
            </a: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.</a:t>
            </a: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CBA 2020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Incorporación 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bloque de q (</a:t>
            </a: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2004).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Rango de F [2,1*10</a:t>
            </a:r>
            <a:r>
              <a:rPr kumimoji="0" lang="es-CL" alt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-9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– </a:t>
            </a: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2,72] </a:t>
            </a:r>
            <a:endParaRPr kumimoji="0" lang="es-CL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Cambia 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la forma de extracción de la componente anual de la CPUE </a:t>
            </a: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estandarizada</a:t>
            </a:r>
            <a:endParaRPr kumimoji="0" lang="es-CL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CBA </a:t>
            </a:r>
            <a:r>
              <a:rPr kumimoji="0" lang="es-CL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2021</a:t>
            </a:r>
            <a:endParaRPr kumimoji="0" lang="es-CL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Incorporación 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bloque de q (2004). 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Rango 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de F [2,1*10</a:t>
            </a:r>
            <a:r>
              <a:rPr kumimoji="0" lang="es-CL" alt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-9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– </a:t>
            </a:r>
            <a:r>
              <a:rPr kumimoji="0" lang="es-CL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libre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 .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 mantiene forma de extracción </a:t>
            </a:r>
            <a:r>
              <a:rPr kumimoji="0" lang="es-CL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de la componente anual de la CPUE </a:t>
            </a:r>
            <a:r>
              <a:rPr kumimoji="0" lang="es-C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estandarizada de CBA 2020</a:t>
            </a:r>
            <a:endParaRPr kumimoji="0" lang="es-CL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s-C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11" y="1727123"/>
            <a:ext cx="5350089" cy="2616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228" y="5593305"/>
            <a:ext cx="5642189" cy="2922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690" y="4310519"/>
            <a:ext cx="5967451" cy="3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7"/>
          <a:stretch/>
        </p:blipFill>
        <p:spPr>
          <a:xfrm>
            <a:off x="216768" y="4090737"/>
            <a:ext cx="4355231" cy="21760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8" b="7466"/>
          <a:stretch/>
        </p:blipFill>
        <p:spPr>
          <a:xfrm>
            <a:off x="196426" y="1771046"/>
            <a:ext cx="4378622" cy="22330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t="9371"/>
          <a:stretch/>
        </p:blipFill>
        <p:spPr>
          <a:xfrm>
            <a:off x="4694475" y="1771047"/>
            <a:ext cx="4316923" cy="2088684"/>
          </a:xfrm>
          <a:prstGeom prst="rect">
            <a:avLst/>
          </a:prstGeom>
        </p:spPr>
      </p:pic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MODIFICACIONES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CPUE estandarizada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47124" y="1889794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2018</a:t>
            </a:r>
            <a:endParaRPr kumimoji="0" lang="es-C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47124" y="4219108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2019</a:t>
            </a:r>
            <a:endParaRPr kumimoji="0" lang="es-C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260434" y="1889793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2020</a:t>
            </a:r>
            <a:endParaRPr kumimoji="0" lang="es-C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/>
          <a:srcRect t="8570"/>
          <a:stretch/>
        </p:blipFill>
        <p:spPr>
          <a:xfrm>
            <a:off x="4699812" y="4090737"/>
            <a:ext cx="4361851" cy="20309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6518712" y="4215736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2021</a:t>
            </a:r>
            <a:endParaRPr kumimoji="0" lang="es-C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1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EFECTO EN LA CBA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9" y="1269088"/>
            <a:ext cx="8230423" cy="48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59829" y="2078181"/>
            <a:ext cx="716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L" sz="5400" dirty="0">
                <a:solidFill>
                  <a:prstClr val="black"/>
                </a:solidFill>
                <a:latin typeface="Calibri" panose="020F0502020204030204"/>
              </a:rPr>
              <a:t>Discusión y comentarios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19"/>
          <a:stretch/>
        </p:blipFill>
        <p:spPr>
          <a:xfrm>
            <a:off x="2207826" y="3145908"/>
            <a:ext cx="4898571" cy="232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6FE65C7-56BA-49A1-8028-29E8815F8BE6}"/>
              </a:ext>
            </a:extLst>
          </p:cNvPr>
          <p:cNvSpPr txBox="1"/>
          <p:nvPr/>
        </p:nvSpPr>
        <p:spPr>
          <a:xfrm>
            <a:off x="1945548" y="3982737"/>
            <a:ext cx="555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300" normalizeH="0" baseline="0" noProof="0" dirty="0">
                <a:ln>
                  <a:noFill/>
                </a:ln>
                <a:solidFill>
                  <a:srgbClr val="1254A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FOMENTO PESQUERO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FB8A54-5344-4114-8BB5-C18E23118B71}"/>
              </a:ext>
            </a:extLst>
          </p:cNvPr>
          <p:cNvSpPr txBox="1"/>
          <p:nvPr/>
        </p:nvSpPr>
        <p:spPr>
          <a:xfrm>
            <a:off x="1756070" y="4606959"/>
            <a:ext cx="5802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 asesoría 2020 y anteriores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Camarón nailon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D9616F-F4E9-42E9-A137-CD6AAAE4E97E}"/>
              </a:ext>
            </a:extLst>
          </p:cNvPr>
          <p:cNvCxnSpPr/>
          <p:nvPr/>
        </p:nvCxnSpPr>
        <p:spPr>
          <a:xfrm>
            <a:off x="1585519" y="4420998"/>
            <a:ext cx="5972962" cy="0"/>
          </a:xfrm>
          <a:prstGeom prst="line">
            <a:avLst/>
          </a:prstGeom>
          <a:ln w="28575">
            <a:solidFill>
              <a:srgbClr val="125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09099-3722-44E4-A1E4-6732467F756E}"/>
              </a:ext>
            </a:extLst>
          </p:cNvPr>
          <p:cNvSpPr txBox="1"/>
          <p:nvPr/>
        </p:nvSpPr>
        <p:spPr>
          <a:xfrm>
            <a:off x="2664893" y="5814716"/>
            <a:ext cx="398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Mauricio Ibarra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Enero 2021</a:t>
            </a:r>
          </a:p>
        </p:txBody>
      </p:sp>
    </p:spTree>
    <p:extLst>
      <p:ext uri="{BB962C8B-B14F-4D97-AF65-F5344CB8AC3E}">
        <p14:creationId xmlns:p14="http://schemas.microsoft.com/office/powerpoint/2010/main" val="29629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19"/>
          <a:stretch/>
        </p:blipFill>
        <p:spPr>
          <a:xfrm>
            <a:off x="2827812" y="2976206"/>
            <a:ext cx="3673928" cy="1743957"/>
          </a:xfrm>
          <a:prstGeom prst="rect">
            <a:avLst/>
          </a:prstGeom>
        </p:spPr>
      </p:pic>
      <p:sp>
        <p:nvSpPr>
          <p:cNvPr id="20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034" y="1177974"/>
            <a:ext cx="2529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es-CL" altLang="en-US" sz="1800" b="1" dirty="0">
                <a:solidFill>
                  <a:prstClr val="white"/>
                </a:solidFill>
                <a:latin typeface="Arial Narrow" panose="020B0606020202030204" pitchFamily="34" charset="0"/>
              </a:rPr>
              <a:t>CONTENIDO</a:t>
            </a:r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1231033" y="1600898"/>
            <a:ext cx="6571055" cy="234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ctr" defTabSz="685800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s-CL" altLang="en-US" sz="33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0" lvl="1" indent="0" algn="ctr" defTabSz="6858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s-CL" altLang="en-US" sz="3300" b="1" dirty="0">
                <a:solidFill>
                  <a:prstClr val="black"/>
                </a:solidFill>
                <a:latin typeface="Arial Narrow" panose="020B0606020202030204" pitchFamily="34" charset="0"/>
              </a:rPr>
              <a:t>ZONA NORTE</a:t>
            </a:r>
          </a:p>
          <a:p>
            <a:pPr marL="135731" indent="-135731" algn="ctr" defTabSz="685800"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33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135731" indent="-135731" algn="ctr" defTabSz="685800"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33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135731" indent="-135731" algn="ctr" defTabSz="685800"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33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135731" indent="-135731" algn="ctr" defTabSz="685800">
              <a:lnSpc>
                <a:spcPct val="150000"/>
              </a:lnSpc>
              <a:spcBef>
                <a:spcPct val="0"/>
              </a:spcBef>
              <a:defRPr/>
            </a:pPr>
            <a:endParaRPr lang="es-CL" altLang="es-CL" sz="33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000" b="1" dirty="0" smtClean="0">
                <a:solidFill>
                  <a:prstClr val="black"/>
                </a:solidFill>
                <a:latin typeface="Calibri" panose="020F0502020204030204"/>
              </a:rPr>
              <a:t>Inconsistencias en el estatus</a:t>
            </a:r>
            <a:endParaRPr lang="es-CL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35001" y="1769533"/>
            <a:ext cx="3361266" cy="2446866"/>
            <a:chOff x="635001" y="1769533"/>
            <a:chExt cx="3361266" cy="2446866"/>
          </a:xfrm>
        </p:grpSpPr>
        <p:pic>
          <p:nvPicPr>
            <p:cNvPr id="7" name="Imagen 6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1" b="2883"/>
            <a:stretch/>
          </p:blipFill>
          <p:spPr bwMode="auto">
            <a:xfrm>
              <a:off x="635001" y="1769533"/>
              <a:ext cx="3361266" cy="244686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CuadroTexto 2"/>
            <p:cNvSpPr txBox="1"/>
            <p:nvPr/>
          </p:nvSpPr>
          <p:spPr>
            <a:xfrm>
              <a:off x="2506255" y="2141302"/>
              <a:ext cx="1108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050" b="1" dirty="0" smtClean="0"/>
                <a:t>CBA 2018</a:t>
              </a:r>
              <a:endParaRPr lang="es-CL" sz="1050" b="1" dirty="0"/>
            </a:p>
          </p:txBody>
        </p:sp>
      </p:grpSp>
      <p:pic>
        <p:nvPicPr>
          <p:cNvPr id="9" name="Imagen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t="5955" r="1915" b="3354"/>
          <a:stretch/>
        </p:blipFill>
        <p:spPr bwMode="auto">
          <a:xfrm>
            <a:off x="703150" y="4161487"/>
            <a:ext cx="3281522" cy="23873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2506255" y="4400786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50" b="1" dirty="0" smtClean="0"/>
              <a:t>CBA 2019</a:t>
            </a:r>
            <a:endParaRPr lang="es-CL" sz="1050" b="1" dirty="0"/>
          </a:p>
        </p:txBody>
      </p:sp>
      <p:pic>
        <p:nvPicPr>
          <p:cNvPr id="11" name="Imagen 1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8"/>
          <a:stretch/>
        </p:blipFill>
        <p:spPr bwMode="auto">
          <a:xfrm>
            <a:off x="4589157" y="1803399"/>
            <a:ext cx="3431305" cy="250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/>
          <p:cNvSpPr txBox="1"/>
          <p:nvPr/>
        </p:nvSpPr>
        <p:spPr>
          <a:xfrm>
            <a:off x="6671855" y="2141302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50" b="1" dirty="0" smtClean="0"/>
              <a:t>CBA 2020</a:t>
            </a:r>
            <a:endParaRPr lang="es-CL" sz="105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744" y="4016714"/>
            <a:ext cx="3563732" cy="2588364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671855" y="4354617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50" b="1" dirty="0" smtClean="0"/>
              <a:t>CBA 2021</a:t>
            </a:r>
            <a:endParaRPr lang="es-CL" sz="1050" b="1" dirty="0"/>
          </a:p>
        </p:txBody>
      </p:sp>
      <p:sp>
        <p:nvSpPr>
          <p:cNvPr id="15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s-CL" altLang="en-US" sz="2400" b="1" dirty="0" smtClean="0">
                <a:solidFill>
                  <a:prstClr val="white"/>
                </a:solidFill>
                <a:latin typeface="Arial Narrow" panose="020B0606020202030204" pitchFamily="34" charset="0"/>
              </a:rPr>
              <a:t>ANTECEDENTES</a:t>
            </a:r>
            <a:endParaRPr lang="es-CL" altLang="en-US" sz="2400" b="1" dirty="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000" b="1" dirty="0" smtClean="0">
                <a:solidFill>
                  <a:prstClr val="black"/>
                </a:solidFill>
                <a:latin typeface="Calibri" panose="020F0502020204030204"/>
              </a:rPr>
              <a:t>Biomasa total</a:t>
            </a:r>
            <a:endParaRPr lang="es-CL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6" y="1576668"/>
            <a:ext cx="7913897" cy="46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Biomasa desovante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6"/>
          <a:stretch/>
        </p:blipFill>
        <p:spPr>
          <a:xfrm>
            <a:off x="554755" y="1953928"/>
            <a:ext cx="8034491" cy="44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Biomasa desovante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"/>
          <a:stretch/>
        </p:blipFill>
        <p:spPr>
          <a:xfrm>
            <a:off x="413953" y="1751797"/>
            <a:ext cx="8316093" cy="45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Mortalidad por pesca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4"/>
          <a:stretch/>
        </p:blipFill>
        <p:spPr>
          <a:xfrm>
            <a:off x="447159" y="1684421"/>
            <a:ext cx="8230423" cy="45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Reclutamiento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"/>
          <a:stretch/>
        </p:blipFill>
        <p:spPr>
          <a:xfrm>
            <a:off x="307613" y="1819175"/>
            <a:ext cx="8528773" cy="46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362</Words>
  <Application>Microsoft Office PowerPoint</Application>
  <PresentationFormat>Presentación en pantalla (4:3)</PresentationFormat>
  <Paragraphs>114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Verdana</vt:lpstr>
      <vt:lpstr>Tema de Office</vt:lpstr>
      <vt:lpstr>1_Tema de Office</vt:lpstr>
      <vt:lpstr>2_Tema de Office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Ibarra</dc:creator>
  <cp:lastModifiedBy>Mauricio Ibarra</cp:lastModifiedBy>
  <cp:revision>51</cp:revision>
  <dcterms:created xsi:type="dcterms:W3CDTF">2020-05-24T01:25:48Z</dcterms:created>
  <dcterms:modified xsi:type="dcterms:W3CDTF">2021-01-21T15:16:13Z</dcterms:modified>
</cp:coreProperties>
</file>