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58" r:id="rId1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4EFF581-DD5C-46B5-B28A-F7903EFBBEB7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58"/>
          </p14:sldIdLst>
        </p14:section>
        <p14:section name="Sección sin título" id="{EF205B22-A04A-45D6-AD25-ADA9093A03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69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89CDB7-9862-4340-938E-158B3E2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FC98004-09EC-4B65-8589-6175A235F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152939"/>
            <a:ext cx="7742582" cy="3784582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ontrol_de_version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467" y="1953044"/>
            <a:ext cx="732848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  Usando GIT y GITHUB</a:t>
            </a:r>
          </a:p>
          <a:p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944296" y="4000270"/>
            <a:ext cx="313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INSTRUCTOR: WALTER ARIAS AGUIRRE</a:t>
            </a:r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921A-9095-48A3-B8CB-CADB884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BFD2C-5B2D-430C-800A-D322AEB950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Si una versión concreta de un archivo está en el directorio de Git, se considera confirmada </a:t>
            </a:r>
            <a:r>
              <a:rPr lang="es-419" dirty="0">
                <a:highlight>
                  <a:srgbClr val="FFFF00"/>
                </a:highlight>
              </a:rPr>
              <a:t>(</a:t>
            </a:r>
            <a:r>
              <a:rPr lang="es-419" dirty="0" err="1">
                <a:highlight>
                  <a:srgbClr val="FFFF00"/>
                </a:highlight>
              </a:rPr>
              <a:t>committed</a:t>
            </a:r>
            <a:r>
              <a:rPr lang="es-419" dirty="0">
                <a:highlight>
                  <a:srgbClr val="FFFF00"/>
                </a:highlight>
              </a:rPr>
              <a:t>). </a:t>
            </a:r>
          </a:p>
          <a:p>
            <a:r>
              <a:rPr lang="es-419" dirty="0"/>
              <a:t>Si ha sufrido cambios desde que se obtuvo del repositorio, pero ha sido añadida al área de preparación, está preparada</a:t>
            </a:r>
            <a:r>
              <a:rPr lang="es-419" dirty="0">
                <a:highlight>
                  <a:srgbClr val="FFFF00"/>
                </a:highlight>
              </a:rPr>
              <a:t> (</a:t>
            </a:r>
            <a:r>
              <a:rPr lang="es-419" dirty="0" err="1">
                <a:highlight>
                  <a:srgbClr val="FFFF00"/>
                </a:highlight>
              </a:rPr>
              <a:t>staged</a:t>
            </a:r>
            <a:r>
              <a:rPr lang="es-419" dirty="0">
                <a:highlight>
                  <a:srgbClr val="FFFF00"/>
                </a:highlight>
              </a:rPr>
              <a:t>). </a:t>
            </a:r>
          </a:p>
          <a:p>
            <a:r>
              <a:rPr lang="es-419" dirty="0"/>
              <a:t>Y si ha sufrido cambios desde que se obtuvo del repositorio, pero no se ha preparado, está modificada </a:t>
            </a:r>
            <a:r>
              <a:rPr lang="es-419" dirty="0">
                <a:highlight>
                  <a:srgbClr val="FFFF00"/>
                </a:highlight>
              </a:rPr>
              <a:t>(</a:t>
            </a:r>
            <a:r>
              <a:rPr lang="es-419" dirty="0" err="1">
                <a:highlight>
                  <a:srgbClr val="FFFF00"/>
                </a:highlight>
              </a:rPr>
              <a:t>modified</a:t>
            </a:r>
            <a:r>
              <a:rPr lang="es-419" dirty="0">
                <a:highlight>
                  <a:srgbClr val="FFFF00"/>
                </a:highligh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004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B40C-1789-4DA0-8D73-92E6BC5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 1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87EA8-D607-4E80-8BDB-240AAA7D0F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419" dirty="0"/>
              <a:t>Instalación de </a:t>
            </a:r>
            <a:r>
              <a:rPr lang="es-419" dirty="0" err="1"/>
              <a:t>git</a:t>
            </a:r>
            <a:r>
              <a:rPr lang="es-419" dirty="0"/>
              <a:t>.</a:t>
            </a:r>
          </a:p>
          <a:p>
            <a:r>
              <a:rPr lang="es-419" dirty="0"/>
              <a:t>Creación repositorio</a:t>
            </a:r>
          </a:p>
          <a:p>
            <a:r>
              <a:rPr lang="es-419" dirty="0"/>
              <a:t>Flujo Básico de Git</a:t>
            </a:r>
          </a:p>
        </p:txBody>
      </p:sp>
    </p:spTree>
    <p:extLst>
      <p:ext uri="{BB962C8B-B14F-4D97-AF65-F5344CB8AC3E}">
        <p14:creationId xmlns:p14="http://schemas.microsoft.com/office/powerpoint/2010/main" val="429120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97D8C-6C46-44DF-B145-B33DF15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comandos básicos.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912EC2F-8CA0-4D8F-884E-ABF19C2153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05805948"/>
              </p:ext>
            </p:extLst>
          </p:nvPr>
        </p:nvGraphicFramePr>
        <p:xfrm>
          <a:off x="457200" y="1088390"/>
          <a:ext cx="7742236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34">
                  <a:extLst>
                    <a:ext uri="{9D8B030D-6E8A-4147-A177-3AD203B41FA5}">
                      <a16:colId xmlns:a16="http://schemas.microsoft.com/office/drawing/2014/main" val="3127950020"/>
                    </a:ext>
                  </a:extLst>
                </a:gridCol>
                <a:gridCol w="5054302">
                  <a:extLst>
                    <a:ext uri="{9D8B030D-6E8A-4147-A177-3AD203B41FA5}">
                      <a16:colId xmlns:a16="http://schemas.microsoft.com/office/drawing/2014/main" val="2418989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 </a:t>
                      </a:r>
                      <a:r>
                        <a:rPr lang="es-419" sz="1400" dirty="0" err="1"/>
                        <a:t>init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Crea el repositorio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91636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config</a:t>
                      </a:r>
                      <a:r>
                        <a:rPr lang="es-419" sz="1400" dirty="0"/>
                        <a:t> - - global </a:t>
                      </a:r>
                      <a:r>
                        <a:rPr lang="es-419" sz="1400" dirty="0" err="1"/>
                        <a:t>user.mail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Configura el correo del </a:t>
                      </a:r>
                      <a:r>
                        <a:rPr lang="es-419" dirty="0" err="1"/>
                        <a:t>dev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config</a:t>
                      </a:r>
                      <a:r>
                        <a:rPr lang="es-419" sz="1400" dirty="0"/>
                        <a:t> - - global user.name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Configura el usuario </a:t>
                      </a:r>
                      <a:r>
                        <a:rPr lang="es-419" dirty="0" err="1"/>
                        <a:t>dev</a:t>
                      </a:r>
                      <a:endParaRPr lang="es-419" dirty="0"/>
                    </a:p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add</a:t>
                      </a:r>
                      <a:r>
                        <a:rPr lang="es-419" sz="1400" dirty="0"/>
                        <a:t>  </a:t>
                      </a:r>
                      <a:r>
                        <a:rPr lang="es-419" sz="1400" dirty="0" err="1"/>
                        <a:t>xxxxxx.yyy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Agrega archivo al repositorio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add</a:t>
                      </a:r>
                      <a:r>
                        <a:rPr lang="es-419" sz="1400" dirty="0"/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dirty="0"/>
                        <a:t>Agrega archivos al repositorio</a:t>
                      </a:r>
                    </a:p>
                    <a:p>
                      <a:endParaRPr lang="es-419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9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commit</a:t>
                      </a:r>
                      <a:r>
                        <a:rPr lang="es-419" sz="1400" dirty="0"/>
                        <a:t> </a:t>
                      </a:r>
                      <a:r>
                        <a:rPr lang="es-419" sz="1400" err="1"/>
                        <a:t>xxxxxx</a:t>
                      </a:r>
                      <a:r>
                        <a:rPr lang="es-419" sz="1400"/>
                        <a:t>.yyyy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dirty="0"/>
                        <a:t>Sube cambios al REPO (INSTANTANEA)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commit</a:t>
                      </a:r>
                      <a:r>
                        <a:rPr lang="es-419" sz="1400" dirty="0"/>
                        <a:t> –am “el texto 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Sube cambios al REPO (INSTANTANEA)</a:t>
                      </a:r>
                    </a:p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s-419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  <a:endParaRPr lang="es-419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Diferencia de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3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97D8C-6C46-44DF-B145-B33DF15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 comandos básicos.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912EC2F-8CA0-4D8F-884E-ABF19C2153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4095912"/>
              </p:ext>
            </p:extLst>
          </p:nvPr>
        </p:nvGraphicFramePr>
        <p:xfrm>
          <a:off x="457200" y="1152525"/>
          <a:ext cx="7742236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34">
                  <a:extLst>
                    <a:ext uri="{9D8B030D-6E8A-4147-A177-3AD203B41FA5}">
                      <a16:colId xmlns:a16="http://schemas.microsoft.com/office/drawing/2014/main" val="3127950020"/>
                    </a:ext>
                  </a:extLst>
                </a:gridCol>
                <a:gridCol w="5054302">
                  <a:extLst>
                    <a:ext uri="{9D8B030D-6E8A-4147-A177-3AD203B41FA5}">
                      <a16:colId xmlns:a16="http://schemas.microsoft.com/office/drawing/2014/main" val="2418989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 </a:t>
                      </a:r>
                      <a:r>
                        <a:rPr lang="es-419" sz="1400" dirty="0" err="1"/>
                        <a:t>checkout</a:t>
                      </a:r>
                      <a:r>
                        <a:rPr lang="es-419" sz="1400" dirty="0"/>
                        <a:t> </a:t>
                      </a:r>
                      <a:r>
                        <a:rPr lang="es-419" sz="1400" dirty="0" err="1"/>
                        <a:t>xxxxx.yyy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Branch </a:t>
                      </a:r>
                      <a:r>
                        <a:rPr lang="es-419" sz="1400" dirty="0" err="1"/>
                        <a:t>nombredelarama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branch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switch</a:t>
                      </a:r>
                      <a:r>
                        <a:rPr lang="es-419" sz="1400" dirty="0"/>
                        <a:t> </a:t>
                      </a:r>
                      <a:r>
                        <a:rPr lang="es-419" sz="1400" dirty="0" err="1"/>
                        <a:t>nombrebranch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1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lang="es-419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origin</a:t>
                      </a:r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URLDEGITHUB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9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</a:t>
                      </a:r>
                      <a:r>
                        <a:rPr lang="es-419" sz="1400" dirty="0" err="1"/>
                        <a:t>push</a:t>
                      </a:r>
                      <a:r>
                        <a:rPr lang="es-419" sz="1400" dirty="0"/>
                        <a:t> –u </a:t>
                      </a:r>
                      <a:r>
                        <a:rPr lang="es-419" sz="1400" dirty="0" err="1"/>
                        <a:t>origin</a:t>
                      </a:r>
                      <a:r>
                        <a:rPr lang="es-419" sz="1400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dirty="0"/>
                        <a:t>Git clone </a:t>
                      </a:r>
                      <a:r>
                        <a:rPr lang="es-419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URLDEGITHUB</a:t>
                      </a:r>
                      <a:endParaRPr lang="es-419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b="0" dirty="0"/>
                        <a:t>Git </a:t>
                      </a:r>
                      <a:r>
                        <a:rPr lang="es-419" sz="1400" b="0" dirty="0" err="1"/>
                        <a:t>blame</a:t>
                      </a:r>
                      <a:endParaRPr lang="es-419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b="0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1400" b="1" dirty="0"/>
                        <a:t>VER EL PDF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            </a:t>
                      </a:r>
                      <a:r>
                        <a:rPr lang="es-419" dirty="0" err="1"/>
                        <a:t>git</a:t>
                      </a:r>
                      <a:r>
                        <a:rPr lang="es-419" dirty="0"/>
                        <a:t> --</a:t>
                      </a:r>
                      <a:r>
                        <a:rPr lang="es-419" dirty="0" err="1"/>
                        <a:t>help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4102"/>
                  </a:ext>
                </a:extLst>
              </a:tr>
            </a:tbl>
          </a:graphicData>
        </a:graphic>
      </p:graphicFrame>
      <p:pic>
        <p:nvPicPr>
          <p:cNvPr id="4" name="Gráfico 3" descr="Cara de ángel sin rellenar">
            <a:extLst>
              <a:ext uri="{FF2B5EF4-FFF2-40B4-BE49-F238E27FC236}">
                <a16:creationId xmlns:a16="http://schemas.microsoft.com/office/drawing/2014/main" id="{4D1D922B-566E-4F47-9DE7-DE527403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46970" y="5099609"/>
            <a:ext cx="260388" cy="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6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F1C57-1B35-449B-AFA1-BB4B8A6E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Taller 2: Repositorio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9458B-1354-4977-8748-4ADCE5CE8E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419" dirty="0" err="1"/>
              <a:t>Github</a:t>
            </a:r>
            <a:endParaRPr lang="es-419" dirty="0"/>
          </a:p>
          <a:p>
            <a:r>
              <a:rPr lang="es-419" dirty="0"/>
              <a:t>Registro</a:t>
            </a:r>
          </a:p>
          <a:p>
            <a:r>
              <a:rPr lang="es-419" dirty="0" err="1"/>
              <a:t>Configuracion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373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45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31DB-57E2-4436-AA5A-C61ED149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C2BB-B9B9-4E9D-83B1-B139E7BFDD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s-419" dirty="0"/>
              <a:t>¿Qué es un control de versiones, y por qué debería importarte? Un control de versiones es un sistema que registra los cambios realizados en </a:t>
            </a:r>
            <a:r>
              <a:rPr lang="es-419" u="sng" dirty="0">
                <a:highlight>
                  <a:srgbClr val="FFFF00"/>
                </a:highlight>
              </a:rPr>
              <a:t>un archivo o conjunto de archivos a lo largo del tiempo</a:t>
            </a:r>
            <a:r>
              <a:rPr lang="es-419" dirty="0"/>
              <a:t>, de modo que puedas recuperar versiones específicas más adelante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88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B77D-E1A9-4C1A-8102-E19E75E6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0AC49-D7FA-4D09-A7B3-A99942DCEB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167" y="1358918"/>
            <a:ext cx="7742582" cy="3784582"/>
          </a:xfrm>
        </p:spPr>
        <p:txBody>
          <a:bodyPr/>
          <a:lstStyle/>
          <a:p>
            <a:r>
              <a:rPr lang="es-419" dirty="0"/>
              <a:t>Es un sistema de control de versiones, creado en 2005 por Linus Torvalds (Creador de Linux).</a:t>
            </a:r>
          </a:p>
          <a:p>
            <a:r>
              <a:rPr lang="es-419" dirty="0"/>
              <a:t>Es tremendamente rápido, muy eficiente con grandes proyectos y tiene un increíble sistema de ramificación (</a:t>
            </a:r>
            <a:r>
              <a:rPr lang="es-419" dirty="0" err="1"/>
              <a:t>branching</a:t>
            </a:r>
            <a:r>
              <a:rPr lang="es-419" dirty="0"/>
              <a:t>) para desarrollo no lineal.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4A5E0714-E138-40B0-9011-40B39B6A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0" y="20597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7DFBC-38CF-4509-940D-8C0C853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Otros SCV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7A1F2-A510-4DB0-911E-44178CD054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419" dirty="0" err="1"/>
              <a:t>BitKeeper</a:t>
            </a:r>
            <a:endParaRPr lang="es-419" dirty="0"/>
          </a:p>
          <a:p>
            <a:r>
              <a:rPr lang="es-419" dirty="0" err="1"/>
              <a:t>Subversion</a:t>
            </a:r>
            <a:endParaRPr lang="es-419" dirty="0"/>
          </a:p>
          <a:p>
            <a:r>
              <a:rPr lang="es-419" dirty="0" err="1"/>
              <a:t>Bazaar</a:t>
            </a:r>
            <a:endParaRPr lang="es-419" dirty="0"/>
          </a:p>
          <a:p>
            <a:r>
              <a:rPr lang="es-419" dirty="0"/>
              <a:t>CVS</a:t>
            </a:r>
          </a:p>
          <a:p>
            <a:r>
              <a:rPr lang="es-419" sz="2000" dirty="0">
                <a:hlinkClick r:id="rId2"/>
              </a:rPr>
              <a:t>https://es.wikipedia.org/wiki/Control_de_versiones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77414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B74F-BA34-43C6-AAA6-35C5E2C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Terminología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8F216-989A-4CE6-A093-1819B396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Repositorio</a:t>
            </a:r>
          </a:p>
          <a:p>
            <a:r>
              <a:rPr lang="es-419" dirty="0"/>
              <a:t>Módulo</a:t>
            </a:r>
          </a:p>
          <a:p>
            <a:r>
              <a:rPr lang="es-419" dirty="0"/>
              <a:t>Revisión o versión</a:t>
            </a:r>
          </a:p>
          <a:p>
            <a:r>
              <a:rPr lang="es-419" dirty="0"/>
              <a:t>Branch o Rama</a:t>
            </a:r>
          </a:p>
          <a:p>
            <a:r>
              <a:rPr lang="es-419" dirty="0" err="1"/>
              <a:t>Checkout</a:t>
            </a:r>
            <a:r>
              <a:rPr lang="es-419" dirty="0"/>
              <a:t> o Desplegar</a:t>
            </a:r>
          </a:p>
          <a:p>
            <a:r>
              <a:rPr lang="es-419" dirty="0"/>
              <a:t>Publicar o </a:t>
            </a:r>
            <a:r>
              <a:rPr lang="es-419" dirty="0" err="1"/>
              <a:t>Commit</a:t>
            </a:r>
            <a:endParaRPr lang="es-419" dirty="0"/>
          </a:p>
          <a:p>
            <a:r>
              <a:rPr lang="es-419"/>
              <a:t>Integración </a:t>
            </a:r>
            <a:r>
              <a:rPr lang="es-419" dirty="0"/>
              <a:t>o fusión </a:t>
            </a:r>
            <a:r>
              <a:rPr lang="es-419" dirty="0" err="1"/>
              <a:t>Merge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95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0650B-EDF0-439E-9E10-932C7B9F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GIT: Los tres 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3361F-7D7F-4E8E-A8B2-8E518C33CB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419" dirty="0"/>
              <a:t>Git tiene tres estados principales en los que se pueden encontrar tus archivos: confirmado (</a:t>
            </a:r>
            <a:r>
              <a:rPr lang="es-419" dirty="0" err="1"/>
              <a:t>committed</a:t>
            </a:r>
            <a:r>
              <a:rPr lang="es-419" dirty="0"/>
              <a:t>), modificado (</a:t>
            </a:r>
            <a:r>
              <a:rPr lang="es-419" dirty="0" err="1"/>
              <a:t>modified</a:t>
            </a:r>
            <a:r>
              <a:rPr lang="es-419" dirty="0"/>
              <a:t>), y preparado (</a:t>
            </a:r>
            <a:r>
              <a:rPr lang="es-419" dirty="0" err="1"/>
              <a:t>staged</a:t>
            </a:r>
            <a:r>
              <a:rPr lang="es-419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090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58583-247F-434D-889B-014AB72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GIT: Los tres 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1737F-9BAC-41A9-9B9C-5294E5E68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419" u="sng" dirty="0"/>
              <a:t>Confirmado (</a:t>
            </a:r>
            <a:r>
              <a:rPr lang="es-419" u="sng" dirty="0" err="1"/>
              <a:t>Commit</a:t>
            </a:r>
            <a:r>
              <a:rPr lang="es-419" u="sng" dirty="0"/>
              <a:t>): </a:t>
            </a:r>
            <a:r>
              <a:rPr lang="es-419" dirty="0"/>
              <a:t>significa que los datos están almacenados de manera segura en tu base de datos local. </a:t>
            </a:r>
          </a:p>
          <a:p>
            <a:pPr algn="just"/>
            <a:r>
              <a:rPr lang="es-419" u="sng" dirty="0"/>
              <a:t>Modificado(</a:t>
            </a:r>
            <a:r>
              <a:rPr lang="es-419" u="sng" dirty="0" err="1"/>
              <a:t>Modified</a:t>
            </a:r>
            <a:r>
              <a:rPr lang="es-419" u="sng" dirty="0"/>
              <a:t>): </a:t>
            </a:r>
            <a:r>
              <a:rPr lang="es-419" dirty="0"/>
              <a:t>significa que has modificado el archivo pero todavía no lo has confirmado a tu base de datos. </a:t>
            </a:r>
          </a:p>
          <a:p>
            <a:pPr algn="just"/>
            <a:r>
              <a:rPr lang="es-419" u="sng" dirty="0"/>
              <a:t>Preparado(</a:t>
            </a:r>
            <a:r>
              <a:rPr lang="es-419" u="sng" dirty="0" err="1"/>
              <a:t>Stage</a:t>
            </a:r>
            <a:r>
              <a:rPr lang="es-419" u="sng" dirty="0"/>
              <a:t> / </a:t>
            </a:r>
            <a:r>
              <a:rPr lang="es-419" u="sng" dirty="0" err="1"/>
              <a:t>add</a:t>
            </a:r>
            <a:r>
              <a:rPr lang="es-419" u="sng" dirty="0"/>
              <a:t>): </a:t>
            </a:r>
            <a:r>
              <a:rPr lang="es-419" dirty="0"/>
              <a:t>significa que has marcado un archivo modificado en su versión actual para que vaya en tu próxima confirmación</a:t>
            </a:r>
          </a:p>
        </p:txBody>
      </p:sp>
    </p:spTree>
    <p:extLst>
      <p:ext uri="{BB962C8B-B14F-4D97-AF65-F5344CB8AC3E}">
        <p14:creationId xmlns:p14="http://schemas.microsoft.com/office/powerpoint/2010/main" val="25432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A99FA-1675-4CD3-BFD7-256272C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Secciones de un proyecto GIT</a:t>
            </a:r>
          </a:p>
        </p:txBody>
      </p:sp>
      <p:pic>
        <p:nvPicPr>
          <p:cNvPr id="2050" name="Picture 2" descr="Working directory, staging area, and Git directory.">
            <a:extLst>
              <a:ext uri="{FF2B5EF4-FFF2-40B4-BE49-F238E27FC236}">
                <a16:creationId xmlns:a16="http://schemas.microsoft.com/office/drawing/2014/main" id="{235A9FA9-18FE-4EAA-AB73-29BD096F5DC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75" y="1152525"/>
            <a:ext cx="6865487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7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9807C-6C66-43CF-A79B-A4967B56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 de Trabajo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816D7-F8D8-4BD8-B7E9-01057E17F0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/>
              <a:t>Modificas una serie de archivos en tu directorio de trabajo.</a:t>
            </a:r>
          </a:p>
          <a:p>
            <a:r>
              <a:rPr lang="es-419" dirty="0"/>
              <a:t>Preparas los archivos, añadiéndolos a tu área de preparación.</a:t>
            </a:r>
          </a:p>
          <a:p>
            <a:r>
              <a:rPr lang="es-419" dirty="0"/>
              <a:t>Confirmas los cambios, lo que toma los archivos tal y como están en el área de preparación y almacena esa </a:t>
            </a:r>
            <a:r>
              <a:rPr lang="es-419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copia instantánea </a:t>
            </a:r>
            <a:r>
              <a:rPr lang="es-419" dirty="0"/>
              <a:t>de manera permanente en tu directorio de Git.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1500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-F-004_V.03Formato_Plantilla_Presentación_Power_Point" id="{A4A73FDB-64EC-4AE6-857B-F80776AF3F79}" vid="{A479AF53-3009-483E-89FD-C40DC201585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GC-F-004_V.03Formato_Plantilla_Presentación_Power_Point</Template>
  <TotalTime>590</TotalTime>
  <Words>547</Words>
  <Application>Microsoft Office PowerPoint</Application>
  <PresentationFormat>Presentación en pantalla (16:9)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INTRODUCCIÓN</vt:lpstr>
      <vt:lpstr>Presentación de PowerPoint</vt:lpstr>
      <vt:lpstr>Otros SCV</vt:lpstr>
      <vt:lpstr>Terminología</vt:lpstr>
      <vt:lpstr>GIT: Los tres estados</vt:lpstr>
      <vt:lpstr>GIT: Los tres estados</vt:lpstr>
      <vt:lpstr>Secciones de un proyecto GIT</vt:lpstr>
      <vt:lpstr>Flujo de Trabajo Básico</vt:lpstr>
      <vt:lpstr>Flujo de Trabajo</vt:lpstr>
      <vt:lpstr>Practica 1 </vt:lpstr>
      <vt:lpstr>comandos básicos.</vt:lpstr>
      <vt:lpstr> comandos básicos.</vt:lpstr>
      <vt:lpstr>Taller 2: Repositorio Remoto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Walter Arias Aguirre</cp:lastModifiedBy>
  <cp:revision>93</cp:revision>
  <dcterms:created xsi:type="dcterms:W3CDTF">2019-04-26T03:00:50Z</dcterms:created>
  <dcterms:modified xsi:type="dcterms:W3CDTF">2020-04-13T20:48:56Z</dcterms:modified>
</cp:coreProperties>
</file>