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BBBEF-BF2B-4DD2-9419-5662F51C9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62EDBA-5508-41FC-805E-3CDFF58FF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C2F93-5CAB-4EBB-9903-4C4F40FC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462C-16E7-4708-A3C5-27625D1C3DCC}" type="datetimeFigureOut">
              <a:rPr lang="es-MX" smtClean="0"/>
              <a:t>22/11/2021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0E5489-F032-4759-A112-872D4FD0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2B879-DA80-41D5-B2B5-38DA7D19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7E51-DA81-454D-BCF2-95CC1803C1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5E78E-1D84-4008-969F-A729491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116470-DF89-44F7-88D0-8F632DA39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62CDA9-BE72-4421-BFE0-392D0AFB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462C-16E7-4708-A3C5-27625D1C3DCC}" type="datetimeFigureOut">
              <a:rPr lang="es-MX" smtClean="0"/>
              <a:t>22/11/2021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5861BF-0637-427F-807C-146762BA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D6B1B-DD8E-49CC-AD38-718852DE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7E51-DA81-454D-BCF2-95CC1803C1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90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8051CF-DEFD-4FCB-B62D-6408F1269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45DB62-BBF5-40F5-8445-543425BBB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C96003-E294-451C-9636-6381A9E9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462C-16E7-4708-A3C5-27625D1C3DCC}" type="datetimeFigureOut">
              <a:rPr lang="es-MX" smtClean="0"/>
              <a:t>22/11/2021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7677E-577E-446F-8330-18C0BFDD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BA6E9-1EFD-4F19-A9D4-CADAC0E5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7E51-DA81-454D-BCF2-95CC1803C1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245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75BC2-7C75-4CF4-8A52-03A4E576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6C772-0579-40C2-8244-7BBB4ECE1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1C40F-B211-4A04-84A0-941EA241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462C-16E7-4708-A3C5-27625D1C3DCC}" type="datetimeFigureOut">
              <a:rPr lang="es-MX" smtClean="0"/>
              <a:t>22/11/2021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78651-A09F-4CA1-8327-F5C83620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BAA12-09B5-4FC5-97D8-702EBAF7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7E51-DA81-454D-BCF2-95CC1803C1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63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1840-F865-40D3-B242-95AD9B39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008637-07C3-4493-88B9-700946EB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580EE-3F03-41F6-82DB-B082E71D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462C-16E7-4708-A3C5-27625D1C3DCC}" type="datetimeFigureOut">
              <a:rPr lang="es-MX" smtClean="0"/>
              <a:t>22/11/2021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DD9B1C-9CEA-4E24-9990-9E2AEE8F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CD24CE-7187-442E-94D5-10B12B05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7E51-DA81-454D-BCF2-95CC1803C1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11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76AAA-7AB8-4568-9CB8-6A03C696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69EE1-CF86-4C42-9356-BDE8A5481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7A7931-79A1-44BE-AD8C-518C89998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69BC06-3EEF-4639-8DC3-FEC03155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462C-16E7-4708-A3C5-27625D1C3DCC}" type="datetimeFigureOut">
              <a:rPr lang="es-MX" smtClean="0"/>
              <a:t>22/11/2021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253674-7B9D-498F-9985-66FFB1A4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5A1EF9-7507-4B3F-BFC9-D5DEB0FF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7E51-DA81-454D-BCF2-95CC1803C1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975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3659-C89A-4786-A280-57DCAEC3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0829A3-A7F5-476D-ACF9-98F6181F0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A5836A-B1DE-445B-B7D6-B0F1284E7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CAF590-FE80-4EBA-82BC-7FEB16489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6DE425-3B1E-4E9D-BE1A-C7E00BBA9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101E24-EA81-4F8F-AAB8-FCA7B8FE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462C-16E7-4708-A3C5-27625D1C3DCC}" type="datetimeFigureOut">
              <a:rPr lang="es-MX" smtClean="0"/>
              <a:t>22/11/2021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E11620-06F5-402D-841A-5B7D8E3F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2D019A-122C-4DC7-8969-399749CA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7E51-DA81-454D-BCF2-95CC1803C1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557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634FD-A344-4BF0-B653-86E87EE4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3472FB-FD82-449D-B3A9-CFF7026D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462C-16E7-4708-A3C5-27625D1C3DCC}" type="datetimeFigureOut">
              <a:rPr lang="es-MX" smtClean="0"/>
              <a:t>22/11/2021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A59109-B28E-4423-A7C6-42FDB97A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310CE4-BC4C-4E3F-A2E5-00FBA9A1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7E51-DA81-454D-BCF2-95CC1803C1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17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E832D9-548A-4F22-9CE8-61E4224A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462C-16E7-4708-A3C5-27625D1C3DCC}" type="datetimeFigureOut">
              <a:rPr lang="es-MX" smtClean="0"/>
              <a:t>22/11/2021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8BFFE1-B323-4F59-B87B-6A5733C3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8F564A-D51A-4CE4-AEAF-B3345BDB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7E51-DA81-454D-BCF2-95CC1803C1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30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A7C7E-C945-481A-A5CF-778CAB34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8D4807-C68A-4540-98D6-0D2A74DE6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89BA7E-1300-437F-8422-B4023CA00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2492E5-AFB8-466F-A2BE-DB0EDB42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462C-16E7-4708-A3C5-27625D1C3DCC}" type="datetimeFigureOut">
              <a:rPr lang="es-MX" smtClean="0"/>
              <a:t>22/11/2021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C71EDD-A00D-4017-95E8-D2EB086C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E31974-E1ED-4FD2-9A33-2A132753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7E51-DA81-454D-BCF2-95CC1803C1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879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CF19A-498D-4B2E-ACBE-4E69B6FA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DB7081-6A19-4448-B7AF-9F85F9BC9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2739D4-ECB7-43DF-9AB6-1AADF7FC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0B73CE-9D22-4E49-93DD-24E0D427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462C-16E7-4708-A3C5-27625D1C3DCC}" type="datetimeFigureOut">
              <a:rPr lang="es-MX" smtClean="0"/>
              <a:t>22/11/2021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466FE9-BA10-4509-854F-D9007FA8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C9B40C-BD7A-4C42-9440-46A8D2D9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7E51-DA81-454D-BCF2-95CC1803C1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BE5D7D-F21C-4343-989C-D597C681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F5372E-2F96-409D-B47F-0E93675D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569B1-9C91-4F66-A1BD-CE5AB9386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462C-16E7-4708-A3C5-27625D1C3DCC}" type="datetimeFigureOut">
              <a:rPr lang="es-MX" smtClean="0"/>
              <a:t>22/11/2021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7AB83-5A53-4804-887E-543ADE415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13B520-D747-4E9D-BCA8-41AD511CA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7E51-DA81-454D-BCF2-95CC1803C1C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83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27546-6CB1-4CEB-AC45-2DA21F1B2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7D3E0-9FFB-40A5-970E-AF00E06EE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6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99B20-549E-4968-B37C-37FF9215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89938-0956-427E-9FC9-4FB8CCF8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Costos</a:t>
            </a:r>
            <a:r>
              <a:rPr lang="en-US" dirty="0"/>
              <a:t> </a:t>
            </a:r>
            <a:r>
              <a:rPr lang="en-US" dirty="0" err="1"/>
              <a:t>fijos</a:t>
            </a:r>
            <a:endParaRPr lang="en-US" dirty="0"/>
          </a:p>
          <a:p>
            <a:pPr lvl="1"/>
            <a:r>
              <a:rPr lang="en-US" dirty="0" err="1"/>
              <a:t>Proveeduria</a:t>
            </a:r>
            <a:r>
              <a:rPr lang="en-US" dirty="0"/>
              <a:t> de </a:t>
            </a:r>
            <a:r>
              <a:rPr lang="en-US" dirty="0" err="1"/>
              <a:t>precios</a:t>
            </a:r>
            <a:endParaRPr lang="en-US" dirty="0"/>
          </a:p>
          <a:p>
            <a:pPr lvl="1"/>
            <a:r>
              <a:rPr lang="en-US" dirty="0" err="1"/>
              <a:t>Sueldos</a:t>
            </a:r>
            <a:endParaRPr lang="en-US" dirty="0"/>
          </a:p>
          <a:p>
            <a:pPr lvl="1"/>
            <a:r>
              <a:rPr lang="en-US" dirty="0" err="1"/>
              <a:t>Rentas</a:t>
            </a:r>
            <a:endParaRPr lang="en-US" dirty="0"/>
          </a:p>
          <a:p>
            <a:r>
              <a:rPr lang="en-US" dirty="0" err="1"/>
              <a:t>Costos</a:t>
            </a:r>
            <a:r>
              <a:rPr lang="en-US" dirty="0"/>
              <a:t> Variables</a:t>
            </a:r>
          </a:p>
          <a:p>
            <a:pPr lvl="1"/>
            <a:r>
              <a:rPr lang="en-US" dirty="0" err="1"/>
              <a:t>Campañas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Visitas</a:t>
            </a:r>
            <a:r>
              <a:rPr lang="en-US" dirty="0"/>
              <a:t> a los clients</a:t>
            </a:r>
          </a:p>
          <a:p>
            <a:r>
              <a:rPr lang="en-US" dirty="0" err="1"/>
              <a:t>Costos</a:t>
            </a:r>
            <a:r>
              <a:rPr lang="en-US" dirty="0"/>
              <a:t> por </a:t>
            </a:r>
            <a:r>
              <a:rPr lang="en-US" dirty="0" err="1"/>
              <a:t>adquision</a:t>
            </a:r>
            <a:r>
              <a:rPr lang="en-US" dirty="0"/>
              <a:t> de </a:t>
            </a:r>
            <a:r>
              <a:rPr lang="en-US" dirty="0" err="1"/>
              <a:t>clientes</a:t>
            </a:r>
            <a:endParaRPr lang="en-US" dirty="0"/>
          </a:p>
          <a:p>
            <a:pPr lvl="1"/>
            <a:r>
              <a:rPr lang="en-US" dirty="0" err="1"/>
              <a:t>Actuarios</a:t>
            </a:r>
            <a:r>
              <a:rPr lang="en-US" dirty="0"/>
              <a:t> </a:t>
            </a:r>
            <a:r>
              <a:rPr lang="en-US" dirty="0" err="1"/>
              <a:t>promotores</a:t>
            </a:r>
            <a:r>
              <a:rPr lang="en-US" dirty="0"/>
              <a:t> (</a:t>
            </a:r>
            <a:r>
              <a:rPr lang="en-US" dirty="0" err="1"/>
              <a:t>Podrian</a:t>
            </a:r>
            <a:r>
              <a:rPr lang="en-US" dirty="0"/>
              <a:t> </a:t>
            </a:r>
            <a:r>
              <a:rPr lang="en-US" dirty="0" err="1"/>
              <a:t>considerarse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sueldos</a:t>
            </a:r>
            <a:r>
              <a:rPr lang="en-US" dirty="0"/>
              <a:t> de </a:t>
            </a:r>
            <a:r>
              <a:rPr lang="en-US" dirty="0" err="1"/>
              <a:t>costos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6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CE48D-4BA0-4FF0-9BBE-0DEFD674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Proposicion</a:t>
            </a:r>
            <a:r>
              <a:rPr lang="en-US" dirty="0"/>
              <a:t> de Valor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986671-9708-4998-BEA8-C35D6EAE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ofreciendo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Riesgo</a:t>
            </a:r>
            <a:r>
              <a:rPr lang="en-US" dirty="0"/>
              <a:t> de Mercado para </a:t>
            </a:r>
            <a:r>
              <a:rPr lang="en-US" dirty="0" err="1"/>
              <a:t>instituciones</a:t>
            </a:r>
            <a:r>
              <a:rPr lang="en-US" dirty="0"/>
              <a:t> </a:t>
            </a:r>
            <a:r>
              <a:rPr lang="en-US" dirty="0" err="1"/>
              <a:t>financieras</a:t>
            </a:r>
            <a:r>
              <a:rPr lang="en-US" dirty="0"/>
              <a:t> que </a:t>
            </a:r>
            <a:r>
              <a:rPr lang="en-US" dirty="0" err="1"/>
              <a:t>ayude</a:t>
            </a:r>
            <a:r>
              <a:rPr lang="en-US" dirty="0"/>
              <a:t> a </a:t>
            </a:r>
            <a:r>
              <a:rPr lang="en-US" dirty="0" err="1"/>
              <a:t>preveer</a:t>
            </a:r>
            <a:r>
              <a:rPr lang="en-US" dirty="0"/>
              <a:t> </a:t>
            </a:r>
            <a:r>
              <a:rPr lang="en-US" dirty="0" err="1"/>
              <a:t>futuros</a:t>
            </a:r>
            <a:r>
              <a:rPr lang="en-US" dirty="0"/>
              <a:t> </a:t>
            </a:r>
            <a:r>
              <a:rPr lang="en-US" dirty="0" err="1"/>
              <a:t>escenarios</a:t>
            </a:r>
            <a:r>
              <a:rPr lang="en-US" dirty="0"/>
              <a:t> </a:t>
            </a:r>
            <a:r>
              <a:rPr lang="en-US" dirty="0" err="1"/>
              <a:t>desfavorables</a:t>
            </a:r>
            <a:r>
              <a:rPr lang="en-US" dirty="0"/>
              <a:t>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la </a:t>
            </a:r>
            <a:r>
              <a:rPr lang="en-US" dirty="0" err="1"/>
              <a:t>solvencia</a:t>
            </a:r>
            <a:r>
              <a:rPr lang="en-US" dirty="0"/>
              <a:t> de la </a:t>
            </a:r>
            <a:r>
              <a:rPr lang="en-US" dirty="0" err="1"/>
              <a:t>compañia</a:t>
            </a:r>
            <a:r>
              <a:rPr lang="en-US" dirty="0"/>
              <a:t>. </a:t>
            </a:r>
          </a:p>
          <a:p>
            <a:r>
              <a:rPr lang="en-US" dirty="0"/>
              <a:t>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Solvencia</a:t>
            </a:r>
            <a:r>
              <a:rPr lang="en-US" dirty="0"/>
              <a:t> II </a:t>
            </a:r>
            <a:r>
              <a:rPr lang="en-US" dirty="0" err="1"/>
              <a:t>implementado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2015,la CNSF </a:t>
            </a:r>
            <a:r>
              <a:rPr lang="en-US" dirty="0" err="1"/>
              <a:t>obligo</a:t>
            </a:r>
            <a:r>
              <a:rPr lang="en-US" dirty="0"/>
              <a:t> a </a:t>
            </a:r>
            <a:r>
              <a:rPr lang="en-US" dirty="0" err="1"/>
              <a:t>instituciones</a:t>
            </a:r>
            <a:r>
              <a:rPr lang="en-US" dirty="0"/>
              <a:t> de </a:t>
            </a:r>
            <a:r>
              <a:rPr lang="en-US" dirty="0" err="1"/>
              <a:t>seguros</a:t>
            </a:r>
            <a:r>
              <a:rPr lang="en-US" dirty="0"/>
              <a:t> a </a:t>
            </a:r>
            <a:r>
              <a:rPr lang="en-US" dirty="0" err="1"/>
              <a:t>constituir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 de capital </a:t>
            </a:r>
            <a:r>
              <a:rPr lang="en-US" dirty="0" err="1"/>
              <a:t>basados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riesgos</a:t>
            </a:r>
            <a:r>
              <a:rPr lang="en-US" dirty="0"/>
              <a:t> por lo que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estatutaria</a:t>
            </a:r>
            <a:r>
              <a:rPr lang="en-US" dirty="0"/>
              <a:t> se </a:t>
            </a:r>
            <a:r>
              <a:rPr lang="en-US" dirty="0" err="1"/>
              <a:t>otorgo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general a las </a:t>
            </a:r>
            <a:r>
              <a:rPr lang="en-US" dirty="0" err="1"/>
              <a:t>instituciones</a:t>
            </a:r>
            <a:r>
              <a:rPr lang="en-US" dirty="0"/>
              <a:t> que no </a:t>
            </a:r>
            <a:r>
              <a:rPr lang="en-US" dirty="0" err="1"/>
              <a:t>estima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adecuada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ciertos</a:t>
            </a:r>
            <a:r>
              <a:rPr lang="en-US" dirty="0"/>
              <a:t> </a:t>
            </a:r>
            <a:r>
              <a:rPr lang="en-US" dirty="0" err="1"/>
              <a:t>instrumentos</a:t>
            </a:r>
            <a:r>
              <a:rPr lang="en-US" dirty="0"/>
              <a:t> de </a:t>
            </a:r>
            <a:r>
              <a:rPr lang="en-US" dirty="0" err="1"/>
              <a:t>deuda</a:t>
            </a:r>
            <a:r>
              <a:rPr lang="en-US" dirty="0"/>
              <a:t> </a:t>
            </a:r>
            <a:r>
              <a:rPr lang="en-US" dirty="0" err="1"/>
              <a:t>emitidos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mercados de </a:t>
            </a:r>
            <a:r>
              <a:rPr lang="en-US" dirty="0" err="1"/>
              <a:t>valores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ello</a:t>
            </a:r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estimacion</a:t>
            </a:r>
            <a:r>
              <a:rPr lang="en-US" dirty="0"/>
              <a:t> de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tasas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instituciones</a:t>
            </a:r>
            <a:r>
              <a:rPr lang="en-US" dirty="0"/>
              <a:t> que </a:t>
            </a:r>
            <a:r>
              <a:rPr lang="en-US" dirty="0" err="1"/>
              <a:t>manejan</a:t>
            </a:r>
            <a:r>
              <a:rPr lang="en-US" dirty="0"/>
              <a:t> </a:t>
            </a:r>
            <a:r>
              <a:rPr lang="en-US" dirty="0" err="1"/>
              <a:t>instrumentos</a:t>
            </a:r>
            <a:r>
              <a:rPr lang="en-US" dirty="0"/>
              <a:t> de </a:t>
            </a:r>
            <a:r>
              <a:rPr lang="en-US" dirty="0" err="1"/>
              <a:t>deuda</a:t>
            </a:r>
            <a:r>
              <a:rPr lang="en-US" dirty="0"/>
              <a:t> de largo </a:t>
            </a:r>
            <a:r>
              <a:rPr lang="en-US" dirty="0" err="1"/>
              <a:t>plazo</a:t>
            </a:r>
            <a:r>
              <a:rPr lang="en-US" dirty="0"/>
              <a:t> es primordial y no </a:t>
            </a:r>
            <a:r>
              <a:rPr lang="en-US" dirty="0" err="1"/>
              <a:t>fue</a:t>
            </a:r>
            <a:r>
              <a:rPr lang="en-US" dirty="0"/>
              <a:t> hasta la crisis </a:t>
            </a:r>
            <a:r>
              <a:rPr lang="en-US" dirty="0" err="1"/>
              <a:t>financiera</a:t>
            </a:r>
            <a:r>
              <a:rPr lang="en-US" dirty="0"/>
              <a:t> de 2020 a </a:t>
            </a:r>
            <a:r>
              <a:rPr lang="en-US" dirty="0" err="1"/>
              <a:t>raiz</a:t>
            </a:r>
            <a:r>
              <a:rPr lang="en-US" dirty="0"/>
              <a:t> de la </a:t>
            </a:r>
            <a:r>
              <a:rPr lang="en-US" dirty="0" err="1"/>
              <a:t>pandemia</a:t>
            </a:r>
            <a:r>
              <a:rPr lang="en-US" dirty="0"/>
              <a:t> que </a:t>
            </a:r>
            <a:r>
              <a:rPr lang="en-US" dirty="0" err="1"/>
              <a:t>dichas</a:t>
            </a:r>
            <a:r>
              <a:rPr lang="en-US" dirty="0"/>
              <a:t> </a:t>
            </a:r>
            <a:r>
              <a:rPr lang="en-US" dirty="0" err="1"/>
              <a:t>instituciones</a:t>
            </a:r>
            <a:r>
              <a:rPr lang="en-US" dirty="0"/>
              <a:t> </a:t>
            </a:r>
            <a:r>
              <a:rPr lang="en-US" dirty="0" err="1"/>
              <a:t>materializaron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aquellos</a:t>
            </a:r>
            <a:r>
              <a:rPr lang="en-US" dirty="0"/>
              <a:t> </a:t>
            </a:r>
            <a:r>
              <a:rPr lang="en-US" dirty="0" err="1"/>
              <a:t>escenarios</a:t>
            </a:r>
            <a:r>
              <a:rPr lang="en-US" dirty="0"/>
              <a:t> no </a:t>
            </a:r>
            <a:r>
              <a:rPr lang="en-US" dirty="0" err="1"/>
              <a:t>esperados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curvas</a:t>
            </a:r>
            <a:r>
              <a:rPr lang="en-US" dirty="0"/>
              <a:t> de </a:t>
            </a:r>
            <a:r>
              <a:rPr lang="en-US" dirty="0" err="1"/>
              <a:t>tasas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.</a:t>
            </a:r>
          </a:p>
          <a:p>
            <a:r>
              <a:rPr lang="en-US" dirty="0" err="1"/>
              <a:t>Regulatoriamente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calculo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 debe de </a:t>
            </a:r>
            <a:r>
              <a:rPr lang="en-US" dirty="0" err="1"/>
              <a:t>hacerse</a:t>
            </a:r>
            <a:r>
              <a:rPr lang="en-US" dirty="0"/>
              <a:t> </a:t>
            </a:r>
            <a:r>
              <a:rPr lang="en-US" dirty="0" err="1"/>
              <a:t>mensualmente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instituciones</a:t>
            </a:r>
            <a:r>
              <a:rPr lang="en-US" dirty="0"/>
              <a:t> de </a:t>
            </a:r>
            <a:r>
              <a:rPr lang="en-US" dirty="0" err="1"/>
              <a:t>seguros</a:t>
            </a:r>
            <a:r>
              <a:rPr lang="en-US" dirty="0"/>
              <a:t> y </a:t>
            </a:r>
            <a:r>
              <a:rPr lang="en-US" dirty="0" err="1"/>
              <a:t>diariamente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instituciones</a:t>
            </a:r>
            <a:r>
              <a:rPr lang="en-US" dirty="0"/>
              <a:t> </a:t>
            </a:r>
            <a:r>
              <a:rPr lang="en-US" dirty="0" err="1"/>
              <a:t>bancarias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484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4E9C6-1F61-4305-8ED6-F9EBCE85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Segmentos</a:t>
            </a:r>
            <a:r>
              <a:rPr lang="en-US" dirty="0"/>
              <a:t> de </a:t>
            </a:r>
            <a:r>
              <a:rPr lang="en-US" dirty="0" err="1"/>
              <a:t>clientes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3A1344-B1FA-4F92-AB89-DB4FEB73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arquetipo</a:t>
            </a:r>
            <a:r>
              <a:rPr lang="en-US" dirty="0"/>
              <a:t> son </a:t>
            </a:r>
            <a:r>
              <a:rPr lang="en-US" dirty="0" err="1"/>
              <a:t>principalmente</a:t>
            </a:r>
            <a:r>
              <a:rPr lang="en-US" dirty="0"/>
              <a:t> las areas de </a:t>
            </a:r>
            <a:r>
              <a:rPr lang="en-US" dirty="0" err="1"/>
              <a:t>riesgos</a:t>
            </a:r>
            <a:r>
              <a:rPr lang="en-US" dirty="0"/>
              <a:t>, </a:t>
            </a:r>
            <a:r>
              <a:rPr lang="en-US" dirty="0" err="1"/>
              <a:t>especificamente</a:t>
            </a:r>
            <a:r>
              <a:rPr lang="en-US" dirty="0"/>
              <a:t> a los </a:t>
            </a:r>
            <a:r>
              <a:rPr lang="en-US" dirty="0" err="1"/>
              <a:t>puestos</a:t>
            </a:r>
            <a:r>
              <a:rPr lang="en-US" dirty="0"/>
              <a:t> de </a:t>
            </a:r>
            <a:r>
              <a:rPr lang="en-US" dirty="0" err="1"/>
              <a:t>Gerencia</a:t>
            </a:r>
            <a:r>
              <a:rPr lang="en-US" dirty="0"/>
              <a:t> y </a:t>
            </a:r>
            <a:r>
              <a:rPr lang="en-US" dirty="0" err="1"/>
              <a:t>consultores</a:t>
            </a:r>
            <a:r>
              <a:rPr lang="en-US" dirty="0"/>
              <a:t> Sr., </a:t>
            </a:r>
            <a:r>
              <a:rPr lang="en-US" dirty="0" err="1"/>
              <a:t>quienes</a:t>
            </a:r>
            <a:r>
              <a:rPr lang="en-US" dirty="0"/>
              <a:t> son los </a:t>
            </a:r>
            <a:r>
              <a:rPr lang="en-US" dirty="0" err="1"/>
              <a:t>encargados</a:t>
            </a:r>
            <a:r>
              <a:rPr lang="en-US" dirty="0"/>
              <a:t> de la </a:t>
            </a:r>
            <a:r>
              <a:rPr lang="en-US" dirty="0" err="1"/>
              <a:t>identificacion</a:t>
            </a:r>
            <a:r>
              <a:rPr lang="en-US" dirty="0"/>
              <a:t>, </a:t>
            </a:r>
            <a:r>
              <a:rPr lang="en-US" dirty="0" err="1"/>
              <a:t>calculo</a:t>
            </a:r>
            <a:r>
              <a:rPr lang="en-US" dirty="0"/>
              <a:t> y </a:t>
            </a:r>
            <a:r>
              <a:rPr lang="en-US" dirty="0" err="1"/>
              <a:t>mitigacion</a:t>
            </a:r>
            <a:r>
              <a:rPr lang="en-US" dirty="0"/>
              <a:t> de los </a:t>
            </a:r>
            <a:r>
              <a:rPr lang="en-US" dirty="0" err="1"/>
              <a:t>riesgos</a:t>
            </a:r>
            <a:r>
              <a:rPr lang="en-US" dirty="0"/>
              <a:t> de la </a:t>
            </a:r>
            <a:r>
              <a:rPr lang="en-US" dirty="0" err="1"/>
              <a:t>compañia</a:t>
            </a:r>
            <a:r>
              <a:rPr lang="en-US" dirty="0"/>
              <a:t>. 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mercado </a:t>
            </a:r>
            <a:r>
              <a:rPr lang="en-US" dirty="0" err="1"/>
              <a:t>asegurador</a:t>
            </a:r>
            <a:r>
              <a:rPr lang="en-US" dirty="0"/>
              <a:t> se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pocas</a:t>
            </a:r>
            <a:r>
              <a:rPr lang="en-US" dirty="0"/>
              <a:t> </a:t>
            </a:r>
            <a:r>
              <a:rPr lang="en-US" dirty="0" err="1"/>
              <a:t>instituciones</a:t>
            </a:r>
            <a:r>
              <a:rPr lang="en-US" dirty="0"/>
              <a:t> con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 </a:t>
            </a:r>
            <a:r>
              <a:rPr lang="en-US" dirty="0" err="1"/>
              <a:t>registrados</a:t>
            </a:r>
            <a:r>
              <a:rPr lang="en-US" dirty="0"/>
              <a:t> ante la CNSF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esta</a:t>
            </a:r>
            <a:r>
              <a:rPr lang="en-US" dirty="0"/>
              <a:t> prove de un </a:t>
            </a:r>
            <a:r>
              <a:rPr lang="en-US" dirty="0" err="1"/>
              <a:t>sistema</a:t>
            </a:r>
            <a:r>
              <a:rPr lang="en-US" dirty="0"/>
              <a:t> general </a:t>
            </a:r>
            <a:r>
              <a:rPr lang="en-US" dirty="0" err="1"/>
              <a:t>estatutario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calculo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 y no </a:t>
            </a:r>
            <a:r>
              <a:rPr lang="en-US" dirty="0" err="1"/>
              <a:t>fue</a:t>
            </a:r>
            <a:r>
              <a:rPr lang="en-US" dirty="0"/>
              <a:t> hasta la crisis de 2020 </a:t>
            </a:r>
            <a:r>
              <a:rPr lang="en-US" dirty="0" err="1"/>
              <a:t>cuando</a:t>
            </a:r>
            <a:r>
              <a:rPr lang="en-US" dirty="0"/>
              <a:t> las </a:t>
            </a:r>
            <a:r>
              <a:rPr lang="en-US" dirty="0" err="1"/>
              <a:t>perdidas</a:t>
            </a:r>
            <a:r>
              <a:rPr lang="en-US" dirty="0"/>
              <a:t> </a:t>
            </a:r>
            <a:r>
              <a:rPr lang="en-US" dirty="0" err="1"/>
              <a:t>potenciales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los </a:t>
            </a:r>
            <a:r>
              <a:rPr lang="en-US" dirty="0" err="1"/>
              <a:t>portafolios</a:t>
            </a:r>
            <a:r>
              <a:rPr lang="en-US" dirty="0"/>
              <a:t> de inversion se </a:t>
            </a:r>
            <a:r>
              <a:rPr lang="en-US" dirty="0" err="1"/>
              <a:t>vieron</a:t>
            </a:r>
            <a:r>
              <a:rPr lang="en-US" dirty="0"/>
              <a:t> </a:t>
            </a:r>
            <a:r>
              <a:rPr lang="en-US" dirty="0" err="1"/>
              <a:t>materializadas</a:t>
            </a:r>
            <a:r>
              <a:rPr lang="en-US" dirty="0"/>
              <a:t> </a:t>
            </a:r>
            <a:r>
              <a:rPr lang="en-US" dirty="0" err="1"/>
              <a:t>llevando</a:t>
            </a:r>
            <a:r>
              <a:rPr lang="en-US" dirty="0"/>
              <a:t> a las </a:t>
            </a:r>
            <a:r>
              <a:rPr lang="en-US" dirty="0" err="1"/>
              <a:t>instituciones</a:t>
            </a:r>
            <a:r>
              <a:rPr lang="en-US" dirty="0"/>
              <a:t> a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desiciones</a:t>
            </a:r>
            <a:r>
              <a:rPr lang="en-US" dirty="0"/>
              <a:t> </a:t>
            </a:r>
            <a:r>
              <a:rPr lang="en-US" dirty="0" err="1"/>
              <a:t>financieras</a:t>
            </a:r>
            <a:r>
              <a:rPr lang="en-US" dirty="0"/>
              <a:t> </a:t>
            </a:r>
            <a:r>
              <a:rPr lang="en-US" dirty="0" err="1"/>
              <a:t>drasticas</a:t>
            </a:r>
            <a:r>
              <a:rPr lang="en-US" dirty="0"/>
              <a:t> al </a:t>
            </a:r>
            <a:r>
              <a:rPr lang="en-US" dirty="0" err="1"/>
              <a:t>desconocer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granular la </a:t>
            </a:r>
            <a:r>
              <a:rPr lang="en-US" dirty="0" err="1"/>
              <a:t>integracion</a:t>
            </a:r>
            <a:r>
              <a:rPr lang="en-US" dirty="0"/>
              <a:t> del </a:t>
            </a:r>
            <a:r>
              <a:rPr lang="en-US" dirty="0" err="1"/>
              <a:t>riesgo</a:t>
            </a:r>
            <a:r>
              <a:rPr lang="en-US" dirty="0"/>
              <a:t> de sus </a:t>
            </a:r>
            <a:r>
              <a:rPr lang="en-US" dirty="0" err="1"/>
              <a:t>portafolios</a:t>
            </a:r>
            <a:r>
              <a:rPr lang="en-US" dirty="0"/>
              <a:t>.</a:t>
            </a:r>
          </a:p>
          <a:p>
            <a:r>
              <a:rPr lang="en-US" dirty="0"/>
              <a:t>El mercado al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enfocado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Proyecto es </a:t>
            </a:r>
            <a:r>
              <a:rPr lang="en-US" dirty="0" err="1"/>
              <a:t>el</a:t>
            </a:r>
            <a:r>
              <a:rPr lang="en-US" dirty="0"/>
              <a:t> mercado </a:t>
            </a:r>
            <a:r>
              <a:rPr lang="en-US" dirty="0" err="1"/>
              <a:t>asegurador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actualmente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con 115 </a:t>
            </a:r>
            <a:r>
              <a:rPr lang="en-US" dirty="0" err="1"/>
              <a:t>aseguradoras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Sistema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planeado</a:t>
            </a:r>
            <a:r>
              <a:rPr lang="en-US" dirty="0"/>
              <a:t> para </a:t>
            </a:r>
            <a:r>
              <a:rPr lang="en-US" dirty="0" err="1"/>
              <a:t>atender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institucion</a:t>
            </a:r>
            <a:r>
              <a:rPr lang="en-US" dirty="0"/>
              <a:t> </a:t>
            </a:r>
            <a:r>
              <a:rPr lang="en-US" dirty="0" err="1"/>
              <a:t>financiera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17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273B9-1E3C-4A83-8F52-2ED75917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Canales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5E1E9-FB8D-4183-A0E8-A81DABBA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ocupara</a:t>
            </a:r>
            <a:r>
              <a:rPr lang="en-US" dirty="0"/>
              <a:t> un canal </a:t>
            </a:r>
            <a:r>
              <a:rPr lang="en-US" dirty="0" err="1"/>
              <a:t>directo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constara</a:t>
            </a:r>
            <a:r>
              <a:rPr lang="en-US" dirty="0"/>
              <a:t> de </a:t>
            </a:r>
            <a:r>
              <a:rPr lang="en-US" dirty="0" err="1"/>
              <a:t>reunciones</a:t>
            </a:r>
            <a:r>
              <a:rPr lang="en-US" dirty="0"/>
              <a:t> con los clients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presentara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a las areas </a:t>
            </a:r>
            <a:r>
              <a:rPr lang="en-US" dirty="0" err="1"/>
              <a:t>involucradas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canal </a:t>
            </a:r>
            <a:r>
              <a:rPr lang="en-US" dirty="0" err="1"/>
              <a:t>ya</a:t>
            </a:r>
            <a:r>
              <a:rPr lang="en-US" dirty="0"/>
              <a:t> que se require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confianza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lo que se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proponiendo</a:t>
            </a:r>
            <a:r>
              <a:rPr lang="en-US" dirty="0"/>
              <a:t> es un </a:t>
            </a:r>
            <a:r>
              <a:rPr lang="en-US" dirty="0" err="1"/>
              <a:t>servicio</a:t>
            </a:r>
            <a:r>
              <a:rPr lang="en-US" dirty="0"/>
              <a:t> de </a:t>
            </a:r>
            <a:r>
              <a:rPr lang="en-US" dirty="0" err="1"/>
              <a:t>consultoria</a:t>
            </a:r>
            <a:r>
              <a:rPr lang="en-US" dirty="0"/>
              <a:t> y </a:t>
            </a:r>
            <a:r>
              <a:rPr lang="en-US" dirty="0" err="1"/>
              <a:t>calculo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 por lo que </a:t>
            </a:r>
            <a:r>
              <a:rPr lang="en-US" dirty="0" err="1"/>
              <a:t>el</a:t>
            </a:r>
            <a:r>
              <a:rPr lang="en-US" dirty="0"/>
              <a:t> product </a:t>
            </a:r>
            <a:r>
              <a:rPr lang="en-US" dirty="0" err="1"/>
              <a:t>ofertado</a:t>
            </a:r>
            <a:r>
              <a:rPr lang="en-US" dirty="0"/>
              <a:t> es mas un </a:t>
            </a:r>
            <a:r>
              <a:rPr lang="en-US" dirty="0" err="1"/>
              <a:t>servicio</a:t>
            </a:r>
            <a:r>
              <a:rPr lang="en-US" dirty="0"/>
              <a:t> continuo a la </a:t>
            </a:r>
            <a:r>
              <a:rPr lang="en-US" dirty="0" err="1"/>
              <a:t>institucion</a:t>
            </a:r>
            <a:endParaRPr lang="en-US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64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7F7E2-ADB2-4937-AD8D-C48D5B42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Relacion</a:t>
            </a:r>
            <a:r>
              <a:rPr lang="en-US" dirty="0"/>
              <a:t> con los </a:t>
            </a:r>
            <a:r>
              <a:rPr lang="en-US" dirty="0" err="1"/>
              <a:t>clientes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AF659-1FC0-4060-B175-B907CCB3C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 la </a:t>
            </a:r>
            <a:r>
              <a:rPr lang="en-US" dirty="0" err="1"/>
              <a:t>obtencion</a:t>
            </a:r>
            <a:r>
              <a:rPr lang="en-US" dirty="0"/>
              <a:t> de clients, </a:t>
            </a:r>
            <a:r>
              <a:rPr lang="en-US" dirty="0" err="1"/>
              <a:t>el</a:t>
            </a:r>
            <a:r>
              <a:rPr lang="en-US" dirty="0"/>
              <a:t> primordial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la </a:t>
            </a:r>
            <a:r>
              <a:rPr lang="en-US" dirty="0" err="1"/>
              <a:t>necesidad</a:t>
            </a:r>
            <a:r>
              <a:rPr lang="en-US" dirty="0"/>
              <a:t> de un </a:t>
            </a:r>
            <a:r>
              <a:rPr lang="en-US" dirty="0" err="1"/>
              <a:t>adecuado</a:t>
            </a:r>
            <a:r>
              <a:rPr lang="en-US" dirty="0"/>
              <a:t> </a:t>
            </a:r>
            <a:r>
              <a:rPr lang="en-US" dirty="0" err="1"/>
              <a:t>calculo</a:t>
            </a:r>
            <a:r>
              <a:rPr lang="en-US" dirty="0"/>
              <a:t> del </a:t>
            </a:r>
            <a:r>
              <a:rPr lang="en-US" dirty="0" err="1"/>
              <a:t>riesgo</a:t>
            </a:r>
            <a:r>
              <a:rPr lang="en-US" dirty="0"/>
              <a:t>, para </a:t>
            </a:r>
            <a:r>
              <a:rPr lang="en-US" dirty="0" err="1"/>
              <a:t>esto</a:t>
            </a:r>
            <a:r>
              <a:rPr lang="en-US" dirty="0"/>
              <a:t> se </a:t>
            </a:r>
            <a:r>
              <a:rPr lang="en-US" dirty="0" err="1"/>
              <a:t>plantea</a:t>
            </a:r>
            <a:r>
              <a:rPr lang="en-US" dirty="0"/>
              <a:t> que los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tengan</a:t>
            </a:r>
            <a:r>
              <a:rPr lang="en-US" dirty="0"/>
              <a:t> un </a:t>
            </a:r>
            <a:r>
              <a:rPr lang="en-US" dirty="0" err="1"/>
              <a:t>plazo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gratis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herramienta</a:t>
            </a:r>
            <a:r>
              <a:rPr lang="en-US" dirty="0"/>
              <a:t> y los </a:t>
            </a:r>
            <a:r>
              <a:rPr lang="en-US" dirty="0" err="1"/>
              <a:t>servicios</a:t>
            </a:r>
            <a:r>
              <a:rPr lang="en-US" dirty="0"/>
              <a:t> de </a:t>
            </a:r>
            <a:r>
              <a:rPr lang="en-US" dirty="0" err="1"/>
              <a:t>consultoria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mantener</a:t>
            </a:r>
            <a:r>
              <a:rPr lang="en-US" dirty="0"/>
              <a:t> a los clients se </a:t>
            </a:r>
            <a:r>
              <a:rPr lang="en-US" dirty="0" err="1"/>
              <a:t>plantea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enfocados</a:t>
            </a:r>
            <a:r>
              <a:rPr lang="en-US" dirty="0"/>
              <a:t> al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giro</a:t>
            </a:r>
            <a:r>
              <a:rPr lang="en-US" dirty="0"/>
              <a:t> al que se </a:t>
            </a:r>
            <a:r>
              <a:rPr lang="en-US" dirty="0" err="1"/>
              <a:t>encuentra</a:t>
            </a:r>
            <a:r>
              <a:rPr lang="en-US" dirty="0"/>
              <a:t> la </a:t>
            </a:r>
            <a:r>
              <a:rPr lang="en-US" dirty="0" err="1"/>
              <a:t>institucion</a:t>
            </a:r>
            <a:r>
              <a:rPr lang="en-US" dirty="0"/>
              <a:t> de </a:t>
            </a:r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financieros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comportamientos</a:t>
            </a:r>
            <a:r>
              <a:rPr lang="en-US" dirty="0"/>
              <a:t> de mercado, para altos </a:t>
            </a:r>
            <a:r>
              <a:rPr lang="en-US" dirty="0" err="1"/>
              <a:t>mandos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crecer</a:t>
            </a:r>
            <a:r>
              <a:rPr lang="en-US" dirty="0"/>
              <a:t> es indispensable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 que </a:t>
            </a:r>
            <a:r>
              <a:rPr lang="en-US" dirty="0" err="1"/>
              <a:t>ataquen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ambitos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lo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liquidez</a:t>
            </a:r>
            <a:r>
              <a:rPr lang="en-US" dirty="0"/>
              <a:t>, </a:t>
            </a:r>
            <a:r>
              <a:rPr lang="en-US" dirty="0" err="1"/>
              <a:t>credito</a:t>
            </a:r>
            <a:r>
              <a:rPr lang="en-US" dirty="0"/>
              <a:t>, </a:t>
            </a:r>
            <a:r>
              <a:rPr lang="en-US" dirty="0" err="1"/>
              <a:t>calce</a:t>
            </a:r>
            <a:r>
              <a:rPr lang="en-US" dirty="0"/>
              <a:t> entre </a:t>
            </a:r>
            <a:r>
              <a:rPr lang="en-US" dirty="0" err="1"/>
              <a:t>otros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789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5ED7A-9E44-41B2-A868-64A9D7C3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141A1-C189-46A1-9A4B-E2E7607D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Actuarios</a:t>
            </a:r>
            <a:r>
              <a:rPr lang="en-US" dirty="0"/>
              <a:t> </a:t>
            </a:r>
            <a:r>
              <a:rPr lang="en-US" dirty="0" err="1"/>
              <a:t>especializados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temas</a:t>
            </a:r>
            <a:r>
              <a:rPr lang="en-US" dirty="0"/>
              <a:t> de </a:t>
            </a:r>
            <a:r>
              <a:rPr lang="en-US" dirty="0" err="1"/>
              <a:t>finanzas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de </a:t>
            </a:r>
            <a:r>
              <a:rPr lang="en-US" dirty="0" err="1"/>
              <a:t>Finanzas</a:t>
            </a:r>
            <a:r>
              <a:rPr lang="en-US" dirty="0"/>
              <a:t> (</a:t>
            </a:r>
            <a:r>
              <a:rPr lang="en-US" dirty="0" err="1"/>
              <a:t>Administracion</a:t>
            </a:r>
            <a:r>
              <a:rPr lang="en-US" dirty="0"/>
              <a:t> y </a:t>
            </a:r>
            <a:r>
              <a:rPr lang="en-US" dirty="0" err="1"/>
              <a:t>Contaduria</a:t>
            </a:r>
            <a:r>
              <a:rPr lang="en-US" dirty="0"/>
              <a:t>)</a:t>
            </a:r>
          </a:p>
          <a:p>
            <a:r>
              <a:rPr lang="en-US" dirty="0" err="1"/>
              <a:t>Mobiliario</a:t>
            </a:r>
            <a:r>
              <a:rPr lang="en-US" dirty="0"/>
              <a:t> (</a:t>
            </a:r>
            <a:r>
              <a:rPr lang="en-US" dirty="0" err="1"/>
              <a:t>Equipos</a:t>
            </a:r>
            <a:r>
              <a:rPr lang="en-US" dirty="0"/>
              <a:t> de </a:t>
            </a:r>
            <a:r>
              <a:rPr lang="en-US" dirty="0" err="1"/>
              <a:t>Computo</a:t>
            </a:r>
            <a:r>
              <a:rPr lang="en-US" dirty="0"/>
              <a:t>, </a:t>
            </a:r>
            <a:r>
              <a:rPr lang="en-US" dirty="0" err="1"/>
              <a:t>oficina</a:t>
            </a:r>
            <a:r>
              <a:rPr lang="en-US" dirty="0"/>
              <a:t>)</a:t>
            </a:r>
          </a:p>
          <a:p>
            <a:r>
              <a:rPr lang="en-US" dirty="0"/>
              <a:t>Personal de Marketing y </a:t>
            </a:r>
            <a:r>
              <a:rPr lang="en-US" dirty="0" err="1"/>
              <a:t>Diseño</a:t>
            </a:r>
            <a:endParaRPr lang="en-US" dirty="0"/>
          </a:p>
          <a:p>
            <a:r>
              <a:rPr lang="en-US" dirty="0" err="1"/>
              <a:t>Servidores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Cuentas</a:t>
            </a:r>
            <a:r>
              <a:rPr lang="en-US" dirty="0"/>
              <a:t> de </a:t>
            </a:r>
            <a:r>
              <a:rPr lang="en-US" dirty="0" err="1"/>
              <a:t>proveeduria</a:t>
            </a:r>
            <a:r>
              <a:rPr lang="en-US" dirty="0"/>
              <a:t> de </a:t>
            </a:r>
            <a:r>
              <a:rPr lang="en-US" dirty="0" err="1"/>
              <a:t>precios</a:t>
            </a:r>
            <a:endParaRPr lang="en-US" dirty="0"/>
          </a:p>
          <a:p>
            <a:r>
              <a:rPr lang="en-US" dirty="0"/>
              <a:t>Capital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21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82490-DECF-4FBC-98F8-6117BAB5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Aliados</a:t>
            </a:r>
            <a:r>
              <a:rPr lang="en-US" dirty="0"/>
              <a:t> Clave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1AA7D-BE77-4420-8152-8318E809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Proveedor</a:t>
            </a:r>
            <a:r>
              <a:rPr lang="en-US" dirty="0"/>
              <a:t> de </a:t>
            </a:r>
            <a:r>
              <a:rPr lang="en-US" dirty="0" err="1"/>
              <a:t>precios</a:t>
            </a:r>
            <a:endParaRPr lang="en-US" dirty="0"/>
          </a:p>
          <a:p>
            <a:pPr lvl="1"/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encargada</a:t>
            </a:r>
            <a:r>
              <a:rPr lang="en-US" dirty="0"/>
              <a:t> de </a:t>
            </a:r>
            <a:r>
              <a:rPr lang="en-US" dirty="0" err="1"/>
              <a:t>proveer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diaria</a:t>
            </a:r>
            <a:r>
              <a:rPr lang="en-US" dirty="0"/>
              <a:t> al mercado </a:t>
            </a:r>
            <a:r>
              <a:rPr lang="en-US" dirty="0" err="1"/>
              <a:t>financiero</a:t>
            </a:r>
            <a:endParaRPr lang="en-US" dirty="0"/>
          </a:p>
          <a:p>
            <a:r>
              <a:rPr lang="en-US" dirty="0" err="1"/>
              <a:t>Actuarios</a:t>
            </a:r>
            <a:r>
              <a:rPr lang="en-US" dirty="0"/>
              <a:t> </a:t>
            </a:r>
            <a:r>
              <a:rPr lang="en-US" dirty="0" err="1"/>
              <a:t>especializados</a:t>
            </a:r>
            <a:endParaRPr lang="en-US" dirty="0"/>
          </a:p>
          <a:p>
            <a:pPr lvl="1"/>
            <a:r>
              <a:rPr lang="en-US" dirty="0" err="1"/>
              <a:t>Aquellos</a:t>
            </a:r>
            <a:r>
              <a:rPr lang="en-US" dirty="0"/>
              <a:t> que </a:t>
            </a:r>
            <a:r>
              <a:rPr lang="en-US" dirty="0" err="1"/>
              <a:t>poseen</a:t>
            </a:r>
            <a:r>
              <a:rPr lang="en-US" dirty="0"/>
              <a:t> las </a:t>
            </a:r>
            <a:r>
              <a:rPr lang="en-US" dirty="0" err="1"/>
              <a:t>capacidades</a:t>
            </a:r>
            <a:r>
              <a:rPr lang="en-US" dirty="0"/>
              <a:t> y </a:t>
            </a:r>
            <a:r>
              <a:rPr lang="en-US" dirty="0" err="1"/>
              <a:t>entendimiento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una opinion </a:t>
            </a:r>
            <a:r>
              <a:rPr lang="en-US" dirty="0" err="1"/>
              <a:t>financiera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354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DA695-76D7-4BEF-954B-8658B0F4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D1DE9-DD90-4FD0-8CCD-7422A630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Consultoria</a:t>
            </a:r>
            <a:endParaRPr lang="en-US" dirty="0"/>
          </a:p>
          <a:p>
            <a:r>
              <a:rPr lang="en-US" dirty="0"/>
              <a:t>Desarrollo </a:t>
            </a:r>
          </a:p>
          <a:p>
            <a:r>
              <a:rPr lang="en-US" dirty="0" err="1"/>
              <a:t>Estrategia</a:t>
            </a:r>
            <a:endParaRPr lang="en-US" dirty="0"/>
          </a:p>
          <a:p>
            <a:r>
              <a:rPr lang="en-US" dirty="0" err="1"/>
              <a:t>Soporte</a:t>
            </a:r>
            <a:endParaRPr lang="en-US" dirty="0"/>
          </a:p>
          <a:p>
            <a:r>
              <a:rPr lang="en-US" dirty="0"/>
              <a:t>Ventas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797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F418-EEB9-44CD-9F1E-A197B64E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Ganancias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46036-3E9A-4FDF-9281-579BD6E8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 ser un </a:t>
            </a:r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apoyo</a:t>
            </a:r>
            <a:r>
              <a:rPr lang="en-US" dirty="0"/>
              <a:t> a las </a:t>
            </a:r>
            <a:r>
              <a:rPr lang="en-US" dirty="0" err="1"/>
              <a:t>instutuciones</a:t>
            </a:r>
            <a:r>
              <a:rPr lang="en-US" dirty="0"/>
              <a:t>, se </a:t>
            </a:r>
            <a:r>
              <a:rPr lang="en-US" dirty="0" err="1"/>
              <a:t>firmaran</a:t>
            </a:r>
            <a:r>
              <a:rPr lang="en-US" dirty="0"/>
              <a:t> </a:t>
            </a:r>
            <a:r>
              <a:rPr lang="en-US" dirty="0" err="1"/>
              <a:t>contratos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annual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dara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de </a:t>
            </a:r>
            <a:r>
              <a:rPr lang="en-US" dirty="0" err="1"/>
              <a:t>calculo</a:t>
            </a:r>
            <a:r>
              <a:rPr lang="en-US" dirty="0"/>
              <a:t> de </a:t>
            </a:r>
            <a:r>
              <a:rPr lang="en-US" dirty="0" err="1"/>
              <a:t>riesgo</a:t>
            </a:r>
            <a:r>
              <a:rPr lang="en-US" dirty="0"/>
              <a:t> de mercado y </a:t>
            </a:r>
            <a:r>
              <a:rPr lang="en-US" dirty="0" err="1"/>
              <a:t>consultoria</a:t>
            </a:r>
            <a:r>
              <a:rPr lang="en-US" dirty="0"/>
              <a:t> </a:t>
            </a:r>
            <a:r>
              <a:rPr lang="en-US" dirty="0" err="1"/>
              <a:t>financiera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cobro</a:t>
            </a:r>
            <a:r>
              <a:rPr lang="en-US" dirty="0"/>
              <a:t> del </a:t>
            </a:r>
            <a:r>
              <a:rPr lang="en-US" dirty="0" err="1"/>
              <a:t>servicio</a:t>
            </a:r>
            <a:r>
              <a:rPr lang="en-US" dirty="0"/>
              <a:t> se </a:t>
            </a:r>
            <a:r>
              <a:rPr lang="en-US" dirty="0" err="1"/>
              <a:t>dara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mensual</a:t>
            </a:r>
            <a:r>
              <a:rPr lang="en-US" dirty="0"/>
              <a:t> con </a:t>
            </a:r>
            <a:r>
              <a:rPr lang="en-US" dirty="0" err="1"/>
              <a:t>penalizacion</a:t>
            </a:r>
            <a:r>
              <a:rPr lang="en-US" dirty="0"/>
              <a:t> por recession de </a:t>
            </a:r>
            <a:r>
              <a:rPr lang="en-US" dirty="0" err="1"/>
              <a:t>contrato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1543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655</Words>
  <Application>Microsoft Office PowerPoint</Application>
  <PresentationFormat>Panorámica</PresentationFormat>
  <Paragraphs>48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Proposicion de Valor</vt:lpstr>
      <vt:lpstr>Segmentos de clientes</vt:lpstr>
      <vt:lpstr>Canales</vt:lpstr>
      <vt:lpstr>Relacion con los clientes</vt:lpstr>
      <vt:lpstr>Recursos</vt:lpstr>
      <vt:lpstr>Aliados Clave</vt:lpstr>
      <vt:lpstr>Actividades</vt:lpstr>
      <vt:lpstr>Modelo de Ganancias</vt:lpstr>
      <vt:lpstr>Costos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act.aguilera37@gmail.com</dc:creator>
  <cp:lastModifiedBy>act.aguilera37@gmail.com</cp:lastModifiedBy>
  <cp:revision>1</cp:revision>
  <dcterms:created xsi:type="dcterms:W3CDTF">2021-11-23T04:23:20Z</dcterms:created>
  <dcterms:modified xsi:type="dcterms:W3CDTF">2021-11-23T05:52:19Z</dcterms:modified>
</cp:coreProperties>
</file>