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7"/>
  </p:notesMasterIdLst>
  <p:sldIdLst>
    <p:sldId id="256" r:id="rId4"/>
    <p:sldId id="258" r:id="rId5"/>
    <p:sldId id="380" r:id="rId6"/>
    <p:sldId id="399" r:id="rId7"/>
    <p:sldId id="381" r:id="rId8"/>
    <p:sldId id="382" r:id="rId9"/>
    <p:sldId id="261" r:id="rId10"/>
    <p:sldId id="346" r:id="rId11"/>
    <p:sldId id="347" r:id="rId12"/>
    <p:sldId id="348" r:id="rId13"/>
    <p:sldId id="349" r:id="rId14"/>
    <p:sldId id="350" r:id="rId15"/>
    <p:sldId id="370" r:id="rId16"/>
    <p:sldId id="371" r:id="rId18"/>
    <p:sldId id="372" r:id="rId19"/>
    <p:sldId id="373" r:id="rId20"/>
    <p:sldId id="374" r:id="rId21"/>
    <p:sldId id="345" r:id="rId22"/>
    <p:sldId id="302" r:id="rId23"/>
    <p:sldId id="301" r:id="rId24"/>
    <p:sldId id="303" r:id="rId25"/>
    <p:sldId id="304" r:id="rId2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0B395-2DD1-4E0C-AD7F-C33E717CE14B}" type="datetimeFigureOut">
              <a:rPr lang="pt-BR" smtClean="0"/>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66332-D461-43D9-A1C1-8FF0295CCEC5}"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770ED57-8EF4-4408-8F29-53C56D84D757}"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A647A116-F7DA-4A7E-961A-D53C2A75190C}"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1"/>
          </p:nvPr>
        </p:nvSpPr>
        <p:spPr/>
        <p:txBody>
          <a:bodyPr/>
          <a:p>
            <a:fld id="{C76591F1-F8AE-45C4-96F1-E43FDEE0EF85}" type="slidenum">
              <a:rPr/>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1"/>
          </p:nvPr>
        </p:nvSpPr>
        <p:spPr/>
        <p:txBody>
          <a:bodyPr/>
          <a:p>
            <a:fld id="{82D68B7D-D101-445B-A18E-3F42429A03C4}"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D6B6535-64E3-4095-88A4-149F80E76C24}" type="slidenum">
              <a:rPr/>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D5658426-DC85-4C29-938D-8D02061C88A7}" type="slidenum">
              <a:rPr/>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47F86659-4D94-4A51-9116-DE02A3351497}" type="slidenum">
              <a:rPr/>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251570E8-5FDB-4096-834B-1D3E87E4F3D2}" type="slidenum">
              <a:rPr/>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B13622FE-0320-444D-93B7-5DEB25E5F4AF}"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4B4F0053-C4C6-4C76-87DD-657CC3EC2663}" type="slidenum">
              <a:rPr/>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70B5CB9E-9553-438A-ABDE-AB453E2C11C7}"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2" name="PlaceHolder 3"/>
          <p:cNvSpPr>
            <a:spLocks noGrp="1"/>
          </p:cNvSpPr>
          <p:nvPr>
            <p:ph type="sldNum" idx="1"/>
          </p:nvPr>
        </p:nvSpPr>
        <p:spPr/>
        <p:txBody>
          <a:bodyPr/>
          <a:p>
            <a:fld id="{9A371329-0796-404F-99A1-65EDD0F00F67}"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6D0D7DDB-0FB1-4AC9-A2F0-FC49B6F79556}" type="slidenum">
              <a:rPr/>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3F8EB346-7E03-4D6F-BE11-9EC04E03309D}" type="slidenum">
              <a:rPr/>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FC7FC1F5-91F5-41F5-BB97-20EA3924A42A}" type="slidenum">
              <a:rPr/>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2"/>
          </p:nvPr>
        </p:nvSpPr>
        <p:spPr/>
        <p:txBody>
          <a:bodyPr/>
          <a:p>
            <a:fld id="{9AA842D4-6713-4735-940A-0E9BE59ED110}" type="slidenum">
              <a:rPr/>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2"/>
          </p:nvPr>
        </p:nvSpPr>
        <p:spPr/>
        <p:txBody>
          <a:bodyPr/>
          <a:p>
            <a:fld id="{D0D9EBBB-25F0-4327-A981-D96C45666EB2}"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1"/>
          </p:nvPr>
        </p:nvSpPr>
        <p:spPr/>
        <p:txBody>
          <a:bodyPr/>
          <a:p>
            <a:fld id="{D2E670E1-1B5B-4C64-A279-EC38CC928FCE}"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D297C679-F935-4E7B-B5C2-BC65C0485577}"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EC407F22-5B7E-44DC-A9D0-355D26C40B0A}"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47DCEBA6-AA81-42AE-A6E7-7689B44A45BD}"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B6608229-BF29-4381-9FAF-25009C9FBF46}"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639E87CD-64E3-42F9-A3E6-4E33DFF31EBB}"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3887CFC8-F51F-44B1-944E-29DCB2C4137E}"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lang="pt-BR" sz="5200" b="0" strike="noStrike" spc="-1">
                <a:solidFill>
                  <a:srgbClr val="000000"/>
                </a:solidFill>
                <a:latin typeface="Arial" panose="020B0604020202020204"/>
              </a:rPr>
              <a:t>Clique para editar o formato do </a:t>
            </a:r>
            <a:r>
              <a:rPr lang="pt-BR" sz="5200" b="0" strike="noStrike" spc="-1">
                <a:solidFill>
                  <a:srgbClr val="000000"/>
                </a:solidFill>
                <a:latin typeface="Arial" panose="020B0604020202020204"/>
              </a:rPr>
              <a:t>texto do título</a:t>
            </a:r>
            <a:endParaRPr lang="pt-BR" sz="5200" b="0" strike="noStrike" spc="-1">
              <a:solidFill>
                <a:srgbClr val="000000"/>
              </a:solidFill>
              <a:latin typeface="Arial" panose="020B0604020202020204"/>
            </a:endParaRP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AA1E9272-48EB-4DFF-A692-903808A4C28B}"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Clique para editar o formato do texto da estrutura de </a:t>
            </a:r>
            <a:r>
              <a:rPr lang="pt-BR" sz="1400" b="0" strike="noStrike" spc="-1">
                <a:solidFill>
                  <a:srgbClr val="000000"/>
                </a:solidFill>
                <a:latin typeface="Arial" panose="020B0604020202020204"/>
              </a:rPr>
              <a:t>tópicos</a:t>
            </a:r>
            <a:endParaRPr lang="pt-B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2.º nível da estrutura de tópicos</a:t>
            </a:r>
            <a:endParaRPr lang="pt-B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3.º nível da estrutura de tópicos</a:t>
            </a:r>
            <a:endParaRPr lang="pt-B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4.º nível da estrutura de tópicos</a:t>
            </a:r>
            <a:endParaRPr lang="pt-B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a:t>
            </a:r>
            <a:r>
              <a:rPr lang="pt-BR" sz="2000" b="0" strike="noStrike" spc="-1">
                <a:solidFill>
                  <a:srgbClr val="000000"/>
                </a:solidFill>
                <a:latin typeface="Arial" panose="020B0604020202020204"/>
              </a:rPr>
              <a:t>de tópicos</a:t>
            </a:r>
            <a:endParaRPr lang="pt-B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r>
              <a:rPr lang="pt-BR" sz="2800" b="0" strike="noStrike" spc="-1">
                <a:solidFill>
                  <a:srgbClr val="000000"/>
                </a:solidFill>
                <a:latin typeface="Arial" panose="020B0604020202020204"/>
              </a:rPr>
              <a:t>Clique para editar o formato do texto do título</a:t>
            </a:r>
            <a:endParaRPr lang="pt-BR" sz="2800" b="0" strike="noStrike" spc="-1">
              <a:solidFill>
                <a:srgbClr val="000000"/>
              </a:solidFill>
              <a:latin typeface="Arial" panose="020B0604020202020204"/>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1800" indent="-323850">
              <a:spcBef>
                <a:spcPts val="141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Clique para editar o formato do texto da </a:t>
            </a:r>
            <a:r>
              <a:rPr lang="pt-BR" sz="1800" b="0" strike="noStrike" spc="-1">
                <a:solidFill>
                  <a:srgbClr val="000000"/>
                </a:solidFill>
                <a:latin typeface="Arial" panose="020B0604020202020204"/>
              </a:rPr>
              <a:t>estrutura de tópicos</a:t>
            </a:r>
            <a:endParaRPr lang="pt-B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2.º nível da estrutura de tópicos</a:t>
            </a:r>
            <a:endParaRPr lang="pt-B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3.º nível da estrutura de tópicos</a:t>
            </a:r>
            <a:endParaRPr lang="pt-B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4.º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5.º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6.º nível da estrutura </a:t>
            </a:r>
            <a:r>
              <a:rPr lang="pt-BR" sz="1800" b="0" strike="noStrike" spc="-1">
                <a:solidFill>
                  <a:srgbClr val="000000"/>
                </a:solidFill>
                <a:latin typeface="Arial" panose="020B0604020202020204"/>
              </a:rPr>
              <a:t>de tópicos</a:t>
            </a:r>
            <a:endParaRPr lang="pt-B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7.º nível da </a:t>
            </a:r>
            <a:r>
              <a:rPr lang="pt-BR" sz="1800" b="0" strike="noStrike" spc="-1">
                <a:solidFill>
                  <a:srgbClr val="000000"/>
                </a:solidFill>
                <a:latin typeface="Arial" panose="020B0604020202020204"/>
              </a:rPr>
              <a:t>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E02B68D-F17B-4806-97BB-9F0CC035A368}"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1.png"/><Relationship Id="rId3" Type="http://schemas.microsoft.com/office/2007/relationships/media" Target="../media/media2.mp4"/><Relationship Id="rId2" Type="http://schemas.openxmlformats.org/officeDocument/2006/relationships/video" Target="../media/media2.mp4"/><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5.xml"/><Relationship Id="rId4" Type="http://schemas.openxmlformats.org/officeDocument/2006/relationships/image" Target="../media/image14.png"/><Relationship Id="rId3" Type="http://schemas.microsoft.com/office/2007/relationships/media" Target="../media/media3.mp4"/><Relationship Id="rId2" Type="http://schemas.openxmlformats.org/officeDocument/2006/relationships/video" Target="../media/media3.mp4"/><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5.png"/><Relationship Id="rId3" Type="http://schemas.microsoft.com/office/2007/relationships/media" Target="../media/media4.mp4"/><Relationship Id="rId2" Type="http://schemas.openxmlformats.org/officeDocument/2006/relationships/video" Target="../media/media4.mp4"/><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9.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15D"/>
            </a:gs>
            <a:gs pos="100000">
              <a:srgbClr val="1155CC"/>
            </a:gs>
          </a:gsLst>
          <a:lin ang="2700000"/>
        </a:gradFill>
        <a:effectLst/>
      </p:bgPr>
    </p:bg>
    <p:spTree>
      <p:nvGrpSpPr>
        <p:cNvPr id="1" name=""/>
        <p:cNvGrpSpPr/>
        <p:nvPr/>
      </p:nvGrpSpPr>
      <p:grpSpPr>
        <a:xfrm>
          <a:off x="0" y="0"/>
          <a:ext cx="0" cy="0"/>
          <a:chOff x="0" y="0"/>
          <a:chExt cx="0" cy="0"/>
        </a:xfrm>
      </p:grpSpPr>
      <p:pic>
        <p:nvPicPr>
          <p:cNvPr id="78" name="Google Shape;54;p13"/>
          <p:cNvPicPr/>
          <p:nvPr/>
        </p:nvPicPr>
        <p:blipFill>
          <a:blip r:embed="rId1"/>
          <a:stretch>
            <a:fillRect/>
          </a:stretch>
        </p:blipFill>
        <p:spPr>
          <a:xfrm>
            <a:off x="0" y="0"/>
            <a:ext cx="9143640" cy="5143320"/>
          </a:xfrm>
          <a:prstGeom prst="rect">
            <a:avLst/>
          </a:prstGeom>
          <a:ln w="0">
            <a:noFill/>
          </a:ln>
        </p:spPr>
      </p:pic>
      <p:pic>
        <p:nvPicPr>
          <p:cNvPr id="79" name="Google Shape;55;p13"/>
          <p:cNvPicPr/>
          <p:nvPr/>
        </p:nvPicPr>
        <p:blipFill>
          <a:blip r:embed="rId2"/>
          <a:stretch>
            <a:fillRect/>
          </a:stretch>
        </p:blipFill>
        <p:spPr>
          <a:xfrm>
            <a:off x="2620440" y="948960"/>
            <a:ext cx="3902760" cy="1490040"/>
          </a:xfrm>
          <a:prstGeom prst="rect">
            <a:avLst/>
          </a:prstGeom>
          <a:ln w="0">
            <a:noFill/>
          </a:ln>
          <a:effectLst>
            <a:outerShdw blurRad="57240" dist="19080" dir="5400000" algn="bl" rotWithShape="0">
              <a:srgbClr val="000000">
                <a:alpha val="50000"/>
              </a:srgbClr>
            </a:outerShdw>
          </a:effectLst>
        </p:spPr>
      </p:pic>
      <p:sp>
        <p:nvSpPr>
          <p:cNvPr id="80" name="Google Shape;56;p13"/>
          <p:cNvSpPr/>
          <p:nvPr/>
        </p:nvSpPr>
        <p:spPr>
          <a:xfrm>
            <a:off x="1908360" y="2826360"/>
            <a:ext cx="5326920" cy="1061640"/>
          </a:xfrm>
          <a:prstGeom prst="rect">
            <a:avLst/>
          </a:prstGeom>
          <a:noFill/>
          <a:ln w="0">
            <a:noFill/>
          </a:ln>
        </p:spPr>
        <p:style>
          <a:lnRef idx="0">
            <a:srgbClr val="FFFFFF"/>
          </a:lnRef>
          <a:fillRef idx="0">
            <a:srgbClr val="FFFFFF"/>
          </a:fillRef>
          <a:effectRef idx="0">
            <a:srgbClr val="FFFFFF"/>
          </a:effectRef>
          <a:fontRef idx="minor"/>
        </p:style>
        <p:txBody>
          <a:bodyPr tIns="91440" bIns="91440" anchor="ctr">
            <a:noAutofit/>
          </a:bodyPr>
          <a:p>
            <a:pPr algn="ctr">
              <a:lnSpc>
                <a:spcPct val="100000"/>
              </a:lnSpc>
              <a:tabLst>
                <a:tab pos="0" algn="l"/>
              </a:tabLst>
            </a:pPr>
            <a:r>
              <a:rPr lang="pt-BR" sz="2800" b="1" strike="noStrike" spc="-1">
                <a:solidFill>
                  <a:schemeClr val="lt1"/>
                </a:solidFill>
                <a:latin typeface="+mj-lt"/>
                <a:ea typeface="Lobster"/>
                <a:cs typeface="+mj-lt"/>
              </a:rPr>
              <a:t>Treinamento de FAST REPORT</a:t>
            </a:r>
            <a:endParaRPr lang="pt-BR" sz="2800" b="0" strike="noStrike" spc="-1">
              <a:solidFill>
                <a:srgbClr val="FFFFFF"/>
              </a:solidFill>
              <a:latin typeface="+mj-lt"/>
              <a:cs typeface="+mj-lt"/>
            </a:endParaRPr>
          </a:p>
          <a:p>
            <a:pPr algn="ctr">
              <a:lnSpc>
                <a:spcPct val="100000"/>
              </a:lnSpc>
              <a:tabLst>
                <a:tab pos="0" algn="l"/>
              </a:tabLst>
            </a:pPr>
            <a:r>
              <a:rPr lang="pt-BR" sz="2400" b="0" strike="noStrike" spc="-1">
                <a:solidFill>
                  <a:srgbClr val="FFFFFF"/>
                </a:solidFill>
                <a:latin typeface="+mj-lt"/>
                <a:cs typeface="+mj-lt"/>
              </a:rPr>
              <a:t>Introdução</a:t>
            </a:r>
            <a:endParaRPr lang="pt-BR" sz="2400" b="0" strike="noStrike" spc="-1">
              <a:solidFill>
                <a:srgbClr val="FFFFFF"/>
              </a:solidFill>
              <a:latin typeface="+mj-lt"/>
              <a:cs typeface="+mj-lt"/>
            </a:endParaRPr>
          </a:p>
          <a:p>
            <a:pPr algn="ctr">
              <a:lnSpc>
                <a:spcPct val="100000"/>
              </a:lnSpc>
              <a:tabLst>
                <a:tab pos="0" algn="l"/>
              </a:tabLst>
            </a:pPr>
            <a:endParaRPr lang="pt-BR" sz="2800" b="0" strike="noStrike" spc="-1">
              <a:solidFill>
                <a:srgbClr val="FFFFFF"/>
              </a:solidFill>
              <a:latin typeface="+mj-lt"/>
              <a:cs typeface="+mj-lt"/>
            </a:endParaRPr>
          </a:p>
          <a:p>
            <a:pPr algn="ctr">
              <a:lnSpc>
                <a:spcPct val="100000"/>
              </a:lnSpc>
              <a:tabLst>
                <a:tab pos="0" algn="l"/>
              </a:tabLst>
            </a:pPr>
            <a:r>
              <a:rPr lang="pt-BR" sz="2000" b="0" strike="noStrike" spc="-1">
                <a:solidFill>
                  <a:srgbClr val="FFFFFF"/>
                </a:solidFill>
                <a:latin typeface="+mj-lt"/>
                <a:cs typeface="+mj-lt"/>
              </a:rPr>
              <a:t>Equipe BI/FAST</a:t>
            </a:r>
            <a:endParaRPr lang="pt-BR" sz="2000" b="0" strike="noStrike" spc="-1">
              <a:solidFill>
                <a:srgbClr val="FFFFFF"/>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Nomeando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4852035" cy="3416300"/>
          </a:xfrm>
        </p:spPr>
        <p:txBody>
          <a:bodyPr/>
          <a:p>
            <a:pPr marL="285750" indent="-285750" algn="just">
              <a:buFont typeface="Arial" panose="020B0604020202020204" pitchFamily="34" charset="0"/>
              <a:buChar char="•"/>
            </a:pPr>
            <a:r>
              <a:rPr lang="pt-BR" altLang="en-US"/>
              <a:t>É importante identificar a base de dados atribuindo um nome à ela para uma melhor organização e padronização;</a:t>
            </a:r>
            <a:endParaRPr lang="pt-BR" altLang="en-US"/>
          </a:p>
          <a:p>
            <a:pPr marL="285750" indent="-285750" algn="just">
              <a:buFont typeface="Arial" panose="020B0604020202020204" pitchFamily="34" charset="0"/>
              <a:buChar char="•"/>
            </a:pPr>
            <a:endParaRPr lang="pt-BR" altLang="en-US"/>
          </a:p>
          <a:p>
            <a:pPr marL="285750" indent="-285750" algn="l" fontAlgn="t">
              <a:buFont typeface="Arial" panose="020B0604020202020204" pitchFamily="34" charset="0"/>
              <a:buChar char="•"/>
            </a:pPr>
            <a:r>
              <a:rPr lang="pt-BR" altLang="en-US"/>
              <a:t>Atribua o nome nos dois campos destacados na imagem;</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O campo “</a:t>
            </a:r>
            <a:r>
              <a:rPr lang="pt-BR" altLang="en-US">
                <a:solidFill>
                  <a:schemeClr val="accent1">
                    <a:lumMod val="75000"/>
                  </a:schemeClr>
                </a:solidFill>
              </a:rPr>
              <a:t>Name</a:t>
            </a:r>
            <a:r>
              <a:rPr lang="pt-BR" altLang="en-US"/>
              <a:t>” irá aparecer em baixo da base de dados, enquanto que o campo “</a:t>
            </a:r>
            <a:r>
              <a:rPr lang="pt-BR" altLang="en-US">
                <a:solidFill>
                  <a:schemeClr val="accent1">
                    <a:lumMod val="75000"/>
                  </a:schemeClr>
                </a:solidFill>
              </a:rPr>
              <a:t>UserName</a:t>
            </a:r>
            <a:r>
              <a:rPr lang="pt-BR" altLang="en-US"/>
              <a:t>” irá aparecer no menu lateral, para identificar a base.</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2"/>
          <a:stretch>
            <a:fillRect/>
          </a:stretch>
        </p:blipFill>
        <p:spPr>
          <a:xfrm>
            <a:off x="5652135" y="1162050"/>
            <a:ext cx="2551430" cy="3263900"/>
          </a:xfrm>
          <a:prstGeom prst="rect">
            <a:avLst/>
          </a:prstGeom>
        </p:spPr>
      </p:pic>
      <p:sp>
        <p:nvSpPr>
          <p:cNvPr id="4" name="Caixa de Texto 3"/>
          <p:cNvSpPr txBox="1"/>
          <p:nvPr/>
        </p:nvSpPr>
        <p:spPr>
          <a:xfrm>
            <a:off x="7452360" y="2211705"/>
            <a:ext cx="1197610" cy="245110"/>
          </a:xfrm>
          <a:prstGeom prst="rect">
            <a:avLst/>
          </a:prstGeom>
          <a:noFill/>
        </p:spPr>
        <p:txBody>
          <a:bodyPr wrap="square" rtlCol="0">
            <a:spAutoFit/>
          </a:bodyPr>
          <a:p>
            <a:r>
              <a:rPr lang="pt-BR" altLang="en-US" sz="1000">
                <a:solidFill>
                  <a:srgbClr val="FF0000"/>
                </a:solidFill>
              </a:rPr>
              <a:t>Base de dados</a:t>
            </a:r>
            <a:endParaRPr lang="pt-BR" altLang="en-US" sz="100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Inserindo uma Query</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Para inserir uma sentença SQL na base basta dar dois cliques sobre o ícone da base de dados e, em seguida, inserir o Script na tela que foi aberta, como no vídeo abaixo:  </a:t>
            </a:r>
            <a:endParaRPr lang="pt-BR" altLang="en-US" sz="1600"/>
          </a:p>
          <a:p>
            <a:pPr marL="285750" indent="-285750">
              <a:buFont typeface="Arial" panose="020B0604020202020204" pitchFamily="34" charset="0"/>
              <a:buChar char="•"/>
            </a:pPr>
            <a:endParaRPr lang="pt-BR" altLang="en-US" sz="160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WhatsApp Video 2023-05-05 at 12.53.28">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400" y="1706400"/>
            <a:ext cx="8283600" cy="23760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a:t>
            </a:r>
            <a:r>
              <a:rPr lang="pt-BR" sz="2400" b="1" i="0" strike="noStrike">
                <a:solidFill>
                  <a:srgbClr val="00315D"/>
                </a:solidFill>
                <a:latin typeface="Arial" panose="020B0604020202020204"/>
                <a:ea typeface="Arial" panose="020B0604020202020204"/>
                <a:sym typeface="+mn-ea"/>
              </a:rPr>
              <a:t>Verificando uma query no FAST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sz="1600"/>
              <a:t>Para </a:t>
            </a:r>
            <a:r>
              <a:rPr lang="pt-BR" altLang="en-US" sz="1600">
                <a:solidFill>
                  <a:schemeClr val="accent1">
                    <a:lumMod val="75000"/>
                  </a:schemeClr>
                </a:solidFill>
              </a:rPr>
              <a:t>verificar </a:t>
            </a:r>
            <a:r>
              <a:rPr lang="pt-BR" altLang="en-US" sz="1600"/>
              <a:t>se não contém </a:t>
            </a:r>
            <a:r>
              <a:rPr lang="pt-BR" altLang="en-US" sz="1600">
                <a:solidFill>
                  <a:schemeClr val="accent1">
                    <a:lumMod val="75000"/>
                  </a:schemeClr>
                </a:solidFill>
              </a:rPr>
              <a:t>nenhum erro</a:t>
            </a:r>
            <a:r>
              <a:rPr lang="pt-BR" altLang="en-US" sz="1600"/>
              <a:t> na query é possível checar no menu lateral direito, na aba dados. Se o nome da base de dados estiver em </a:t>
            </a:r>
            <a:r>
              <a:rPr lang="pt-BR" altLang="en-US" sz="1600" b="1"/>
              <a:t>negrito </a:t>
            </a:r>
            <a:r>
              <a:rPr lang="pt-BR" altLang="en-US" sz="1600" b="0"/>
              <a:t>significa que foi possível realizar a consulta, caso contrário, revise a query / parâmetros.</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Espaço Reservado para Conteúdo 3"/>
          <p:cNvPicPr>
            <a:picLocks noChangeAspect="1"/>
          </p:cNvPicPr>
          <p:nvPr>
            <p:ph/>
          </p:nvPr>
        </p:nvPicPr>
        <p:blipFill>
          <a:blip r:embed="rId2"/>
          <a:stretch>
            <a:fillRect/>
          </a:stretch>
        </p:blipFill>
        <p:spPr>
          <a:xfrm>
            <a:off x="2781935" y="2012315"/>
            <a:ext cx="2036445" cy="1985645"/>
          </a:xfrm>
          <a:prstGeom prst="rect">
            <a:avLst/>
          </a:prstGeom>
        </p:spPr>
      </p:pic>
      <p:sp>
        <p:nvSpPr>
          <p:cNvPr id="8" name="Caixa de Texto 7"/>
          <p:cNvSpPr txBox="1"/>
          <p:nvPr/>
        </p:nvSpPr>
        <p:spPr>
          <a:xfrm>
            <a:off x="312420" y="3997960"/>
            <a:ext cx="1974215"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1 - Exemplo de base de dados com problema</a:t>
            </a:r>
            <a:endParaRPr lang="pt-BR" altLang="en-US" sz="800" kern="0">
              <a:solidFill>
                <a:srgbClr val="3B3B3B"/>
              </a:solidFill>
              <a:latin typeface="Arial" panose="020B0604020202020204"/>
              <a:ea typeface="Arial" panose="020B0604020202020204"/>
              <a:cs typeface="+mn-ea"/>
            </a:endParaRPr>
          </a:p>
        </p:txBody>
      </p:sp>
      <p:sp>
        <p:nvSpPr>
          <p:cNvPr id="6" name="Caixa de Texto 5"/>
          <p:cNvSpPr txBox="1"/>
          <p:nvPr/>
        </p:nvSpPr>
        <p:spPr>
          <a:xfrm>
            <a:off x="2781935" y="4011930"/>
            <a:ext cx="2037080"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2 - Exemplo de base de dados sem nenhum problema</a:t>
            </a:r>
            <a:endParaRPr lang="pt-BR" altLang="en-US" sz="800" kern="0">
              <a:solidFill>
                <a:srgbClr val="3B3B3B"/>
              </a:solidFill>
              <a:latin typeface="Arial" panose="020B0604020202020204"/>
              <a:ea typeface="Arial" panose="020B0604020202020204"/>
              <a:cs typeface="+mn-ea"/>
            </a:endParaRPr>
          </a:p>
        </p:txBody>
      </p:sp>
      <p:pic>
        <p:nvPicPr>
          <p:cNvPr id="7" name="Imagem 6"/>
          <p:cNvPicPr>
            <a:picLocks noChangeAspect="1"/>
          </p:cNvPicPr>
          <p:nvPr/>
        </p:nvPicPr>
        <p:blipFill>
          <a:blip r:embed="rId3"/>
          <a:stretch>
            <a:fillRect/>
          </a:stretch>
        </p:blipFill>
        <p:spPr>
          <a:xfrm>
            <a:off x="375285" y="2012950"/>
            <a:ext cx="1911350" cy="1985010"/>
          </a:xfrm>
          <a:prstGeom prst="rect">
            <a:avLst/>
          </a:prstGeom>
        </p:spPr>
      </p:pic>
      <p:sp>
        <p:nvSpPr>
          <p:cNvPr id="230" name="CaixaDeTexto 1"/>
          <p:cNvSpPr/>
          <p:nvPr/>
        </p:nvSpPr>
        <p:spPr>
          <a:xfrm>
            <a:off x="5625000" y="3435840"/>
            <a:ext cx="3206880" cy="1073785"/>
          </a:xfrm>
          <a:prstGeom prst="rect">
            <a:avLst/>
          </a:prstGeom>
          <a:gradFill rotWithShape="0">
            <a:gsLst>
              <a:gs pos="0">
                <a:srgbClr val="4889F4"/>
              </a:gs>
              <a:gs pos="100000">
                <a:srgbClr val="8EB6F8"/>
              </a:gs>
            </a:gsLst>
            <a:lin ang="16200000"/>
          </a:grad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pPr>
            <a:endParaRPr lang="pt-BR" sz="800" b="0" strike="noStrike" spc="-1">
              <a:solidFill>
                <a:srgbClr val="000000"/>
              </a:solidFill>
              <a:latin typeface="Arial" panose="020B0604020202020204"/>
            </a:endParaRPr>
          </a:p>
          <a:p>
            <a:pPr algn="ctr">
              <a:lnSpc>
                <a:spcPct val="100000"/>
              </a:lnSpc>
            </a:pPr>
            <a:r>
              <a:rPr lang="pt-BR" sz="1600" b="1" strike="noStrike" spc="-1">
                <a:solidFill>
                  <a:schemeClr val="lt1"/>
                </a:solidFill>
                <a:latin typeface="Arial" panose="020B0604020202020204"/>
                <a:ea typeface="Arial" panose="020B0604020202020204"/>
              </a:rPr>
              <a:t>OBS: Antes de clicar em “</a:t>
            </a:r>
            <a:r>
              <a:rPr lang="pt-BR" sz="1600" b="1" strike="noStrike" spc="-1">
                <a:solidFill>
                  <a:srgbClr val="FF0000"/>
                </a:solidFill>
                <a:latin typeface="Arial" panose="020B0604020202020204"/>
                <a:ea typeface="Arial" panose="020B0604020202020204"/>
              </a:rPr>
              <a:t>ok</a:t>
            </a:r>
            <a:r>
              <a:rPr lang="pt-BR" sz="1600" b="1" strike="noStrike" spc="-1">
                <a:solidFill>
                  <a:schemeClr val="lt1"/>
                </a:solidFill>
                <a:latin typeface="Arial" panose="020B0604020202020204"/>
                <a:ea typeface="Arial" panose="020B0604020202020204"/>
              </a:rPr>
              <a:t>” verificar se os parâmetros estão corretos.</a:t>
            </a:r>
            <a:endParaRPr lang="pt-BR" sz="1600" b="0" strike="noStrike" spc="-1">
              <a:solidFill>
                <a:srgbClr val="000000"/>
              </a:solidFill>
              <a:latin typeface="Arial" panose="020B0604020202020204"/>
            </a:endParaRPr>
          </a:p>
          <a:p>
            <a:pPr algn="ctr">
              <a:lnSpc>
                <a:spcPct val="100000"/>
              </a:lnSpc>
            </a:pPr>
            <a:endParaRPr lang="pt-BR" sz="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 </a:t>
            </a:r>
            <a:r>
              <a:rPr lang="pt-BR" sz="2400" b="1" i="0" strike="noStrike">
                <a:solidFill>
                  <a:srgbClr val="00315D"/>
                </a:solidFill>
                <a:latin typeface="Arial" panose="020B0604020202020204"/>
                <a:ea typeface="Arial" panose="020B0604020202020204"/>
                <a:sym typeface="+mn-ea"/>
              </a:rPr>
              <a:t>Como criar</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Caso sua consulta tenha paramêtros, será preciso criar uma variavel para receber o valor. Segue o vídeo abaixo demonstrando:</a:t>
            </a:r>
            <a:endParaRPr lang="pt-BR" altLang="en-US" sz="1600" b="0"/>
          </a:p>
          <a:p>
            <a:pPr marL="285750" indent="-285750">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6" name="20230711_120027">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364490" y="1707515"/>
            <a:ext cx="8444230" cy="2861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6"/>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Como criar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Como demonstrado no vídeo, para </a:t>
            </a:r>
            <a:r>
              <a:rPr lang="pt-BR" altLang="en-US" sz="1600" b="1">
                <a:solidFill>
                  <a:schemeClr val="accent1">
                    <a:lumMod val="75000"/>
                  </a:schemeClr>
                </a:solidFill>
              </a:rPr>
              <a:t>criar </a:t>
            </a:r>
            <a:r>
              <a:rPr lang="pt-BR" altLang="en-US" sz="1600"/>
              <a:t>uma variavel, antes precisa criar uma </a:t>
            </a:r>
            <a:r>
              <a:rPr lang="pt-BR" altLang="en-US" sz="1600" b="1">
                <a:solidFill>
                  <a:schemeClr val="accent1">
                    <a:lumMod val="75000"/>
                  </a:schemeClr>
                </a:solidFill>
              </a:rPr>
              <a:t>pasta</a:t>
            </a:r>
            <a:r>
              <a:rPr lang="pt-BR" altLang="en-US" sz="1600"/>
              <a:t>. Outro ponto que é importante informar em relação a variavel, para criá-la dentro da pasta é preciso dar um espaço, ou seja, a </a:t>
            </a:r>
            <a:r>
              <a:rPr lang="pt-BR" altLang="en-US" sz="1600" b="1">
                <a:solidFill>
                  <a:schemeClr val="accent1">
                    <a:lumMod val="75000"/>
                  </a:schemeClr>
                </a:solidFill>
              </a:rPr>
              <a:t>indentação </a:t>
            </a:r>
            <a:r>
              <a:rPr lang="pt-BR" altLang="en-US" sz="1600"/>
              <a:t>precisa estar certa, não precisa dar um TAB, um </a:t>
            </a:r>
            <a:r>
              <a:rPr lang="pt-BR" altLang="en-US" sz="1600" b="1">
                <a:solidFill>
                  <a:schemeClr val="accent1">
                    <a:lumMod val="75000"/>
                  </a:schemeClr>
                </a:solidFill>
              </a:rPr>
              <a:t>espaço </a:t>
            </a:r>
            <a:r>
              <a:rPr lang="pt-BR" altLang="en-US" sz="1600" b="0"/>
              <a:t>(tecla backspace do teclado) </a:t>
            </a:r>
            <a:r>
              <a:rPr lang="pt-BR" altLang="en-US" sz="1600"/>
              <a:t>já basta.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r>
              <a:rPr lang="pt-BR" altLang="en-US" sz="1600"/>
              <a:t>Exemplo:</a:t>
            </a:r>
            <a:endParaRPr lang="pt-BR" altLang="en-US" sz="1600"/>
          </a:p>
          <a:p>
            <a:pPr marL="285750" indent="-285750" algn="just">
              <a:buFont typeface="Arial" panose="020B0604020202020204" pitchFamily="34" charset="0"/>
              <a:buChar char="•"/>
            </a:pPr>
            <a:endParaRPr lang="pt-BR" altLang="en-US" sz="1600"/>
          </a:p>
          <a:p>
            <a:pPr marL="0" indent="0" algn="just">
              <a:buFont typeface="Arial" panose="020B0604020202020204" pitchFamily="34" charset="0"/>
              <a:buNone/>
            </a:pPr>
            <a:r>
              <a:rPr lang="pt-BR" altLang="en-US" sz="1600"/>
              <a:t>	PastaExemplo</a:t>
            </a:r>
            <a:endParaRPr lang="pt-BR" altLang="en-US" sz="1600"/>
          </a:p>
          <a:p>
            <a:pPr marL="0" indent="0" algn="just">
              <a:buFont typeface="Arial" panose="020B0604020202020204" pitchFamily="34" charset="0"/>
              <a:buNone/>
            </a:pPr>
            <a:r>
              <a:rPr lang="pt-BR" altLang="en-US" sz="1600"/>
              <a:t>	  Variavel_Na_PastaExemplo</a:t>
            </a:r>
            <a:endParaRPr lang="pt-BR" altLang="en-US" sz="1600"/>
          </a:p>
          <a:p>
            <a:pPr marL="0" indent="0" algn="just">
              <a:buFont typeface="Arial" panose="020B0604020202020204" pitchFamily="34" charset="0"/>
              <a:buNone/>
            </a:pPr>
            <a:r>
              <a:rPr lang="pt-BR" altLang="en-US" sz="1600"/>
              <a:t>	OutraPasta</a:t>
            </a:r>
            <a:endParaRPr lang="pt-BR" altLang="en-US" sz="1600"/>
          </a:p>
          <a:p>
            <a:pPr marL="0" indent="0" algn="just">
              <a:buFont typeface="Arial" panose="020B0604020202020204" pitchFamily="34" charset="0"/>
              <a:buNone/>
            </a:pPr>
            <a:r>
              <a:rPr lang="pt-BR" altLang="en-US" sz="1600"/>
              <a:t>	  SegundaVariavel_Na_OutraPasta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Após criar a variável, será preciso atribuir à base de dados. Segue o vídeo demonstrando.</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20230711_111800">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566420" y="1419225"/>
            <a:ext cx="8116570" cy="314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Se atentar...</a:t>
            </a:r>
            <a:endParaRPr lang="pt-BR" altLang="en-US" sz="2400" b="1" i="0" strike="noStrike">
              <a:solidFill>
                <a:srgbClr val="00315D"/>
              </a:solidFill>
              <a:latin typeface="Arial" panose="020B0604020202020204"/>
              <a:ea typeface="Arial" panose="020B0604020202020204"/>
              <a:sym typeface="+mn-ea"/>
            </a:endParaRPr>
          </a:p>
        </p:txBody>
      </p:sp>
      <p:pic>
        <p:nvPicPr>
          <p:cNvPr id="4" name="Imagem 3" descr="mensagem de erro"/>
          <p:cNvPicPr>
            <a:picLocks noChangeAspect="1"/>
          </p:cNvPicPr>
          <p:nvPr/>
        </p:nvPicPr>
        <p:blipFill>
          <a:blip r:embed="rId1">
            <a:alphaModFix amt="16000"/>
          </a:blip>
          <a:stretch>
            <a:fillRect/>
          </a:stretch>
        </p:blipFill>
        <p:spPr>
          <a:xfrm>
            <a:off x="3636010" y="0"/>
            <a:ext cx="4351655" cy="4351655"/>
          </a:xfrm>
          <a:prstGeom prst="rect">
            <a:avLst/>
          </a:prstGeom>
        </p:spPr>
      </p:pic>
      <p:sp>
        <p:nvSpPr>
          <p:cNvPr id="3" name="Espaço Reservado para Conteúdo 2"/>
          <p:cNvSpPr>
            <a:spLocks noGrp="1"/>
          </p:cNvSpPr>
          <p:nvPr>
            <p:ph/>
          </p:nvPr>
        </p:nvSpPr>
        <p:spPr>
          <a:xfrm>
            <a:off x="311785" y="1152525"/>
            <a:ext cx="5120640" cy="3416300"/>
          </a:xfrm>
        </p:spPr>
        <p:txBody>
          <a:bodyPr/>
          <a:p>
            <a:pPr marL="285750" indent="-285750" algn="just">
              <a:buFont typeface="Arial" panose="020B0604020202020204" pitchFamily="34" charset="0"/>
              <a:buChar char="•"/>
            </a:pPr>
            <a:r>
              <a:rPr lang="pt-BR" altLang="en-US" sz="1600"/>
              <a:t>Algo que é preciso ficar atento na hora de vincular a variável ao parâmetro da base de dados é no campo “</a:t>
            </a:r>
            <a:r>
              <a:rPr lang="pt-BR" altLang="en-US" sz="1600" b="1">
                <a:solidFill>
                  <a:schemeClr val="accent1">
                    <a:lumMod val="75000"/>
                  </a:schemeClr>
                </a:solidFill>
              </a:rPr>
              <a:t>Tipo de Dado</a:t>
            </a:r>
            <a:r>
              <a:rPr lang="pt-BR" altLang="en-US" sz="1600"/>
              <a:t>”. Se o dado inserido for </a:t>
            </a:r>
            <a:r>
              <a:rPr lang="pt-BR" altLang="en-US" sz="1600" b="1">
                <a:solidFill>
                  <a:schemeClr val="accent1">
                    <a:lumMod val="75000"/>
                  </a:schemeClr>
                </a:solidFill>
              </a:rPr>
              <a:t>inteiro</a:t>
            </a:r>
            <a:r>
              <a:rPr lang="pt-BR" altLang="en-US" sz="1600"/>
              <a:t>, e neste campo estiver </a:t>
            </a:r>
            <a:r>
              <a:rPr lang="pt-BR" altLang="en-US" sz="1600" b="1">
                <a:solidFill>
                  <a:schemeClr val="accent1">
                    <a:lumMod val="75000"/>
                  </a:schemeClr>
                </a:solidFill>
              </a:rPr>
              <a:t>String </a:t>
            </a:r>
            <a:r>
              <a:rPr lang="pt-BR" altLang="en-US" sz="1600"/>
              <a:t>vai dar um </a:t>
            </a:r>
            <a:r>
              <a:rPr lang="pt-BR" altLang="en-US" sz="1600" b="1">
                <a:solidFill>
                  <a:srgbClr val="FF0000"/>
                </a:solidFill>
              </a:rPr>
              <a:t>erro</a:t>
            </a:r>
            <a:r>
              <a:rPr lang="pt-BR" altLang="en-US" sz="1600"/>
              <a:t> de compatibilidade.</a:t>
            </a:r>
            <a:endParaRPr lang="pt-BR" altLang="en-US" sz="160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Outro erro comum de acontecer é deixar o campo “</a:t>
            </a:r>
            <a:r>
              <a:rPr lang="pt-BR" altLang="en-US" sz="1600" b="1">
                <a:solidFill>
                  <a:schemeClr val="accent1">
                    <a:lumMod val="75000"/>
                  </a:schemeClr>
                </a:solidFill>
              </a:rPr>
              <a:t>Valor</a:t>
            </a:r>
            <a:r>
              <a:rPr lang="pt-BR" altLang="en-US" sz="1600" b="0"/>
              <a:t>” vazio, não atribuindo uma variável para o parâmetro do SQL, o que implicará em uma </a:t>
            </a:r>
            <a:r>
              <a:rPr lang="pt-BR" altLang="en-US" sz="1600" b="1">
                <a:solidFill>
                  <a:srgbClr val="FF0000"/>
                </a:solidFill>
              </a:rPr>
              <a:t>mensagem de erro</a:t>
            </a:r>
            <a:r>
              <a:rPr lang="pt-BR" altLang="en-US" sz="1600" b="0"/>
              <a:t> na hora da execução.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3"/>
          <a:stretch>
            <a:fillRect/>
          </a:stretch>
        </p:blipFill>
        <p:spPr>
          <a:xfrm>
            <a:off x="6156325" y="1419860"/>
            <a:ext cx="2881630" cy="309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60" y="109680"/>
            <a:ext cx="8520120" cy="572400"/>
          </a:xfrm>
        </p:spPr>
        <p:txBody>
          <a:bodyPr/>
          <a:p>
            <a:r>
              <a:rPr lang="pt-BR" sz="2400" b="1" i="0" strike="noStrike">
                <a:solidFill>
                  <a:srgbClr val="00315D"/>
                </a:solidFill>
                <a:latin typeface="Arial" panose="020B0604020202020204"/>
                <a:ea typeface="Arial" panose="020B0604020202020204"/>
                <a:sym typeface="+mn-ea"/>
              </a:rPr>
              <a:t>Parâmetros - Verificando uma query no FAST</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656590"/>
            <a:ext cx="4800600" cy="3416300"/>
          </a:xfrm>
        </p:spPr>
        <p:txBody>
          <a:bodyPr>
            <a:normAutofit lnSpcReduction="10000"/>
          </a:bodyPr>
          <a:p>
            <a:pPr marL="285750" indent="-285750" algn="just">
              <a:buFont typeface="Arial" panose="020B0604020202020204" pitchFamily="34" charset="0"/>
              <a:buChar char="•"/>
            </a:pPr>
            <a:r>
              <a:rPr lang="pt-BR" altLang="en-US" sz="1600"/>
              <a:t>Como foi dito anteriormente, para verificar se a consulta SQL está rodando, o nome da base de dados precisar estar em </a:t>
            </a:r>
            <a:r>
              <a:rPr lang="pt-BR" altLang="en-US" sz="1600" b="1"/>
              <a:t>negrito </a:t>
            </a:r>
            <a:r>
              <a:rPr lang="pt-BR" altLang="en-US" sz="1600" b="0"/>
              <a:t>no menu lateral direito. Mas quando se tem parâmetros, existe um procedimento a mais que deve ser feito para que o menu fique em </a:t>
            </a:r>
            <a:r>
              <a:rPr lang="pt-BR" altLang="en-US" sz="1600" b="1"/>
              <a:t>negrito</a:t>
            </a:r>
            <a:r>
              <a:rPr lang="pt-BR" altLang="en-US" sz="1600" b="0"/>
              <a:t>. É preciso clicar nos 3 pontos do campo “Params” das propriedades da base de dados, e na tela que se abrir clicar em “ok”. Caso ainda não fique em </a:t>
            </a:r>
            <a:r>
              <a:rPr lang="pt-BR" altLang="en-US" sz="1600" b="1"/>
              <a:t>negrito </a:t>
            </a:r>
            <a:r>
              <a:rPr lang="pt-BR" altLang="en-US" sz="1600" b="0"/>
              <a:t>verifique a query / parâmetro.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É importante deixar as bases em </a:t>
            </a:r>
            <a:r>
              <a:rPr lang="pt-BR" altLang="en-US" sz="1600" b="1"/>
              <a:t>negrito </a:t>
            </a:r>
            <a:r>
              <a:rPr lang="pt-BR" altLang="en-US" sz="1600" b="0"/>
              <a:t>no menu lateral direito, para você se certificar que o FAST está rodando as query e trazendo os campos.</a:t>
            </a: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
        <p:nvSpPr>
          <p:cNvPr id="230" name="CaixaDeTexto 1"/>
          <p:cNvSpPr/>
          <p:nvPr/>
        </p:nvSpPr>
        <p:spPr>
          <a:xfrm>
            <a:off x="5625000" y="3435840"/>
            <a:ext cx="3206880" cy="1073785"/>
          </a:xfrm>
          <a:prstGeom prst="rect">
            <a:avLst/>
          </a:prstGeom>
          <a:gradFill rotWithShape="0">
            <a:gsLst>
              <a:gs pos="0">
                <a:srgbClr val="4889F4"/>
              </a:gs>
              <a:gs pos="100000">
                <a:srgbClr val="8EB6F8"/>
              </a:gs>
            </a:gsLst>
            <a:lin ang="16200000"/>
          </a:grad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pPr>
            <a:endParaRPr lang="pt-BR" sz="800" b="0" strike="noStrike" spc="-1">
              <a:solidFill>
                <a:srgbClr val="000000"/>
              </a:solidFill>
              <a:latin typeface="Arial" panose="020B0604020202020204"/>
            </a:endParaRPr>
          </a:p>
          <a:p>
            <a:pPr algn="ctr">
              <a:lnSpc>
                <a:spcPct val="100000"/>
              </a:lnSpc>
            </a:pPr>
            <a:r>
              <a:rPr lang="pt-BR" sz="1600" b="1" strike="noStrike" spc="-1">
                <a:solidFill>
                  <a:schemeClr val="lt1"/>
                </a:solidFill>
                <a:latin typeface="Arial" panose="020B0604020202020204"/>
                <a:ea typeface="Arial" panose="020B0604020202020204"/>
              </a:rPr>
              <a:t>OBS: Antes de clicar em “</a:t>
            </a:r>
            <a:r>
              <a:rPr lang="pt-BR" sz="1600" b="1" strike="noStrike" spc="-1">
                <a:solidFill>
                  <a:srgbClr val="FF0000"/>
                </a:solidFill>
                <a:latin typeface="Arial" panose="020B0604020202020204"/>
                <a:ea typeface="Arial" panose="020B0604020202020204"/>
              </a:rPr>
              <a:t>ok</a:t>
            </a:r>
            <a:r>
              <a:rPr lang="pt-BR" sz="1600" b="1" strike="noStrike" spc="-1">
                <a:solidFill>
                  <a:schemeClr val="lt1"/>
                </a:solidFill>
                <a:latin typeface="Arial" panose="020B0604020202020204"/>
                <a:ea typeface="Arial" panose="020B0604020202020204"/>
              </a:rPr>
              <a:t>” verificar se os parâmetros estão corretos.</a:t>
            </a:r>
            <a:endParaRPr lang="pt-BR" sz="1600" b="0" strike="noStrike" spc="-1">
              <a:solidFill>
                <a:srgbClr val="000000"/>
              </a:solidFill>
              <a:latin typeface="Arial" panose="020B0604020202020204"/>
            </a:endParaRPr>
          </a:p>
          <a:p>
            <a:pPr algn="ctr">
              <a:lnSpc>
                <a:spcPct val="100000"/>
              </a:lnSpc>
            </a:pPr>
            <a:endParaRPr lang="pt-BR" sz="800" b="0" strike="noStrike" spc="-1">
              <a:solidFill>
                <a:srgbClr val="000000"/>
              </a:solidFill>
              <a:latin typeface="Arial" panose="020B0604020202020204"/>
            </a:endParaRPr>
          </a:p>
        </p:txBody>
      </p:sp>
      <p:pic>
        <p:nvPicPr>
          <p:cNvPr id="6" name="Imagem 5"/>
          <p:cNvPicPr>
            <a:picLocks noChangeAspect="1"/>
          </p:cNvPicPr>
          <p:nvPr/>
        </p:nvPicPr>
        <p:blipFill>
          <a:blip r:embed="rId2"/>
          <a:stretch>
            <a:fillRect/>
          </a:stretch>
        </p:blipFill>
        <p:spPr>
          <a:xfrm>
            <a:off x="5292090" y="699770"/>
            <a:ext cx="3683635" cy="260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85" y="262255"/>
            <a:ext cx="8520430" cy="755015"/>
          </a:xfrm>
        </p:spPr>
        <p:txBody>
          <a:bodyPr/>
          <a:p>
            <a:r>
              <a:rPr lang="pt-BR" sz="2400" b="1" i="0" strike="noStrike">
                <a:solidFill>
                  <a:srgbClr val="00315D"/>
                </a:solidFill>
                <a:latin typeface="Arial" panose="020B0604020202020204"/>
                <a:ea typeface="Arial" panose="020B0604020202020204"/>
                <a:sym typeface="+mn-ea"/>
              </a:rPr>
              <a:t>Boas Práticas</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4121150" y="1152525"/>
            <a:ext cx="4745990" cy="1789430"/>
          </a:xfrm>
        </p:spPr>
        <p:txBody>
          <a:bodyPr/>
          <a:p>
            <a:pPr marL="171450" indent="-171450" algn="just">
              <a:buFont typeface="Arial" panose="020B0604020202020204" pitchFamily="34" charset="0"/>
              <a:buChar char="•"/>
            </a:pPr>
            <a:r>
              <a:rPr lang="pt-BR" b="0" strike="noStrike">
                <a:solidFill>
                  <a:srgbClr val="3B3B3B"/>
                </a:solidFill>
                <a:latin typeface="Arial" panose="020B0604020202020204"/>
                <a:ea typeface="Arial" panose="020B0604020202020204"/>
                <a:sym typeface="+mn-ea"/>
              </a:rPr>
              <a:t>Após uma introdução do FAST e do seu funcionamento, é importante destacar algumas boas práticas na hora de iníciar ou fazer alguma alteração em um relatório, para que seja feita da melhor forma possível.</a:t>
            </a:r>
            <a:endParaRPr lang="pt-BR" altLang="en-US"/>
          </a:p>
        </p:txBody>
      </p:sp>
      <p:pic>
        <p:nvPicPr>
          <p:cNvPr id="100" name="Imagem 99"/>
          <p:cNvPicPr/>
          <p:nvPr/>
        </p:nvPicPr>
        <p:blipFill>
          <a:blip r:embed="rId1"/>
          <a:stretch>
            <a:fillRect/>
          </a:stretch>
        </p:blipFill>
        <p:spPr>
          <a:xfrm>
            <a:off x="326390" y="1131570"/>
            <a:ext cx="3629660" cy="3119120"/>
          </a:xfrm>
          <a:prstGeom prst="rect">
            <a:avLst/>
          </a:prstGeom>
          <a:noFill/>
          <a:ln w="9525">
            <a:noFill/>
          </a:ln>
        </p:spPr>
      </p:pic>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Antes de iniciar um novo relatório verifique se é possível utilizar um modelo existente, para manter um padrão. Podendo ainda marcar ou não a opção “Herança do relatório”.</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Wingdings" panose="05000000000000000000" charset="0"/>
              <a:buChar char="Ø"/>
            </a:pPr>
            <a:r>
              <a:rPr kumimoji="0" lang="pt-BR" sz="1400" b="1" i="0" u="none" strike="noStrike" kern="0" cap="none" spc="-1" normalizeH="0" baseline="0" noProof="1">
                <a:solidFill>
                  <a:srgbClr val="00315D"/>
                </a:solidFill>
                <a:latin typeface="Arial" panose="020B0604020202020204"/>
                <a:ea typeface="Arial" panose="020B0604020202020204"/>
                <a:cs typeface="+mn-ea"/>
                <a:sym typeface="+mn-ea"/>
              </a:rPr>
              <a:t>Modelo</a:t>
            </a:r>
            <a:r>
              <a:rPr lang="pt-BR" sz="1400" b="1" strike="noStrike" spc="-1">
                <a:solidFill>
                  <a:srgbClr val="00315D"/>
                </a:solidFill>
                <a:latin typeface="Arial" panose="020B0604020202020204"/>
                <a:ea typeface="Arial" panose="020B0604020202020204"/>
                <a:sym typeface="+mn-ea"/>
              </a:rPr>
              <a:t>: É um relatório padrão, que pode vir com um cabeçalho e rodapé prontos, por exemplo. Também é possível criar novos modelos.</a:t>
            </a:r>
            <a:endParaRPr lang="pt-BR" sz="1400" b="1" strike="noStrike" spc="-1">
              <a:solidFill>
                <a:srgbClr val="00315D"/>
              </a:solidFill>
              <a:latin typeface="Arial" panose="020B0604020202020204"/>
              <a:ea typeface="Arial" panose="020B0604020202020204"/>
              <a:sym typeface="+mn-ea"/>
            </a:endParaRPr>
          </a:p>
          <a:p>
            <a:pPr marL="457200" indent="-406400">
              <a:lnSpc>
                <a:spcPct val="115000"/>
              </a:lnSpc>
              <a:buClr>
                <a:srgbClr val="00315D"/>
              </a:buClr>
              <a:buFont typeface="Wingdings" panose="05000000000000000000" charset="0"/>
              <a:buChar char="Ø"/>
            </a:pP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Imagem 1"/>
          <p:cNvPicPr>
            <a:picLocks noChangeAspect="1"/>
          </p:cNvPicPr>
          <p:nvPr/>
        </p:nvPicPr>
        <p:blipFill>
          <a:blip r:embed="rId2"/>
          <a:stretch>
            <a:fillRect/>
          </a:stretch>
        </p:blipFill>
        <p:spPr>
          <a:xfrm>
            <a:off x="5868035" y="1202055"/>
            <a:ext cx="3046730" cy="3250565"/>
          </a:xfrm>
          <a:prstGeom prst="rect">
            <a:avLst/>
          </a:prstGeom>
        </p:spPr>
      </p:pic>
      <p:sp>
        <p:nvSpPr>
          <p:cNvPr id="3" name="Caixa de Texto 2"/>
          <p:cNvSpPr txBox="1"/>
          <p:nvPr/>
        </p:nvSpPr>
        <p:spPr>
          <a:xfrm>
            <a:off x="5828665" y="821055"/>
            <a:ext cx="3035300" cy="306705"/>
          </a:xfrm>
          <a:prstGeom prst="rect">
            <a:avLst/>
          </a:prstGeom>
          <a:noFill/>
        </p:spPr>
        <p:txBody>
          <a:bodyPr wrap="square" rtlCol="0">
            <a:spAutoFit/>
          </a:bodyPr>
          <a:p>
            <a:r>
              <a:rPr lang="pt-BR" sz="1400" b="1" kern="0" spc="-1">
                <a:solidFill>
                  <a:srgbClr val="00315D"/>
                </a:solidFill>
                <a:latin typeface="Arial" panose="020B0604020202020204"/>
                <a:ea typeface="Arial" panose="020B0604020202020204"/>
                <a:cs typeface="+mn-ea"/>
              </a:rPr>
              <a:t>Menu Arquivo &gt; Novo</a:t>
            </a:r>
            <a:endParaRPr lang="pt-BR" altLang="en-US" sz="1400" b="1"/>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fast report academy"/>
          <p:cNvPicPr>
            <a:picLocks noChangeAspect="1"/>
          </p:cNvPicPr>
          <p:nvPr/>
        </p:nvPicPr>
        <p:blipFill>
          <a:blip r:embed="rId1">
            <a:alphaModFix amt="19000"/>
          </a:blip>
          <a:stretch>
            <a:fillRect/>
          </a:stretch>
        </p:blipFill>
        <p:spPr>
          <a:xfrm>
            <a:off x="1777365" y="-6985"/>
            <a:ext cx="5273675" cy="5149850"/>
          </a:xfrm>
          <a:prstGeom prst="rect">
            <a:avLst/>
          </a:prstGeom>
        </p:spPr>
      </p:pic>
      <p:sp>
        <p:nvSpPr>
          <p:cNvPr id="88"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spc="-1">
                <a:solidFill>
                  <a:srgbClr val="00315D"/>
                </a:solidFill>
                <a:latin typeface="Arial" panose="020B0604020202020204"/>
                <a:ea typeface="Arial" panose="020B0604020202020204"/>
              </a:rPr>
              <a:t>SUMÁRIO</a:t>
            </a:r>
            <a:endParaRPr lang="pt-BR" sz="2800" b="0" strike="noStrike" spc="-1">
              <a:solidFill>
                <a:srgbClr val="000000"/>
              </a:solidFill>
              <a:latin typeface="Arial" panose="020B0604020202020204"/>
            </a:endParaRPr>
          </a:p>
        </p:txBody>
      </p:sp>
      <p:sp>
        <p:nvSpPr>
          <p:cNvPr id="89" name="PlaceHolder 2"/>
          <p:cNvSpPr>
            <a:spLocks noGrp="1"/>
          </p:cNvSpPr>
          <p:nvPr>
            <p:ph/>
          </p:nvPr>
        </p:nvSpPr>
        <p:spPr>
          <a:xfrm>
            <a:off x="310490" y="654935"/>
            <a:ext cx="8520120" cy="3402720"/>
          </a:xfrm>
          <a:prstGeom prst="rect">
            <a:avLst/>
          </a:prstGeom>
          <a:noFill/>
          <a:ln w="0">
            <a:noFill/>
          </a:ln>
        </p:spPr>
        <p:txBody>
          <a:bodyPr tIns="91440" bIns="91440" anchor="t">
            <a:noAutofit/>
          </a:bodyPr>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Instalação do </a:t>
            </a:r>
            <a:r>
              <a:rPr lang="pt-BR" sz="2400" b="1" strike="noStrike">
                <a:solidFill>
                  <a:srgbClr val="00315D"/>
                </a:solidFill>
                <a:latin typeface="Arial" panose="020B0604020202020204"/>
                <a:ea typeface="Arial" panose="020B0604020202020204"/>
                <a:sym typeface="+mn-ea"/>
              </a:rPr>
              <a:t>Terminal GIT;</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Registrando usuário global e chave SSH; </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Instalação do GSR Designer;</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Registrando um banco de dados;</a:t>
            </a:r>
            <a:endParaRPr lang="pt-BR" sz="24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spc="-1">
                <a:solidFill>
                  <a:srgbClr val="00315D"/>
                </a:solidFill>
                <a:latin typeface="Arial" panose="020B0604020202020204"/>
                <a:ea typeface="Arial" panose="020B0604020202020204"/>
              </a:rPr>
              <a:t>Base de dados;</a:t>
            </a:r>
            <a:endParaRPr lang="pt-BR" sz="24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spc="-1">
                <a:solidFill>
                  <a:srgbClr val="00315D"/>
                </a:solidFill>
                <a:latin typeface="Arial" panose="020B0604020202020204"/>
                <a:ea typeface="Arial" panose="020B0604020202020204"/>
              </a:rPr>
              <a:t>Parâmetros;</a:t>
            </a:r>
            <a:endParaRPr lang="pt-BR" sz="24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Conclusão e Boas Práticas.</a:t>
            </a:r>
            <a:endParaRPr lang="pt-BR" sz="24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endParaRPr lang="pt-BR" sz="24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4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4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9">
                                            <p:txEl>
                                              <p:pRg st="3" end="3"/>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9">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89">
                                            <p:txEl>
                                              <p:pRg st="1" end="1"/>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89">
                                            <p:txEl>
                                              <p:pRg st="2" end="2"/>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89">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89">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8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Quando a opção “Herança do relatório” for marcada, surgirá um cadeado nos campos/códigos (figura 1). Significa que será possível alterar esses campos/códigos apenas no modelo pai. Se esta opção estiver desmarcada, ele trará apenas uma cópia do modelo, permitindo a edição de qualquer campo/código (figura 2), não havendo vínculo de herança, ou seja, ao editar o modelo pai não será feita a alteração nesse relatório. </a:t>
            </a:r>
            <a:endParaRPr lang="pt-BR" sz="10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p:cNvPicPr>
            <a:picLocks noChangeAspect="1"/>
          </p:cNvPicPr>
          <p:nvPr/>
        </p:nvPicPr>
        <p:blipFill>
          <a:blip r:embed="rId2"/>
          <a:stretch>
            <a:fillRect/>
          </a:stretch>
        </p:blipFill>
        <p:spPr>
          <a:xfrm>
            <a:off x="6094730" y="2837180"/>
            <a:ext cx="1999179" cy="763200"/>
          </a:xfrm>
          <a:prstGeom prst="rect">
            <a:avLst/>
          </a:prstGeom>
        </p:spPr>
      </p:pic>
      <p:pic>
        <p:nvPicPr>
          <p:cNvPr id="5" name="Imagem 4"/>
          <p:cNvPicPr>
            <a:picLocks noChangeAspect="1"/>
          </p:cNvPicPr>
          <p:nvPr/>
        </p:nvPicPr>
        <p:blipFill>
          <a:blip r:embed="rId3"/>
          <a:srcRect t="5959"/>
          <a:stretch>
            <a:fillRect/>
          </a:stretch>
        </p:blipFill>
        <p:spPr>
          <a:xfrm>
            <a:off x="6064885" y="1364615"/>
            <a:ext cx="1922780" cy="762635"/>
          </a:xfrm>
          <a:prstGeom prst="rect">
            <a:avLst/>
          </a:prstGeom>
        </p:spPr>
      </p:pic>
      <p:sp>
        <p:nvSpPr>
          <p:cNvPr id="6" name="Caixa de Texto 5"/>
          <p:cNvSpPr txBox="1"/>
          <p:nvPr/>
        </p:nvSpPr>
        <p:spPr>
          <a:xfrm>
            <a:off x="6702425" y="18954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6702425" y="3326130"/>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sz="1000" kern="0">
              <a:solidFill>
                <a:srgbClr val="3B3B3B"/>
              </a:solidFill>
              <a:latin typeface="Arial" panose="020B0604020202020204"/>
              <a:ea typeface="Arial" panose="020B0604020202020204"/>
              <a:cs typeface="+mn-ea"/>
            </a:endParaRPr>
          </a:p>
        </p:txBody>
      </p:sp>
      <p:pic>
        <p:nvPicPr>
          <p:cNvPr id="8" name="Imagem 7"/>
          <p:cNvPicPr>
            <a:picLocks noChangeAspect="1"/>
          </p:cNvPicPr>
          <p:nvPr/>
        </p:nvPicPr>
        <p:blipFill>
          <a:blip r:embed="rId4"/>
          <a:srcRect b="14205"/>
          <a:stretch>
            <a:fillRect/>
          </a:stretch>
        </p:blipFill>
        <p:spPr>
          <a:xfrm>
            <a:off x="6052185" y="840740"/>
            <a:ext cx="2041525" cy="626110"/>
          </a:xfrm>
          <a:prstGeom prst="rect">
            <a:avLst/>
          </a:prstGeom>
        </p:spPr>
      </p:pic>
      <p:pic>
        <p:nvPicPr>
          <p:cNvPr id="9" name="Imagem 8"/>
          <p:cNvPicPr>
            <a:picLocks noChangeAspect="1"/>
          </p:cNvPicPr>
          <p:nvPr/>
        </p:nvPicPr>
        <p:blipFill>
          <a:blip r:embed="rId5"/>
          <a:stretch>
            <a:fillRect/>
          </a:stretch>
        </p:blipFill>
        <p:spPr>
          <a:xfrm>
            <a:off x="6052185" y="2287905"/>
            <a:ext cx="2041200" cy="650019"/>
          </a:xfrm>
          <a:prstGeom prst="rect">
            <a:avLst/>
          </a:prstGeom>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Estruturação das bandas</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837501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Ao iniciar a montagem do layout tenha o código SQL finalizado, ou pelo menos tenha em mente como vai ser feito e como vai ser exibido. Esse fator é importante na hora de escolher as bandas, para não acabar colocando banda errada, pois pode afetar no desempenho do relatório, por exemplo, colocar muitas bandas que rodam uma consulta SQL sendo que poderia substitui-las por bandas filhas. </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Será abordado mais a respeito das bandas, tópicos como: </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O que são.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Quais os tipos mais utilizados, e como funcionam.</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284305"/>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Pense no próximo</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803275"/>
            <a:ext cx="8520430" cy="185039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Eventualmente outra pessoa vai acabar editando o seu relatório, então qualquer coisa que achar pertinente faça uma anotação ! Por exemplo: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Parametros com valores específicos, que só aceitam 0 (zero) ou 1 como entrada.</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Sentenças SQL extensas e complexas.</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spc="-1">
                <a:solidFill>
                  <a:srgbClr val="3B3B3B"/>
                </a:solidFill>
                <a:latin typeface="Arial" panose="020B0604020202020204"/>
                <a:ea typeface="Arial" panose="020B0604020202020204"/>
                <a:sym typeface="+mn-ea"/>
              </a:rPr>
              <a:t>Em que tabela encontrar os parâmetros para teste.</a:t>
            </a:r>
            <a:endParaRPr lang="pt-BR" sz="1600" b="0" strike="noStrike" spc="-1">
              <a:solidFill>
                <a:srgbClr val="3B3B3B"/>
              </a:solidFill>
              <a:latin typeface="Arial" panose="020B0604020202020204"/>
              <a:ea typeface="Arial" panose="020B0604020202020204"/>
              <a:sym typeface="+mn-ea"/>
            </a:endParaRPr>
          </a:p>
          <a:p>
            <a:pPr marL="508000" lvl="1" indent="0" algn="just">
              <a:lnSpc>
                <a:spcPct val="115000"/>
              </a:lnSpc>
              <a:buClr>
                <a:srgbClr val="00315D"/>
              </a:buClr>
              <a:buFont typeface="Arial" panose="020B0604020202020204"/>
              <a:buNone/>
            </a:pPr>
            <a:r>
              <a:rPr lang="pt-BR" sz="1600" b="0" strike="noStrike" spc="-1">
                <a:solidFill>
                  <a:srgbClr val="3B3B3B"/>
                </a:solidFill>
                <a:latin typeface="Arial" panose="020B0604020202020204"/>
                <a:ea typeface="Arial" panose="020B0604020202020204"/>
                <a:sym typeface="+mn-ea"/>
              </a:rPr>
              <a:t>Por exemplo:</a:t>
            </a:r>
            <a:endParaRPr lang="pt-BR" sz="1600" b="0" strike="noStrike" spc="-1">
              <a:solidFill>
                <a:srgbClr val="3B3B3B"/>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Espaço Reservado para Conteúdo 1"/>
          <p:cNvPicPr>
            <a:picLocks noChangeAspect="1"/>
          </p:cNvPicPr>
          <p:nvPr>
            <p:ph/>
          </p:nvPr>
        </p:nvPicPr>
        <p:blipFill>
          <a:blip r:embed="rId2"/>
          <a:stretch>
            <a:fillRect/>
          </a:stretch>
        </p:blipFill>
        <p:spPr>
          <a:xfrm>
            <a:off x="2338070" y="2707005"/>
            <a:ext cx="4523740" cy="192151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980440"/>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 interação com o GITHUB ocorre por meio do Terminal GIT (64-bit), é nele que será digitado todas as linhas de código que permitiram clonar os repositórios, puxar novas atualizações, enviar novas mudanças, e etc.</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Abaixo está disponível o link para download do terminal git;</a:t>
            </a:r>
            <a:r>
              <a:rPr lang="pt-BR" sz="1600" b="1" strike="noStrike">
                <a:solidFill>
                  <a:srgbClr val="3B3B3B"/>
                </a:solidFill>
                <a:latin typeface="Arial" panose="020B0604020202020204"/>
                <a:ea typeface="Arial" panose="020B0604020202020204"/>
                <a:sym typeface="+mn-ea"/>
              </a:rPr>
              <a:t>  </a:t>
            </a:r>
            <a:endParaRPr lang="pt-BR" sz="1600" b="1" strike="noStrike">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r>
              <a:rPr lang="pt-BR" sz="1600" b="1" strike="noStrike">
                <a:solidFill>
                  <a:srgbClr val="3B3B3B"/>
                </a:solidFill>
                <a:latin typeface="Arial" panose="020B0604020202020204"/>
                <a:ea typeface="Arial" panose="020B0604020202020204"/>
                <a:sym typeface="+mn-ea"/>
              </a:rPr>
              <a:t>  </a:t>
            </a:r>
            <a:endParaRPr lang="pt-BR" sz="1600" b="1"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1" strike="noStrike">
                <a:solidFill>
                  <a:srgbClr val="3B3B3B"/>
                </a:solidFill>
                <a:latin typeface="Arial" panose="020B0604020202020204"/>
                <a:ea typeface="Arial" panose="020B0604020202020204"/>
                <a:sym typeface="+mn-ea"/>
              </a:rPr>
              <a:t>https://git-scm.com/download/win</a:t>
            </a:r>
            <a:endParaRPr lang="pt-BR" sz="1600" b="1" strike="noStrike">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endParaRPr lang="pt-BR" sz="1600" strike="noStrike">
              <a:solidFill>
                <a:srgbClr val="3B3B3B"/>
              </a:solidFill>
              <a:latin typeface="Arial" panose="020B0604020202020204"/>
              <a:ea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Registrando usuário global e chave SSH</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980440"/>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Na barra de “Pesquisar” do Windows digite por “Git Bash” para abrir o terminal.</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strike="noStrike">
                <a:solidFill>
                  <a:srgbClr val="3B3B3B"/>
                </a:solidFill>
                <a:latin typeface="Arial" panose="020B0604020202020204"/>
                <a:ea typeface="Arial" panose="020B0604020202020204"/>
                <a:sym typeface="+mn-ea"/>
              </a:rPr>
              <a:t>Em seguida digite o seguinte comando: git config --global user.name </a:t>
            </a:r>
            <a:r>
              <a:rPr lang="pt-BR" sz="1600" strike="noStrike" kern="0">
                <a:solidFill>
                  <a:schemeClr val="accent1">
                    <a:lumMod val="75000"/>
                  </a:schemeClr>
                </a:solidFill>
                <a:latin typeface="Arial" panose="020B0604020202020204"/>
                <a:ea typeface="Arial" panose="020B0604020202020204"/>
                <a:cs typeface="+mn-ea"/>
                <a:sym typeface="+mn-ea"/>
              </a:rPr>
              <a:t>"YOUR NAME"</a:t>
            </a:r>
            <a:endParaRPr lang="pt-BR" sz="1600" strike="noStrike">
              <a:solidFill>
                <a:srgbClr val="00B050"/>
              </a:solidFill>
              <a:latin typeface="Arial" panose="020B0604020202020204"/>
              <a:ea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3" name="Espaço Reservado para Conteúdo 2"/>
          <p:cNvPicPr>
            <a:picLocks noChangeAspect="1"/>
          </p:cNvPicPr>
          <p:nvPr>
            <p:ph/>
          </p:nvPr>
        </p:nvPicPr>
        <p:blipFill>
          <a:blip r:embed="rId2"/>
          <a:stretch>
            <a:fillRect/>
          </a:stretch>
        </p:blipFill>
        <p:spPr>
          <a:xfrm>
            <a:off x="45085" y="1131570"/>
            <a:ext cx="4514850" cy="2976245"/>
          </a:xfrm>
          <a:prstGeom prst="rect">
            <a:avLst/>
          </a:prstGeom>
        </p:spPr>
      </p:pic>
      <p:pic>
        <p:nvPicPr>
          <p:cNvPr id="4" name="Espaço Reservado para Conteúdo 3"/>
          <p:cNvPicPr>
            <a:picLocks noChangeAspect="1"/>
          </p:cNvPicPr>
          <p:nvPr>
            <p:ph/>
          </p:nvPr>
        </p:nvPicPr>
        <p:blipFill>
          <a:blip r:embed="rId3"/>
          <a:stretch>
            <a:fillRect/>
          </a:stretch>
        </p:blipFill>
        <p:spPr>
          <a:xfrm>
            <a:off x="4596130" y="1131570"/>
            <a:ext cx="4479290" cy="2975610"/>
          </a:xfrm>
          <a:prstGeom prst="rect">
            <a:avLst/>
          </a:prstGeom>
        </p:spPr>
      </p:pic>
      <p:sp>
        <p:nvSpPr>
          <p:cNvPr id="8" name="Caixa de Texto 7"/>
          <p:cNvSpPr txBox="1"/>
          <p:nvPr/>
        </p:nvSpPr>
        <p:spPr>
          <a:xfrm>
            <a:off x="45085" y="4084320"/>
            <a:ext cx="4112895" cy="24511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1 - Filtrar pelo nome do repositório “gsr designer”;</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4596130" y="4086225"/>
            <a:ext cx="4112895" cy="39878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2 - Após entrar no repositório, clique em “code” e copie o link SSH para poder realizar a clonagem.</a:t>
            </a:r>
            <a:endParaRPr lang="pt-BR" altLang="en-US" sz="1000" kern="0">
              <a:solidFill>
                <a:srgbClr val="3B3B3B"/>
              </a:solidFill>
              <a:latin typeface="Arial" panose="020B0604020202020204"/>
              <a:ea typeface="Arial" panose="020B0604020202020204"/>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e do GSR Designer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8" name="Caixa de Texto 7"/>
          <p:cNvSpPr txBox="1"/>
          <p:nvPr/>
        </p:nvSpPr>
        <p:spPr>
          <a:xfrm>
            <a:off x="116840" y="4156075"/>
            <a:ext cx="4112895" cy="24511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3 - Utilizando o Terminal GIT ;</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4596130" y="4157980"/>
            <a:ext cx="4112895" cy="39878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2 - Após entrar no repositório, clique em “code” e copie o link SSH para poder realizar a clonagem.</a:t>
            </a:r>
            <a:endParaRPr lang="pt-BR" altLang="en-US" sz="1000" kern="0">
              <a:solidFill>
                <a:srgbClr val="3B3B3B"/>
              </a:solidFill>
              <a:latin typeface="Arial" panose="020B0604020202020204"/>
              <a:ea typeface="Arial" panose="020B0604020202020204"/>
              <a:cs typeface="+mn-ea"/>
            </a:endParaRPr>
          </a:p>
        </p:txBody>
      </p:sp>
      <p:pic>
        <p:nvPicPr>
          <p:cNvPr id="6" name="Espaço Reservado para Conteúdo 5"/>
          <p:cNvPicPr>
            <a:picLocks noChangeAspect="1"/>
          </p:cNvPicPr>
          <p:nvPr>
            <p:ph/>
          </p:nvPr>
        </p:nvPicPr>
        <p:blipFill>
          <a:blip r:embed="rId2"/>
          <a:stretch>
            <a:fillRect/>
          </a:stretch>
        </p:blipFill>
        <p:spPr>
          <a:xfrm>
            <a:off x="172720" y="1179830"/>
            <a:ext cx="4423410" cy="2976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Registrando um banco de dados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1152525"/>
            <a:ext cx="3906520" cy="337693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 registrar um banco de dados basta clicar em </a:t>
            </a:r>
            <a:r>
              <a:rPr lang="pt-BR" sz="1600" b="0" strike="noStrike">
                <a:solidFill>
                  <a:schemeClr val="accent1">
                    <a:lumMod val="75000"/>
                  </a:schemeClr>
                </a:solidFill>
                <a:latin typeface="Arial" panose="020B0604020202020204"/>
                <a:ea typeface="Arial" panose="020B0604020202020204"/>
                <a:sym typeface="+mn-ea"/>
              </a:rPr>
              <a:t>registrar </a:t>
            </a:r>
            <a:r>
              <a:rPr lang="pt-BR" sz="1600" b="0" strike="noStrike">
                <a:solidFill>
                  <a:srgbClr val="3B3B3B"/>
                </a:solidFill>
                <a:latin typeface="Arial" panose="020B0604020202020204"/>
                <a:ea typeface="Arial" panose="020B0604020202020204"/>
                <a:sym typeface="+mn-ea"/>
              </a:rPr>
              <a:t>(figura 1), abrindo uma segunda tela, depois preencha os campos como está na figura 2 e clique em “</a:t>
            </a:r>
            <a:r>
              <a:rPr lang="pt-BR" sz="1600" b="0" strike="noStrike">
                <a:solidFill>
                  <a:schemeClr val="accent1">
                    <a:lumMod val="75000"/>
                  </a:schemeClr>
                </a:solidFill>
                <a:latin typeface="Arial" panose="020B0604020202020204"/>
                <a:ea typeface="Arial" panose="020B0604020202020204"/>
                <a:sym typeface="+mn-ea"/>
              </a:rPr>
              <a:t>ok</a:t>
            </a:r>
            <a:r>
              <a:rPr lang="pt-BR" sz="1600" b="0" strike="noStrike">
                <a:solidFill>
                  <a:srgbClr val="3B3B3B"/>
                </a:solidFill>
                <a:latin typeface="Arial" panose="020B0604020202020204"/>
                <a:ea typeface="Arial" panose="020B0604020202020204"/>
                <a:sym typeface="+mn-ea"/>
              </a:rPr>
              <a:t>”. Se for firebird basta alterar em SGBD. Não precisa preencher o campo “Schema”.</a:t>
            </a: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descr="WhatsApp Image 2023-05-04 at 13.07.31"/>
          <p:cNvPicPr>
            <a:picLocks noChangeAspect="1"/>
          </p:cNvPicPr>
          <p:nvPr/>
        </p:nvPicPr>
        <p:blipFill>
          <a:blip r:embed="rId2"/>
          <a:stretch>
            <a:fillRect/>
          </a:stretch>
        </p:blipFill>
        <p:spPr>
          <a:xfrm>
            <a:off x="4596130" y="1330325"/>
            <a:ext cx="2085975" cy="2513965"/>
          </a:xfrm>
          <a:prstGeom prst="rect">
            <a:avLst/>
          </a:prstGeom>
        </p:spPr>
      </p:pic>
      <p:pic>
        <p:nvPicPr>
          <p:cNvPr id="7" name="Imagem 6"/>
          <p:cNvPicPr>
            <a:picLocks noChangeAspect="1"/>
          </p:cNvPicPr>
          <p:nvPr/>
        </p:nvPicPr>
        <p:blipFill>
          <a:blip r:embed="rId3"/>
          <a:stretch>
            <a:fillRect/>
          </a:stretch>
        </p:blipFill>
        <p:spPr>
          <a:xfrm>
            <a:off x="6783070" y="1330325"/>
            <a:ext cx="2033270" cy="2513330"/>
          </a:xfrm>
          <a:prstGeom prst="rect">
            <a:avLst/>
          </a:prstGeom>
        </p:spPr>
      </p:pic>
      <p:sp>
        <p:nvSpPr>
          <p:cNvPr id="8" name="Caixa de Texto 7"/>
          <p:cNvSpPr txBox="1"/>
          <p:nvPr/>
        </p:nvSpPr>
        <p:spPr>
          <a:xfrm>
            <a:off x="531495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9" name="Caixa de Texto 8"/>
          <p:cNvSpPr txBox="1"/>
          <p:nvPr/>
        </p:nvSpPr>
        <p:spPr>
          <a:xfrm>
            <a:off x="747522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altLang="en-US" sz="1000" kern="0">
              <a:solidFill>
                <a:srgbClr val="3B3B3B"/>
              </a:solidFill>
              <a:latin typeface="Arial" panose="020B0604020202020204"/>
              <a:ea typeface="Arial" panose="020B0604020202020204"/>
              <a:cs typeface="+mn-ea"/>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O que é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a:t>A base de dados é um item do fast report que permite armazenar uma sentença SQL. Na base de dados serão feitas todas as consultas que forem necessárias para o relatório;</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É possível utilizar quantas bases de dados forem necessárias para a criação do relatório.</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buFont typeface="Arial" panose="020B0604020202020204" pitchFamily="34" charset="0"/>
              <a:buChar char="•"/>
            </a:pPr>
            <a:r>
              <a:rPr lang="pt-BR" altLang="en-US"/>
              <a:t>Demonstração</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WhatsApp Video 2023-05-05 at 11.19.24">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625" y="1707515"/>
            <a:ext cx="8284845" cy="237680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6429</Words>
  <Application>WPS Presentation</Application>
  <PresentationFormat/>
  <Paragraphs>176</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22</vt:i4>
      </vt:variant>
    </vt:vector>
  </HeadingPairs>
  <TitlesOfParts>
    <vt:vector size="36" baseType="lpstr">
      <vt:lpstr>Arial</vt:lpstr>
      <vt:lpstr>SimSun</vt:lpstr>
      <vt:lpstr>Wingdings</vt:lpstr>
      <vt:lpstr>Arial</vt:lpstr>
      <vt:lpstr>Times New Roman</vt:lpstr>
      <vt:lpstr>Symbol</vt:lpstr>
      <vt:lpstr>Lobster</vt:lpstr>
      <vt:lpstr>Segoe Print</vt:lpstr>
      <vt:lpstr>Wingdings</vt:lpstr>
      <vt:lpstr>Microsoft YaHei</vt:lpstr>
      <vt:lpstr>Arial Unicode MS</vt:lpstr>
      <vt:lpstr>Calibri</vt:lpstr>
      <vt:lpstr>Simple Light</vt:lpstr>
      <vt:lpstr>Simple Light</vt:lpstr>
      <vt:lpstr>PowerPoint 演示文稿</vt:lpstr>
      <vt:lpstr>SUMÁRIO</vt:lpstr>
      <vt:lpstr>Instalação do Terminal GIT  </vt:lpstr>
      <vt:lpstr>Registrando usuário global e chave SSH</vt:lpstr>
      <vt:lpstr>I </vt:lpstr>
      <vt:lpstr>Instalação do Terminal GIT e do GSR Designer </vt:lpstr>
      <vt:lpstr>Registrando um banco de dados </vt:lpstr>
      <vt:lpstr>Base de dados - O que é ?</vt:lpstr>
      <vt:lpstr>Base de dados</vt:lpstr>
      <vt:lpstr>Base de dados - Nomeando </vt:lpstr>
      <vt:lpstr>Base de dados - Inserindo uma Query</vt:lpstr>
      <vt:lpstr>Base de dados - Verificando uma query no FAST </vt:lpstr>
      <vt:lpstr>Parâmetros - Como criar</vt:lpstr>
      <vt:lpstr>Parâmetros - Como criar </vt:lpstr>
      <vt:lpstr>Parâmetros </vt:lpstr>
      <vt:lpstr>Parâmetros - Se atentar...</vt:lpstr>
      <vt:lpstr>Parâmetros - Verificando uma query no FAST</vt:lpstr>
      <vt:lpstr>Boas Práticas</vt:lpstr>
      <vt:lpstr>Boas Práticas - Modelos </vt:lpstr>
      <vt:lpstr>Boas Práticas - Modelos </vt:lpstr>
      <vt:lpstr>Boas Práticas - Estruturação das bandas</vt:lpstr>
      <vt:lpstr>Boas Práticas - Pense no próximo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SQL - Nível 1</dc:title>
  <dc:creator>Fernando S Claro</dc:creator>
  <cp:lastModifiedBy>Embras</cp:lastModifiedBy>
  <cp:revision>58</cp:revision>
  <dcterms:created xsi:type="dcterms:W3CDTF">2023-05-03T14:31:00Z</dcterms:created>
  <dcterms:modified xsi:type="dcterms:W3CDTF">2023-07-21T18:46:09Z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45</vt:i4>
  </property>
  <property fmtid="{D5CDD505-2E9C-101B-9397-08002B2CF9AE}" pid="3" name="PresentationFormat">
    <vt:lpwstr>Apresentação na tela (16:9)</vt:lpwstr>
  </property>
  <property fmtid="{D5CDD505-2E9C-101B-9397-08002B2CF9AE}" pid="4" name="Slides">
    <vt:i4>45</vt:i4>
  </property>
  <property fmtid="{D5CDD505-2E9C-101B-9397-08002B2CF9AE}" pid="5" name="ICV">
    <vt:lpwstr>2B1F6667B2B444C2B7248E774F45B1AA</vt:lpwstr>
  </property>
  <property fmtid="{D5CDD505-2E9C-101B-9397-08002B2CF9AE}" pid="6" name="KSOProductBuildVer">
    <vt:lpwstr>1046-11.2.0.11537</vt:lpwstr>
  </property>
</Properties>
</file>