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7"/>
  </p:notesMasterIdLst>
  <p:sldIdLst>
    <p:sldId id="256" r:id="rId4"/>
    <p:sldId id="258" r:id="rId5"/>
    <p:sldId id="418" r:id="rId6"/>
    <p:sldId id="380" r:id="rId7"/>
    <p:sldId id="399" r:id="rId8"/>
    <p:sldId id="420" r:id="rId9"/>
    <p:sldId id="422" r:id="rId10"/>
    <p:sldId id="261" r:id="rId11"/>
    <p:sldId id="346" r:id="rId12"/>
    <p:sldId id="348" r:id="rId13"/>
    <p:sldId id="349" r:id="rId14"/>
    <p:sldId id="350" r:id="rId15"/>
    <p:sldId id="370" r:id="rId16"/>
    <p:sldId id="372" r:id="rId18"/>
    <p:sldId id="373" r:id="rId19"/>
    <p:sldId id="438" r:id="rId20"/>
    <p:sldId id="439" r:id="rId21"/>
    <p:sldId id="440" r:id="rId22"/>
    <p:sldId id="345" r:id="rId23"/>
    <p:sldId id="302" r:id="rId24"/>
    <p:sldId id="301" r:id="rId25"/>
    <p:sldId id="303" r:id="rId26"/>
    <p:sldId id="304" r:id="rId27"/>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0B395-2DD1-4E0C-AD7F-C33E717CE14B}" type="datetimeFigureOut">
              <a:rPr lang="pt-BR" smtClean="0"/>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66332-D461-43D9-A1C1-8FF0295CCEC5}"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770ED57-8EF4-4408-8F29-53C56D84D757}" type="slidenum">
              <a:rPr/>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1"/>
          </p:nvPr>
        </p:nvSpPr>
        <p:spPr/>
        <p:txBody>
          <a:bodyPr/>
          <a:p>
            <a:fld id="{A647A116-F7DA-4A7E-961A-D53C2A75190C}" type="slidenum">
              <a:rPr/>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 name="PlaceHolder 6"/>
          <p:cNvSpPr>
            <a:spLocks noGrp="1"/>
          </p:cNvSpPr>
          <p:nvPr>
            <p:ph type="sldNum" idx="1"/>
          </p:nvPr>
        </p:nvSpPr>
        <p:spPr/>
        <p:txBody>
          <a:bodyPr/>
          <a:p>
            <a:fld id="{C76591F1-F8AE-45C4-96F1-E43FDEE0EF85}" type="slidenum">
              <a:rPr/>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9" name="PlaceHolder 8"/>
          <p:cNvSpPr>
            <a:spLocks noGrp="1"/>
          </p:cNvSpPr>
          <p:nvPr>
            <p:ph type="sldNum" idx="1"/>
          </p:nvPr>
        </p:nvSpPr>
        <p:spPr/>
        <p:txBody>
          <a:bodyPr/>
          <a:p>
            <a:fld id="{82D68B7D-D101-445B-A18E-3F42429A03C4}" type="slidenum">
              <a:rPr/>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9D6B6535-64E3-4095-88A4-149F80E76C24}" type="slidenum">
              <a:rPr/>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p>
            <a:pPr indent="0" algn="ctr">
              <a:buNone/>
            </a:pPr>
            <a:endParaRPr lang="pt-BR" sz="3200" b="0" strike="noStrike" spc="-1">
              <a:solidFill>
                <a:srgbClr val="000000"/>
              </a:solidFill>
              <a:latin typeface="Arial" panose="020B0604020202020204"/>
            </a:endParaRPr>
          </a:p>
        </p:txBody>
      </p:sp>
      <p:sp>
        <p:nvSpPr>
          <p:cNvPr id="4" name="PlaceHolder 3"/>
          <p:cNvSpPr>
            <a:spLocks noGrp="1"/>
          </p:cNvSpPr>
          <p:nvPr>
            <p:ph type="sldNum" idx="2"/>
          </p:nvPr>
        </p:nvSpPr>
        <p:spPr/>
        <p:txBody>
          <a:bodyPr/>
          <a:p>
            <a:fld id="{D5658426-DC85-4C29-938D-8D02061C88A7}" type="slidenum">
              <a:rPr/>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4" name="PlaceHolder 3"/>
          <p:cNvSpPr>
            <a:spLocks noGrp="1"/>
          </p:cNvSpPr>
          <p:nvPr>
            <p:ph type="sldNum" idx="2"/>
          </p:nvPr>
        </p:nvSpPr>
        <p:spPr/>
        <p:txBody>
          <a:bodyPr/>
          <a:p>
            <a:fld id="{47F86659-4D94-4A51-9116-DE02A3351497}" type="slidenum">
              <a:rPr/>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2"/>
          </p:nvPr>
        </p:nvSpPr>
        <p:spPr/>
        <p:txBody>
          <a:bodyPr/>
          <a:p>
            <a:fld id="{251570E8-5FDB-4096-834B-1D3E87E4F3D2}" type="slidenum">
              <a:rPr/>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3" name="PlaceHolder 2"/>
          <p:cNvSpPr>
            <a:spLocks noGrp="1"/>
          </p:cNvSpPr>
          <p:nvPr>
            <p:ph type="sldNum" idx="2"/>
          </p:nvPr>
        </p:nvSpPr>
        <p:spPr/>
        <p:txBody>
          <a:bodyPr/>
          <a:p>
            <a:fld id="{B13622FE-0320-444D-93B7-5DEB25E5F4AF}" type="slidenum">
              <a:rPr/>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p>
            <a:pPr algn="ctr"/>
            <a:endParaRPr lang="pt-BR" sz="3200" b="0" strike="noStrike" spc="-1">
              <a:solidFill>
                <a:srgbClr val="000000"/>
              </a:solidFill>
              <a:latin typeface="Arial" panose="020B0604020202020204"/>
            </a:endParaRPr>
          </a:p>
        </p:txBody>
      </p:sp>
      <p:sp>
        <p:nvSpPr>
          <p:cNvPr id="3" name="PlaceHolder 2"/>
          <p:cNvSpPr>
            <a:spLocks noGrp="1"/>
          </p:cNvSpPr>
          <p:nvPr>
            <p:ph type="sldNum" idx="2"/>
          </p:nvPr>
        </p:nvSpPr>
        <p:spPr/>
        <p:txBody>
          <a:bodyPr/>
          <a:p>
            <a:fld id="{4B4F0053-C4C6-4C76-87DD-657CC3EC2663}" type="slidenum">
              <a:rPr/>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2"/>
          </p:nvPr>
        </p:nvSpPr>
        <p:spPr/>
        <p:txBody>
          <a:bodyPr/>
          <a:p>
            <a:fld id="{70B5CB9E-9553-438A-ABDE-AB453E2C11C7}"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p>
            <a:pPr indent="0" algn="ctr">
              <a:buNone/>
            </a:pPr>
            <a:endParaRPr lang="pt-BR" sz="3200" b="0" strike="noStrike" spc="-1">
              <a:solidFill>
                <a:srgbClr val="000000"/>
              </a:solidFill>
              <a:latin typeface="Arial" panose="020B0604020202020204"/>
            </a:endParaRPr>
          </a:p>
        </p:txBody>
      </p:sp>
      <p:sp>
        <p:nvSpPr>
          <p:cNvPr id="2" name="PlaceHolder 3"/>
          <p:cNvSpPr>
            <a:spLocks noGrp="1"/>
          </p:cNvSpPr>
          <p:nvPr>
            <p:ph type="sldNum" idx="1"/>
          </p:nvPr>
        </p:nvSpPr>
        <p:spPr/>
        <p:txBody>
          <a:bodyPr/>
          <a:p>
            <a:fld id="{9A371329-0796-404F-99A1-65EDD0F00F67}" type="slidenum">
              <a:rPr/>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2"/>
          </p:nvPr>
        </p:nvSpPr>
        <p:spPr/>
        <p:txBody>
          <a:bodyPr/>
          <a:p>
            <a:fld id="{6D0D7DDB-0FB1-4AC9-A2F0-FC49B6F79556}" type="slidenum">
              <a:rPr/>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2"/>
          </p:nvPr>
        </p:nvSpPr>
        <p:spPr/>
        <p:txBody>
          <a:bodyPr/>
          <a:p>
            <a:fld id="{3F8EB346-7E03-4D6F-BE11-9EC04E03309D}" type="slidenum">
              <a:rPr/>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2"/>
          </p:nvPr>
        </p:nvSpPr>
        <p:spPr/>
        <p:txBody>
          <a:bodyPr/>
          <a:p>
            <a:fld id="{FC7FC1F5-91F5-41F5-BB97-20EA3924A42A}" type="slidenum">
              <a:rPr/>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 name="PlaceHolder 6"/>
          <p:cNvSpPr>
            <a:spLocks noGrp="1"/>
          </p:cNvSpPr>
          <p:nvPr>
            <p:ph type="sldNum" idx="2"/>
          </p:nvPr>
        </p:nvSpPr>
        <p:spPr/>
        <p:txBody>
          <a:bodyPr/>
          <a:p>
            <a:fld id="{9AA842D4-6713-4735-940A-0E9BE59ED110}" type="slidenum">
              <a:rPr/>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9" name="PlaceHolder 8"/>
          <p:cNvSpPr>
            <a:spLocks noGrp="1"/>
          </p:cNvSpPr>
          <p:nvPr>
            <p:ph type="sldNum" idx="2"/>
          </p:nvPr>
        </p:nvSpPr>
        <p:spPr/>
        <p:txBody>
          <a:bodyPr/>
          <a:p>
            <a:fld id="{D0D9EBBB-25F0-4327-A981-D96C45666EB2}"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4" name="PlaceHolder 3"/>
          <p:cNvSpPr>
            <a:spLocks noGrp="1"/>
          </p:cNvSpPr>
          <p:nvPr>
            <p:ph type="sldNum" idx="1"/>
          </p:nvPr>
        </p:nvSpPr>
        <p:spPr/>
        <p:txBody>
          <a:bodyPr/>
          <a:p>
            <a:fld id="{D2E670E1-1B5B-4C64-A279-EC38CC928FCE}"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5" name="PlaceHolder 4"/>
          <p:cNvSpPr>
            <a:spLocks noGrp="1"/>
          </p:cNvSpPr>
          <p:nvPr>
            <p:ph type="sldNum" idx="1"/>
          </p:nvPr>
        </p:nvSpPr>
        <p:spPr/>
        <p:txBody>
          <a:bodyPr/>
          <a:p>
            <a:fld id="{D297C679-F935-4E7B-B5C2-BC65C0485577}"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3" name="PlaceHolder 2"/>
          <p:cNvSpPr>
            <a:spLocks noGrp="1"/>
          </p:cNvSpPr>
          <p:nvPr>
            <p:ph type="sldNum" idx="1"/>
          </p:nvPr>
        </p:nvSpPr>
        <p:spPr/>
        <p:txBody>
          <a:bodyPr/>
          <a:p>
            <a:fld id="{EC407F22-5B7E-44DC-A9D0-355D26C40B0A}"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p>
            <a:pPr algn="ctr"/>
            <a:endParaRPr lang="pt-BR" sz="3200" b="0" strike="noStrike" spc="-1">
              <a:solidFill>
                <a:srgbClr val="000000"/>
              </a:solidFill>
              <a:latin typeface="Arial" panose="020B0604020202020204"/>
            </a:endParaRPr>
          </a:p>
        </p:txBody>
      </p:sp>
      <p:sp>
        <p:nvSpPr>
          <p:cNvPr id="3" name="PlaceHolder 2"/>
          <p:cNvSpPr>
            <a:spLocks noGrp="1"/>
          </p:cNvSpPr>
          <p:nvPr>
            <p:ph type="sldNum" idx="1"/>
          </p:nvPr>
        </p:nvSpPr>
        <p:spPr/>
        <p:txBody>
          <a:bodyPr/>
          <a:p>
            <a:fld id="{47DCEBA6-AA81-42AE-A6E7-7689B44A45BD}" type="slidenum">
              <a:rPr/>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1"/>
          </p:nvPr>
        </p:nvSpPr>
        <p:spPr/>
        <p:txBody>
          <a:bodyPr/>
          <a:p>
            <a:fld id="{B6608229-BF29-4381-9FAF-25009C9FBF46}" type="slidenum">
              <a:rPr/>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1"/>
          </p:nvPr>
        </p:nvSpPr>
        <p:spPr/>
        <p:txBody>
          <a:bodyPr/>
          <a:p>
            <a:fld id="{639E87CD-64E3-42F9-A3E6-4E33DFF31EBB}" type="slidenum">
              <a:rPr/>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p>
            <a:pPr indent="0">
              <a:buNone/>
            </a:pPr>
            <a:endParaRPr lang="pt-BR" sz="1400" b="0" strike="noStrike" spc="-1">
              <a:solidFill>
                <a:srgbClr val="000000"/>
              </a:solidFill>
              <a:latin typeface="Arial" panose="020B0604020202020204"/>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p>
            <a:pPr indent="0">
              <a:spcBef>
                <a:spcPts val="1415"/>
              </a:spcBef>
              <a:buNone/>
            </a:pPr>
            <a:endParaRPr lang="pt-BR" sz="1400" b="0" strike="noStrike" spc="-1">
              <a:solidFill>
                <a:srgbClr val="000000"/>
              </a:solidFill>
              <a:latin typeface="Arial" panose="020B0604020202020204"/>
            </a:endParaRPr>
          </a:p>
        </p:txBody>
      </p:sp>
      <p:sp>
        <p:nvSpPr>
          <p:cNvPr id="6" name="PlaceHolder 5"/>
          <p:cNvSpPr>
            <a:spLocks noGrp="1"/>
          </p:cNvSpPr>
          <p:nvPr>
            <p:ph type="sldNum" idx="1"/>
          </p:nvPr>
        </p:nvSpPr>
        <p:spPr/>
        <p:txBody>
          <a:bodyPr/>
          <a:p>
            <a:fld id="{3887CFC8-F51F-44B1-944E-29DCB2C4137E}"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r>
              <a:rPr lang="pt-BR" sz="5200" b="0" strike="noStrike" spc="-1">
                <a:solidFill>
                  <a:srgbClr val="000000"/>
                </a:solidFill>
                <a:latin typeface="Arial" panose="020B0604020202020204"/>
              </a:rPr>
              <a:t>Clique para editar o formato do </a:t>
            </a:r>
            <a:r>
              <a:rPr lang="pt-BR" sz="5200" b="0" strike="noStrike" spc="-1">
                <a:solidFill>
                  <a:srgbClr val="000000"/>
                </a:solidFill>
                <a:latin typeface="Arial" panose="020B0604020202020204"/>
              </a:rPr>
              <a:t>texto do título</a:t>
            </a:r>
            <a:endParaRPr lang="pt-BR" sz="5200" b="0" strike="noStrike" spc="-1">
              <a:solidFill>
                <a:srgbClr val="000000"/>
              </a:solidFill>
              <a:latin typeface="Arial" panose="020B0604020202020204"/>
            </a:endParaRPr>
          </a:p>
        </p:txBody>
      </p:sp>
      <p:sp>
        <p:nvSpPr>
          <p:cNvPr id="2"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pos="0" algn="l"/>
              </a:tabLst>
              <a:defRPr lang="pt-BR"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AA1E9272-48EB-4DFF-A692-903808A4C28B}" type="slidenum">
              <a:rPr lang="pt-BR" sz="1000" b="0" strike="noStrike" spc="-1">
                <a:solidFill>
                  <a:schemeClr val="dk2"/>
                </a:solidFill>
                <a:latin typeface="Arial" panose="020B0604020202020204"/>
                <a:ea typeface="Arial" panose="020B0604020202020204"/>
              </a:rPr>
            </a:fld>
            <a:endParaRPr lang="pt-BR" sz="1000" b="0" strike="noStrike" spc="-1">
              <a:solidFill>
                <a:srgbClr val="000000"/>
              </a:solidFill>
              <a:latin typeface="Times New Roman" panose="02020603050405020304"/>
            </a:endParaRPr>
          </a:p>
        </p:txBody>
      </p:sp>
      <p:sp>
        <p:nvSpPr>
          <p:cNvPr id="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pt-BR" sz="1400" b="0" strike="noStrike" spc="-1">
                <a:solidFill>
                  <a:srgbClr val="000000"/>
                </a:solidFill>
                <a:latin typeface="Arial" panose="020B0604020202020204"/>
              </a:rPr>
              <a:t>Clique para editar o formato do texto da estrutura de </a:t>
            </a:r>
            <a:r>
              <a:rPr lang="pt-BR" sz="1400" b="0" strike="noStrike" spc="-1">
                <a:solidFill>
                  <a:srgbClr val="000000"/>
                </a:solidFill>
                <a:latin typeface="Arial" panose="020B0604020202020204"/>
              </a:rPr>
              <a:t>tópicos</a:t>
            </a:r>
            <a:endParaRPr lang="pt-B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1400" b="0" strike="noStrike" spc="-1">
                <a:solidFill>
                  <a:srgbClr val="000000"/>
                </a:solidFill>
                <a:latin typeface="Arial" panose="020B0604020202020204"/>
              </a:rPr>
              <a:t>2.º nível da estrutura de tópicos</a:t>
            </a:r>
            <a:endParaRPr lang="pt-B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1400" b="0" strike="noStrike" spc="-1">
                <a:solidFill>
                  <a:srgbClr val="000000"/>
                </a:solidFill>
                <a:latin typeface="Arial" panose="020B0604020202020204"/>
              </a:rPr>
              <a:t>3.º nível da estrutura de tópicos</a:t>
            </a:r>
            <a:endParaRPr lang="pt-B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1400" b="0" strike="noStrike" spc="-1">
                <a:solidFill>
                  <a:srgbClr val="000000"/>
                </a:solidFill>
                <a:latin typeface="Arial" panose="020B0604020202020204"/>
              </a:rPr>
              <a:t>4.º nível da estrutura de tópicos</a:t>
            </a:r>
            <a:endParaRPr lang="pt-B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5.º nível da estrutura </a:t>
            </a:r>
            <a:r>
              <a:rPr lang="pt-BR" sz="2000" b="0" strike="noStrike" spc="-1">
                <a:solidFill>
                  <a:srgbClr val="000000"/>
                </a:solidFill>
                <a:latin typeface="Arial" panose="020B0604020202020204"/>
              </a:rPr>
              <a:t>de tópicos</a:t>
            </a:r>
            <a:endParaRPr lang="pt-B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6.º nível da </a:t>
            </a:r>
            <a:r>
              <a:rPr lang="pt-BR" sz="2000" b="0" strike="noStrike" spc="-1">
                <a:solidFill>
                  <a:srgbClr val="000000"/>
                </a:solidFill>
                <a:latin typeface="Arial" panose="020B0604020202020204"/>
              </a:rPr>
              <a:t>estrutura de </a:t>
            </a:r>
            <a:r>
              <a:rPr lang="pt-BR" sz="2000" b="0" strike="noStrike" spc="-1">
                <a:solidFill>
                  <a:srgbClr val="000000"/>
                </a:solidFill>
                <a:latin typeface="Arial" panose="020B0604020202020204"/>
              </a:rPr>
              <a:t>tópicos</a:t>
            </a:r>
            <a:endParaRPr lang="pt-B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7.º nível da </a:t>
            </a:r>
            <a:r>
              <a:rPr lang="pt-BR" sz="2000" b="0" strike="noStrike" spc="-1">
                <a:solidFill>
                  <a:srgbClr val="000000"/>
                </a:solidFill>
                <a:latin typeface="Arial" panose="020B0604020202020204"/>
              </a:rPr>
              <a:t>estrutura de </a:t>
            </a:r>
            <a:r>
              <a:rPr lang="pt-BR" sz="2000" b="0" strike="noStrike" spc="-1">
                <a:solidFill>
                  <a:srgbClr val="000000"/>
                </a:solidFill>
                <a:latin typeface="Arial" panose="020B0604020202020204"/>
              </a:rPr>
              <a:t>tópicos</a:t>
            </a:r>
            <a:endParaRPr lang="pt-B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r>
              <a:rPr lang="pt-BR" sz="2800" b="0" strike="noStrike" spc="-1">
                <a:solidFill>
                  <a:srgbClr val="000000"/>
                </a:solidFill>
                <a:latin typeface="Arial" panose="020B0604020202020204"/>
              </a:rPr>
              <a:t>Clique para editar o formato do texto do título</a:t>
            </a:r>
            <a:endParaRPr lang="pt-BR" sz="2800" b="0" strike="noStrike" spc="-1">
              <a:solidFill>
                <a:srgbClr val="000000"/>
              </a:solidFill>
              <a:latin typeface="Arial" panose="020B0604020202020204"/>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1800" indent="-323850">
              <a:spcBef>
                <a:spcPts val="141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Clique para editar o formato do texto da </a:t>
            </a:r>
            <a:r>
              <a:rPr lang="pt-BR" sz="1800" b="0" strike="noStrike" spc="-1">
                <a:solidFill>
                  <a:srgbClr val="000000"/>
                </a:solidFill>
                <a:latin typeface="Arial" panose="020B0604020202020204"/>
              </a:rPr>
              <a:t>estrutura de tópicos</a:t>
            </a:r>
            <a:endParaRPr lang="pt-B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1800" b="0" strike="noStrike" spc="-1">
                <a:solidFill>
                  <a:srgbClr val="000000"/>
                </a:solidFill>
                <a:latin typeface="Arial" panose="020B0604020202020204"/>
              </a:rPr>
              <a:t>2.º nível da estrutura de tópicos</a:t>
            </a:r>
            <a:endParaRPr lang="pt-B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3.º nível da estrutura de tópicos</a:t>
            </a:r>
            <a:endParaRPr lang="pt-B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1800" b="0" strike="noStrike" spc="-1">
                <a:solidFill>
                  <a:srgbClr val="000000"/>
                </a:solidFill>
                <a:latin typeface="Arial" panose="020B0604020202020204"/>
              </a:rPr>
              <a:t>4.º nível da estrutura de </a:t>
            </a:r>
            <a:r>
              <a:rPr lang="pt-BR" sz="1800" b="0" strike="noStrike" spc="-1">
                <a:solidFill>
                  <a:srgbClr val="000000"/>
                </a:solidFill>
                <a:latin typeface="Arial" panose="020B0604020202020204"/>
              </a:rPr>
              <a:t>tópicos</a:t>
            </a:r>
            <a:endParaRPr lang="pt-B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5.º nível da estrutura de </a:t>
            </a:r>
            <a:r>
              <a:rPr lang="pt-BR" sz="1800" b="0" strike="noStrike" spc="-1">
                <a:solidFill>
                  <a:srgbClr val="000000"/>
                </a:solidFill>
                <a:latin typeface="Arial" panose="020B0604020202020204"/>
              </a:rPr>
              <a:t>tópicos</a:t>
            </a:r>
            <a:endParaRPr lang="pt-B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6.º nível da estrutura </a:t>
            </a:r>
            <a:r>
              <a:rPr lang="pt-BR" sz="1800" b="0" strike="noStrike" spc="-1">
                <a:solidFill>
                  <a:srgbClr val="000000"/>
                </a:solidFill>
                <a:latin typeface="Arial" panose="020B0604020202020204"/>
              </a:rPr>
              <a:t>de tópicos</a:t>
            </a:r>
            <a:endParaRPr lang="pt-B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1800" b="0" strike="noStrike" spc="-1">
                <a:solidFill>
                  <a:srgbClr val="000000"/>
                </a:solidFill>
                <a:latin typeface="Arial" panose="020B0604020202020204"/>
              </a:rPr>
              <a:t>7.º nível da </a:t>
            </a:r>
            <a:r>
              <a:rPr lang="pt-BR" sz="1800" b="0" strike="noStrike" spc="-1">
                <a:solidFill>
                  <a:srgbClr val="000000"/>
                </a:solidFill>
                <a:latin typeface="Arial" panose="020B0604020202020204"/>
              </a:rPr>
              <a:t>estrutura de </a:t>
            </a:r>
            <a:r>
              <a:rPr lang="pt-BR" sz="1800" b="0" strike="noStrike" spc="-1">
                <a:solidFill>
                  <a:srgbClr val="000000"/>
                </a:solidFill>
                <a:latin typeface="Arial" panose="020B0604020202020204"/>
              </a:rPr>
              <a:t>tópicos</a:t>
            </a:r>
            <a:endParaRPr lang="pt-BR" sz="1800" b="0" strike="noStrike" spc="-1">
              <a:solidFill>
                <a:srgbClr val="000000"/>
              </a:solidFill>
              <a:latin typeface="Arial" panose="020B0604020202020204"/>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pos="0" algn="l"/>
              </a:tabLst>
              <a:defRPr lang="pt-BR"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DE02B68D-F17B-4806-97BB-9F0CC035A368}" type="slidenum">
              <a:rPr lang="pt-BR" sz="1000" b="0" strike="noStrike" spc="-1">
                <a:solidFill>
                  <a:schemeClr val="dk2"/>
                </a:solidFill>
                <a:latin typeface="Arial" panose="020B0604020202020204"/>
                <a:ea typeface="Arial" panose="020B0604020202020204"/>
              </a:rPr>
            </a:fld>
            <a:endParaRPr lang="pt-BR"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12.png"/><Relationship Id="rId3" Type="http://schemas.microsoft.com/office/2007/relationships/media" Target="../media/media4.mp4"/><Relationship Id="rId2" Type="http://schemas.openxmlformats.org/officeDocument/2006/relationships/video" Target="../media/media4.mp4"/><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5.xml"/><Relationship Id="rId4" Type="http://schemas.openxmlformats.org/officeDocument/2006/relationships/image" Target="../media/image16.png"/><Relationship Id="rId3" Type="http://schemas.microsoft.com/office/2007/relationships/media" Target="../media/media5.mp4"/><Relationship Id="rId2" Type="http://schemas.openxmlformats.org/officeDocument/2006/relationships/video" Target="../media/media5.mp4"/><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17.png"/><Relationship Id="rId3" Type="http://schemas.microsoft.com/office/2007/relationships/media" Target="../media/media6.mp4"/><Relationship Id="rId2" Type="http://schemas.openxmlformats.org/officeDocument/2006/relationships/video" Target="../media/media6.mp4"/><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image" Target="../media/image20.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2.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image" Target="../media/image27.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5.xml"/><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image" Target="../media/image5.png"/><Relationship Id="rId3" Type="http://schemas.microsoft.com/office/2007/relationships/media" Target="../media/media1.mp4"/><Relationship Id="rId2" Type="http://schemas.openxmlformats.org/officeDocument/2006/relationships/video" Target="../media/media1.mp4"/><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image" Target="../media/image6.png"/><Relationship Id="rId3" Type="http://schemas.microsoft.com/office/2007/relationships/media" Target="../media/media2.mp4"/><Relationship Id="rId2" Type="http://schemas.openxmlformats.org/officeDocument/2006/relationships/video" Target="../media/media2.mp4"/><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image" Target="../media/image9.png"/><Relationship Id="rId3" Type="http://schemas.microsoft.com/office/2007/relationships/media" Target="../media/media3.mp4"/><Relationship Id="rId2" Type="http://schemas.openxmlformats.org/officeDocument/2006/relationships/video" Target="../media/media3.mp4"/><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15D"/>
            </a:gs>
            <a:gs pos="100000">
              <a:srgbClr val="1155CC"/>
            </a:gs>
          </a:gsLst>
          <a:lin ang="2700000"/>
        </a:gradFill>
        <a:effectLst/>
      </p:bgPr>
    </p:bg>
    <p:spTree>
      <p:nvGrpSpPr>
        <p:cNvPr id="1" name=""/>
        <p:cNvGrpSpPr/>
        <p:nvPr/>
      </p:nvGrpSpPr>
      <p:grpSpPr>
        <a:xfrm>
          <a:off x="0" y="0"/>
          <a:ext cx="0" cy="0"/>
          <a:chOff x="0" y="0"/>
          <a:chExt cx="0" cy="0"/>
        </a:xfrm>
      </p:grpSpPr>
      <p:pic>
        <p:nvPicPr>
          <p:cNvPr id="78" name="Google Shape;54;p13"/>
          <p:cNvPicPr/>
          <p:nvPr/>
        </p:nvPicPr>
        <p:blipFill>
          <a:blip r:embed="rId1"/>
          <a:stretch>
            <a:fillRect/>
          </a:stretch>
        </p:blipFill>
        <p:spPr>
          <a:xfrm>
            <a:off x="0" y="0"/>
            <a:ext cx="9143640" cy="5143320"/>
          </a:xfrm>
          <a:prstGeom prst="rect">
            <a:avLst/>
          </a:prstGeom>
          <a:ln w="0">
            <a:noFill/>
          </a:ln>
        </p:spPr>
      </p:pic>
      <p:pic>
        <p:nvPicPr>
          <p:cNvPr id="79" name="Google Shape;55;p13"/>
          <p:cNvPicPr/>
          <p:nvPr/>
        </p:nvPicPr>
        <p:blipFill>
          <a:blip r:embed="rId2"/>
          <a:stretch>
            <a:fillRect/>
          </a:stretch>
        </p:blipFill>
        <p:spPr>
          <a:xfrm>
            <a:off x="2620440" y="948960"/>
            <a:ext cx="3902760" cy="1490040"/>
          </a:xfrm>
          <a:prstGeom prst="rect">
            <a:avLst/>
          </a:prstGeom>
          <a:ln w="0">
            <a:noFill/>
          </a:ln>
          <a:effectLst>
            <a:outerShdw blurRad="57240" dist="19080" dir="5400000" algn="bl" rotWithShape="0">
              <a:srgbClr val="000000">
                <a:alpha val="50000"/>
              </a:srgbClr>
            </a:outerShdw>
          </a:effectLst>
        </p:spPr>
      </p:pic>
      <p:sp>
        <p:nvSpPr>
          <p:cNvPr id="80" name="Google Shape;56;p13"/>
          <p:cNvSpPr/>
          <p:nvPr/>
        </p:nvSpPr>
        <p:spPr>
          <a:xfrm>
            <a:off x="1908360" y="2826360"/>
            <a:ext cx="5326920" cy="1061640"/>
          </a:xfrm>
          <a:prstGeom prst="rect">
            <a:avLst/>
          </a:prstGeom>
          <a:noFill/>
          <a:ln w="0">
            <a:noFill/>
          </a:ln>
        </p:spPr>
        <p:style>
          <a:lnRef idx="0">
            <a:srgbClr val="FFFFFF"/>
          </a:lnRef>
          <a:fillRef idx="0">
            <a:srgbClr val="FFFFFF"/>
          </a:fillRef>
          <a:effectRef idx="0">
            <a:srgbClr val="FFFFFF"/>
          </a:effectRef>
          <a:fontRef idx="minor"/>
        </p:style>
        <p:txBody>
          <a:bodyPr tIns="91440" bIns="91440" anchor="ctr">
            <a:noAutofit/>
          </a:bodyPr>
          <a:p>
            <a:pPr algn="ctr">
              <a:lnSpc>
                <a:spcPct val="100000"/>
              </a:lnSpc>
              <a:tabLst>
                <a:tab pos="0" algn="l"/>
              </a:tabLst>
            </a:pPr>
            <a:r>
              <a:rPr lang="pt-BR" sz="2800" b="1" strike="noStrike" spc="-1">
                <a:solidFill>
                  <a:schemeClr val="lt1"/>
                </a:solidFill>
                <a:latin typeface="+mj-lt"/>
                <a:ea typeface="Lobster"/>
                <a:cs typeface="+mj-lt"/>
              </a:rPr>
              <a:t>Treinamento de FAST REPORT</a:t>
            </a:r>
            <a:endParaRPr lang="pt-BR" sz="2800" b="0" strike="noStrike" spc="-1">
              <a:solidFill>
                <a:srgbClr val="FFFFFF"/>
              </a:solidFill>
              <a:latin typeface="+mj-lt"/>
              <a:cs typeface="+mj-lt"/>
            </a:endParaRPr>
          </a:p>
          <a:p>
            <a:pPr algn="ctr">
              <a:lnSpc>
                <a:spcPct val="100000"/>
              </a:lnSpc>
              <a:tabLst>
                <a:tab pos="0" algn="l"/>
              </a:tabLst>
            </a:pPr>
            <a:r>
              <a:rPr lang="pt-BR" sz="2400" b="0" strike="noStrike" spc="-1">
                <a:solidFill>
                  <a:srgbClr val="FFFFFF"/>
                </a:solidFill>
                <a:latin typeface="+mj-lt"/>
                <a:cs typeface="+mj-lt"/>
              </a:rPr>
              <a:t>Introdução</a:t>
            </a:r>
            <a:endParaRPr lang="pt-BR" sz="2400" b="0" strike="noStrike" spc="-1">
              <a:solidFill>
                <a:srgbClr val="FFFFFF"/>
              </a:solidFill>
              <a:latin typeface="+mj-lt"/>
              <a:cs typeface="+mj-lt"/>
            </a:endParaRPr>
          </a:p>
          <a:p>
            <a:pPr algn="ctr">
              <a:lnSpc>
                <a:spcPct val="100000"/>
              </a:lnSpc>
              <a:tabLst>
                <a:tab pos="0" algn="l"/>
              </a:tabLst>
            </a:pPr>
            <a:endParaRPr lang="pt-BR" sz="2800" b="0" strike="noStrike" spc="-1">
              <a:solidFill>
                <a:srgbClr val="FFFFFF"/>
              </a:solidFill>
              <a:latin typeface="+mj-lt"/>
              <a:cs typeface="+mj-lt"/>
            </a:endParaRPr>
          </a:p>
          <a:p>
            <a:pPr algn="ctr">
              <a:lnSpc>
                <a:spcPct val="100000"/>
              </a:lnSpc>
              <a:tabLst>
                <a:tab pos="0" algn="l"/>
              </a:tabLst>
            </a:pPr>
            <a:r>
              <a:rPr lang="pt-BR" sz="2000" b="0" strike="noStrike" spc="-1">
                <a:solidFill>
                  <a:srgbClr val="FFFFFF"/>
                </a:solidFill>
                <a:latin typeface="+mj-lt"/>
                <a:cs typeface="+mj-lt"/>
              </a:rPr>
              <a:t>Equipe BI/FAST</a:t>
            </a:r>
            <a:endParaRPr lang="pt-BR" sz="2000" b="0" strike="noStrike" spc="-1">
              <a:solidFill>
                <a:srgbClr val="FFFFFF"/>
              </a:solidFill>
              <a:latin typeface="+mj-lt"/>
              <a:cs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 - Nomeando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3537585" cy="3416300"/>
          </a:xfrm>
        </p:spPr>
        <p:txBody>
          <a:bodyPr/>
          <a:p>
            <a:pPr marL="285750" indent="-285750" algn="just">
              <a:buFont typeface="Arial" panose="020B0604020202020204" pitchFamily="34" charset="0"/>
              <a:buChar char="•"/>
            </a:pPr>
            <a:r>
              <a:rPr lang="pt-BR" altLang="en-US" sz="1600"/>
              <a:t>É importante identificar a base de dados atribuindo um nome à ela para uma melhor organização e padronização;</a:t>
            </a:r>
            <a:endParaRPr lang="pt-BR" altLang="en-US" sz="1600"/>
          </a:p>
          <a:p>
            <a:pPr marL="285750" indent="-285750" algn="just">
              <a:buFont typeface="Arial" panose="020B0604020202020204" pitchFamily="34" charset="0"/>
              <a:buChar char="•"/>
            </a:pPr>
            <a:endParaRPr lang="pt-BR" altLang="en-US" sz="1600"/>
          </a:p>
          <a:p>
            <a:pPr marL="285750" indent="-285750" algn="l" fontAlgn="t">
              <a:buFont typeface="Arial" panose="020B0604020202020204" pitchFamily="34" charset="0"/>
              <a:buChar char="•"/>
            </a:pPr>
            <a:r>
              <a:rPr lang="pt-BR" altLang="en-US" sz="1600"/>
              <a:t>Atribua o nome nos dois campos destacados na imagem;</a:t>
            </a: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r>
              <a:rPr lang="pt-BR" altLang="en-US" sz="1600"/>
              <a:t>O campo “</a:t>
            </a:r>
            <a:r>
              <a:rPr lang="pt-BR" altLang="en-US" sz="1600">
                <a:solidFill>
                  <a:schemeClr val="accent1">
                    <a:lumMod val="75000"/>
                  </a:schemeClr>
                </a:solidFill>
              </a:rPr>
              <a:t>Name</a:t>
            </a:r>
            <a:r>
              <a:rPr lang="pt-BR" altLang="en-US" sz="1600"/>
              <a:t>” irá aparecer em baixo da base de dados, enquanto que o campo “</a:t>
            </a:r>
            <a:r>
              <a:rPr lang="pt-BR" altLang="en-US" sz="1600">
                <a:solidFill>
                  <a:schemeClr val="accent1">
                    <a:lumMod val="75000"/>
                  </a:schemeClr>
                </a:solidFill>
              </a:rPr>
              <a:t>UserName</a:t>
            </a:r>
            <a:r>
              <a:rPr lang="pt-BR" altLang="en-US" sz="1600"/>
              <a:t>” irá aparecer no menu lateral, para identificar a base.</a:t>
            </a:r>
            <a:endParaRPr lang="pt-BR" altLang="en-US" sz="1600"/>
          </a:p>
          <a:p>
            <a:pPr marL="285750" indent="-285750" algn="just">
              <a:buFont typeface="Arial" panose="020B0604020202020204" pitchFamily="34" charset="0"/>
              <a:buChar char="•"/>
            </a:pPr>
            <a:endParaRPr lang="pt-BR" altLang="en-US"/>
          </a:p>
          <a:p>
            <a:pPr marL="285750" indent="-285750" algn="just">
              <a:buFont typeface="Arial" panose="020B0604020202020204" pitchFamily="34" charset="0"/>
              <a:buChar char="•"/>
            </a:pPr>
            <a:endParaRPr lang="pt-BR" altLang="en-US"/>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5" name="Imagem 4"/>
          <p:cNvPicPr>
            <a:picLocks noChangeAspect="1"/>
          </p:cNvPicPr>
          <p:nvPr/>
        </p:nvPicPr>
        <p:blipFill>
          <a:blip r:embed="rId2"/>
          <a:stretch>
            <a:fillRect/>
          </a:stretch>
        </p:blipFill>
        <p:spPr>
          <a:xfrm>
            <a:off x="4051300" y="1228725"/>
            <a:ext cx="2551430" cy="3263900"/>
          </a:xfrm>
          <a:prstGeom prst="rect">
            <a:avLst/>
          </a:prstGeom>
        </p:spPr>
      </p:pic>
      <p:pic>
        <p:nvPicPr>
          <p:cNvPr id="6" name="Imagem 5"/>
          <p:cNvPicPr>
            <a:picLocks noChangeAspect="1"/>
          </p:cNvPicPr>
          <p:nvPr/>
        </p:nvPicPr>
        <p:blipFill>
          <a:blip r:embed="rId3"/>
          <a:stretch>
            <a:fillRect/>
          </a:stretch>
        </p:blipFill>
        <p:spPr>
          <a:xfrm>
            <a:off x="6804025" y="1203325"/>
            <a:ext cx="2142490" cy="328993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 - Inserindo uma Query</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buFont typeface="Arial" panose="020B0604020202020204" pitchFamily="34" charset="0"/>
              <a:buChar char="•"/>
            </a:pPr>
            <a:r>
              <a:rPr lang="pt-BR" altLang="en-US" sz="1600"/>
              <a:t>Para inserir uma sentença SQL na base basta dar dois cliques sobre o ícone da base de dados e, em seguida, inserir o Script na tela que foi aberta, como no vídeo abaixo:  </a:t>
            </a:r>
            <a:endParaRPr lang="pt-BR" altLang="en-US" sz="1600"/>
          </a:p>
          <a:p>
            <a:pPr marL="285750" indent="-285750">
              <a:buFont typeface="Arial" panose="020B0604020202020204" pitchFamily="34" charset="0"/>
              <a:buChar char="•"/>
            </a:pPr>
            <a:endParaRPr lang="pt-BR" altLang="en-US" sz="160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4" name="WhatsApp Video 2023-05-05 at 12.53.28">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428400" y="1706400"/>
            <a:ext cx="8283600" cy="237600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311760" y="157940"/>
            <a:ext cx="8520120" cy="572400"/>
          </a:xfrm>
        </p:spPr>
        <p:txBody>
          <a:bodyPr/>
          <a:p>
            <a:r>
              <a:rPr lang="pt-BR" sz="2400" b="1" i="0" strike="noStrike">
                <a:solidFill>
                  <a:srgbClr val="00315D"/>
                </a:solidFill>
                <a:latin typeface="Arial" panose="020B0604020202020204"/>
                <a:ea typeface="Arial" panose="020B0604020202020204"/>
                <a:sym typeface="+mn-ea"/>
              </a:rPr>
              <a:t>Base de dados - </a:t>
            </a:r>
            <a:r>
              <a:rPr lang="pt-BR" sz="2400" b="1" i="0" strike="noStrike">
                <a:solidFill>
                  <a:srgbClr val="00315D"/>
                </a:solidFill>
                <a:latin typeface="Arial" panose="020B0604020202020204"/>
                <a:ea typeface="Arial" panose="020B0604020202020204"/>
                <a:sym typeface="+mn-ea"/>
              </a:rPr>
              <a:t>Verificando uma query no FAST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793750"/>
            <a:ext cx="8520430" cy="947420"/>
          </a:xfrm>
        </p:spPr>
        <p:txBody>
          <a:bodyPr/>
          <a:p>
            <a:pPr marL="285750" indent="-285750" algn="just">
              <a:buFont typeface="Arial" panose="020B0604020202020204" pitchFamily="34" charset="0"/>
              <a:buChar char="•"/>
            </a:pPr>
            <a:r>
              <a:rPr lang="pt-BR" altLang="en-US" sz="1200"/>
              <a:t>Para </a:t>
            </a:r>
            <a:r>
              <a:rPr lang="pt-BR" altLang="en-US" sz="1200">
                <a:solidFill>
                  <a:schemeClr val="accent1">
                    <a:lumMod val="75000"/>
                  </a:schemeClr>
                </a:solidFill>
              </a:rPr>
              <a:t>verificar </a:t>
            </a:r>
            <a:r>
              <a:rPr lang="pt-BR" altLang="en-US" sz="1200"/>
              <a:t>se não contém </a:t>
            </a:r>
            <a:r>
              <a:rPr lang="pt-BR" altLang="en-US" sz="1200">
                <a:solidFill>
                  <a:schemeClr val="accent1">
                    <a:lumMod val="75000"/>
                  </a:schemeClr>
                </a:solidFill>
              </a:rPr>
              <a:t>erro</a:t>
            </a:r>
            <a:r>
              <a:rPr lang="pt-BR" altLang="en-US" sz="1200"/>
              <a:t> na query c</a:t>
            </a:r>
            <a:r>
              <a:rPr lang="pt-BR" altLang="en-US" sz="1200" b="0">
                <a:sym typeface="+mn-ea"/>
              </a:rPr>
              <a:t>lique nos "3 pontos" do campo "Params" nas propriedades da base e em "ok" na tela seguinte como indica a figura 3. </a:t>
            </a:r>
            <a:r>
              <a:rPr lang="pt-BR" altLang="en-US" sz="1200">
                <a:sym typeface="+mn-ea"/>
              </a:rPr>
              <a:t>Se o nome da base de dados estiver em </a:t>
            </a:r>
            <a:r>
              <a:rPr lang="pt-BR" altLang="en-US" sz="1200" b="1">
                <a:sym typeface="+mn-ea"/>
              </a:rPr>
              <a:t>negrito </a:t>
            </a:r>
            <a:r>
              <a:rPr lang="pt-BR" altLang="en-US" sz="1200" b="0">
                <a:sym typeface="+mn-ea"/>
              </a:rPr>
              <a:t>no menu lateral significa que foi possível realizar a consulta como indica na figura 2.</a:t>
            </a:r>
            <a:endParaRPr lang="pt-BR" altLang="en-US" sz="1200" b="0">
              <a:sym typeface="+mn-ea"/>
            </a:endParaRPr>
          </a:p>
          <a:p>
            <a:pPr marL="285750" indent="-285750" algn="just">
              <a:buFont typeface="Arial" panose="020B0604020202020204" pitchFamily="34" charset="0"/>
              <a:buChar char="•"/>
            </a:pPr>
            <a:r>
              <a:rPr lang="pt-BR" altLang="en-US" sz="1200" b="0">
                <a:sym typeface="+mn-ea"/>
              </a:rPr>
              <a:t>Caso a base de dados fique igual a figura 1 repita o procedimento da figura 3, se persistir, </a:t>
            </a:r>
            <a:r>
              <a:rPr lang="pt-BR" altLang="en-US" sz="1200" b="0">
                <a:sym typeface="+mn-ea"/>
              </a:rPr>
              <a:t>revise a query / parâmetros.</a:t>
            </a:r>
            <a:endParaRPr lang="pt-BR" altLang="en-US" sz="1200" b="0"/>
          </a:p>
          <a:p>
            <a:pPr marL="285750" indent="-285750" algn="just">
              <a:buFont typeface="Arial" panose="020B0604020202020204" pitchFamily="34" charset="0"/>
              <a:buChar char="•"/>
            </a:pPr>
            <a:endParaRPr lang="pt-BR" altLang="en-US" sz="12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4" name="Espaço Reservado para Conteúdo 3"/>
          <p:cNvPicPr>
            <a:picLocks noChangeAspect="1"/>
          </p:cNvPicPr>
          <p:nvPr>
            <p:ph/>
          </p:nvPr>
        </p:nvPicPr>
        <p:blipFill>
          <a:blip r:embed="rId2"/>
          <a:stretch>
            <a:fillRect/>
          </a:stretch>
        </p:blipFill>
        <p:spPr>
          <a:xfrm>
            <a:off x="2781935" y="2227580"/>
            <a:ext cx="2036445" cy="1985645"/>
          </a:xfrm>
          <a:prstGeom prst="rect">
            <a:avLst/>
          </a:prstGeom>
        </p:spPr>
      </p:pic>
      <p:sp>
        <p:nvSpPr>
          <p:cNvPr id="8" name="Caixa de Texto 7"/>
          <p:cNvSpPr txBox="1"/>
          <p:nvPr/>
        </p:nvSpPr>
        <p:spPr>
          <a:xfrm>
            <a:off x="312420" y="4213225"/>
            <a:ext cx="1974215" cy="337185"/>
          </a:xfrm>
          <a:prstGeom prst="rect">
            <a:avLst/>
          </a:prstGeom>
          <a:noFill/>
        </p:spPr>
        <p:txBody>
          <a:bodyPr wrap="square" rtlCol="0">
            <a:spAutoFit/>
          </a:bodyPr>
          <a:p>
            <a:pPr algn="ctr"/>
            <a:r>
              <a:rPr lang="pt-BR" sz="800" kern="0">
                <a:solidFill>
                  <a:srgbClr val="3B3B3B"/>
                </a:solidFill>
                <a:latin typeface="Arial" panose="020B0604020202020204"/>
                <a:ea typeface="Arial" panose="020B0604020202020204"/>
                <a:cs typeface="+mn-ea"/>
              </a:rPr>
              <a:t>Figura 1 - Exemplo de base de dados com problema</a:t>
            </a:r>
            <a:endParaRPr lang="pt-BR" altLang="en-US" sz="800" kern="0">
              <a:solidFill>
                <a:srgbClr val="3B3B3B"/>
              </a:solidFill>
              <a:latin typeface="Arial" panose="020B0604020202020204"/>
              <a:ea typeface="Arial" panose="020B0604020202020204"/>
              <a:cs typeface="+mn-ea"/>
            </a:endParaRPr>
          </a:p>
        </p:txBody>
      </p:sp>
      <p:sp>
        <p:nvSpPr>
          <p:cNvPr id="6" name="Caixa de Texto 5"/>
          <p:cNvSpPr txBox="1"/>
          <p:nvPr/>
        </p:nvSpPr>
        <p:spPr>
          <a:xfrm>
            <a:off x="2781935" y="4227195"/>
            <a:ext cx="2037080" cy="337185"/>
          </a:xfrm>
          <a:prstGeom prst="rect">
            <a:avLst/>
          </a:prstGeom>
          <a:noFill/>
        </p:spPr>
        <p:txBody>
          <a:bodyPr wrap="square" rtlCol="0">
            <a:spAutoFit/>
          </a:bodyPr>
          <a:p>
            <a:pPr algn="ctr"/>
            <a:r>
              <a:rPr lang="pt-BR" sz="800" kern="0">
                <a:solidFill>
                  <a:srgbClr val="3B3B3B"/>
                </a:solidFill>
                <a:latin typeface="Arial" panose="020B0604020202020204"/>
                <a:ea typeface="Arial" panose="020B0604020202020204"/>
                <a:cs typeface="+mn-ea"/>
              </a:rPr>
              <a:t>Figura 2 - Exemplo de base de dados sem nenhum problema</a:t>
            </a:r>
            <a:endParaRPr lang="pt-BR" altLang="en-US" sz="800" kern="0">
              <a:solidFill>
                <a:srgbClr val="3B3B3B"/>
              </a:solidFill>
              <a:latin typeface="Arial" panose="020B0604020202020204"/>
              <a:ea typeface="Arial" panose="020B0604020202020204"/>
              <a:cs typeface="+mn-ea"/>
            </a:endParaRPr>
          </a:p>
        </p:txBody>
      </p:sp>
      <p:pic>
        <p:nvPicPr>
          <p:cNvPr id="7" name="Imagem 6"/>
          <p:cNvPicPr>
            <a:picLocks noChangeAspect="1"/>
          </p:cNvPicPr>
          <p:nvPr/>
        </p:nvPicPr>
        <p:blipFill>
          <a:blip r:embed="rId3"/>
          <a:stretch>
            <a:fillRect/>
          </a:stretch>
        </p:blipFill>
        <p:spPr>
          <a:xfrm>
            <a:off x="375285" y="2228215"/>
            <a:ext cx="1911350" cy="1985010"/>
          </a:xfrm>
          <a:prstGeom prst="rect">
            <a:avLst/>
          </a:prstGeom>
        </p:spPr>
      </p:pic>
      <p:pic>
        <p:nvPicPr>
          <p:cNvPr id="5" name="Imagem 4"/>
          <p:cNvPicPr>
            <a:picLocks noChangeAspect="1"/>
          </p:cNvPicPr>
          <p:nvPr/>
        </p:nvPicPr>
        <p:blipFill>
          <a:blip r:embed="rId4"/>
          <a:stretch>
            <a:fillRect/>
          </a:stretch>
        </p:blipFill>
        <p:spPr>
          <a:xfrm>
            <a:off x="5076190" y="2228215"/>
            <a:ext cx="2866390" cy="2026285"/>
          </a:xfrm>
          <a:prstGeom prst="rect">
            <a:avLst/>
          </a:prstGeom>
        </p:spPr>
      </p:pic>
      <p:sp>
        <p:nvSpPr>
          <p:cNvPr id="9" name="Caixa de Texto 8"/>
          <p:cNvSpPr txBox="1"/>
          <p:nvPr/>
        </p:nvSpPr>
        <p:spPr>
          <a:xfrm>
            <a:off x="5504815" y="4233545"/>
            <a:ext cx="2037080" cy="337185"/>
          </a:xfrm>
          <a:prstGeom prst="rect">
            <a:avLst/>
          </a:prstGeom>
          <a:noFill/>
        </p:spPr>
        <p:txBody>
          <a:bodyPr wrap="square" rtlCol="0">
            <a:spAutoFit/>
          </a:bodyPr>
          <a:p>
            <a:pPr algn="ctr"/>
            <a:r>
              <a:rPr lang="pt-BR" sz="800" kern="0">
                <a:solidFill>
                  <a:srgbClr val="3B3B3B"/>
                </a:solidFill>
                <a:latin typeface="Arial" panose="020B0604020202020204"/>
                <a:ea typeface="Arial" panose="020B0604020202020204"/>
                <a:cs typeface="+mn-ea"/>
              </a:rPr>
              <a:t>Figura 3 - Como verificar uma base de dados</a:t>
            </a:r>
            <a:endParaRPr lang="pt-BR" altLang="en-US" sz="800" kern="0">
              <a:solidFill>
                <a:srgbClr val="3B3B3B"/>
              </a:solidFill>
              <a:latin typeface="Arial" panose="020B0604020202020204"/>
              <a:ea typeface="Arial" panose="020B0604020202020204"/>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strike="noStrike">
                <a:solidFill>
                  <a:srgbClr val="00315D"/>
                </a:solidFill>
                <a:latin typeface="Arial" panose="020B0604020202020204"/>
                <a:ea typeface="Arial" panose="020B0604020202020204"/>
                <a:sym typeface="+mn-ea"/>
              </a:rPr>
              <a:t>Parâmetros</a:t>
            </a:r>
            <a:r>
              <a:rPr lang="pt-BR" sz="2400" b="1" i="1" strike="noStrike">
                <a:solidFill>
                  <a:srgbClr val="00315D"/>
                </a:solidFill>
                <a:latin typeface="Arial" panose="020B0604020202020204"/>
                <a:ea typeface="Arial" panose="020B0604020202020204"/>
                <a:sym typeface="+mn-ea"/>
              </a:rPr>
              <a:t> - </a:t>
            </a:r>
            <a:r>
              <a:rPr lang="pt-BR" sz="2400" b="1" i="0" strike="noStrike">
                <a:solidFill>
                  <a:srgbClr val="00315D"/>
                </a:solidFill>
                <a:latin typeface="Arial" panose="020B0604020202020204"/>
                <a:ea typeface="Arial" panose="020B0604020202020204"/>
                <a:sym typeface="+mn-ea"/>
              </a:rPr>
              <a:t>Como criar</a:t>
            </a:r>
            <a:endParaRPr lang="pt-BR" altLang="en-US" sz="2400" b="1" i="1"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buFont typeface="Arial" panose="020B0604020202020204" pitchFamily="34" charset="0"/>
              <a:buChar char="•"/>
            </a:pPr>
            <a:r>
              <a:rPr lang="pt-BR" altLang="en-US" sz="1600"/>
              <a:t>Caso sua consulta tenha paramêtros, será preciso criar uma variavel para receber o valor. Segue o vídeo abaixo demonstrando:</a:t>
            </a:r>
            <a:endParaRPr lang="pt-BR" altLang="en-US" sz="1600" b="0"/>
          </a:p>
          <a:p>
            <a:pPr marL="285750" indent="-285750">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6" name="20230711_120027">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220980" y="1707515"/>
            <a:ext cx="6231255" cy="2861310"/>
          </a:xfrm>
          <a:prstGeom prst="rect">
            <a:avLst/>
          </a:prstGeom>
        </p:spPr>
      </p:pic>
      <p:sp>
        <p:nvSpPr>
          <p:cNvPr id="4" name="Espaço Reservado para Conteúdo 2"/>
          <p:cNvSpPr>
            <a:spLocks noGrp="1"/>
          </p:cNvSpPr>
          <p:nvPr/>
        </p:nvSpPr>
        <p:spPr>
          <a:xfrm>
            <a:off x="6570980" y="1708150"/>
            <a:ext cx="2573020" cy="2861945"/>
          </a:xfrm>
          <a:prstGeom prst="rect">
            <a:avLst/>
          </a:prstGeom>
          <a:noFill/>
          <a:ln w="0">
            <a:noFill/>
          </a:ln>
        </p:spPr>
        <p:txBody>
          <a:bodyPr lIns="0" tIns="0" rIns="0" bIns="0" anchor="t"/>
          <a:lstStyle>
            <a:lvl1pPr/>
            <a:lvl2pPr/>
            <a:lvl3pPr/>
            <a:lvl4pPr/>
            <a:lvl5pPr/>
            <a:lvl6pPr/>
            <a:lvl7pPr/>
            <a:lvl8pPr/>
            <a:lvl9pPr/>
          </a:lstStyle>
          <a:p>
            <a:pPr indent="0" algn="just">
              <a:buFont typeface="Arial" panose="020B0604020202020204" pitchFamily="34" charset="0"/>
              <a:buNone/>
            </a:pPr>
            <a:r>
              <a:rPr lang="pt-BR" altLang="en-US" sz="1000"/>
              <a:t>- Antes de </a:t>
            </a:r>
            <a:r>
              <a:rPr lang="pt-BR" altLang="en-US" sz="1000" b="1">
                <a:solidFill>
                  <a:schemeClr val="accent1">
                    <a:lumMod val="75000"/>
                  </a:schemeClr>
                </a:solidFill>
                <a:sym typeface="+mn-ea"/>
              </a:rPr>
              <a:t>criar </a:t>
            </a:r>
            <a:r>
              <a:rPr lang="pt-BR" altLang="en-US" sz="1000">
                <a:sym typeface="+mn-ea"/>
              </a:rPr>
              <a:t>uma variável é necessáro</a:t>
            </a:r>
            <a:r>
              <a:rPr lang="pt-BR" altLang="en-US" sz="1000"/>
              <a:t> criar uma </a:t>
            </a:r>
            <a:r>
              <a:rPr lang="pt-BR" altLang="en-US" sz="1000" b="1">
                <a:solidFill>
                  <a:schemeClr val="accent1">
                    <a:lumMod val="75000"/>
                  </a:schemeClr>
                </a:solidFill>
              </a:rPr>
              <a:t>pasta</a:t>
            </a:r>
            <a:r>
              <a:rPr lang="pt-BR" altLang="en-US" sz="1000"/>
              <a:t>. </a:t>
            </a:r>
            <a:endParaRPr lang="pt-BR" altLang="en-US" sz="1000"/>
          </a:p>
          <a:p>
            <a:pPr indent="0" algn="just">
              <a:buFont typeface="Arial" panose="020B0604020202020204" pitchFamily="34" charset="0"/>
              <a:buNone/>
            </a:pPr>
            <a:r>
              <a:rPr lang="pt-BR" altLang="en-US" sz="1000"/>
              <a:t>- Para criar a variável dentro da pasta é preciso dar um </a:t>
            </a:r>
            <a:r>
              <a:rPr lang="pt-BR" altLang="en-US" sz="1000" b="1">
                <a:solidFill>
                  <a:schemeClr val="accent1">
                    <a:lumMod val="75000"/>
                  </a:schemeClr>
                </a:solidFill>
              </a:rPr>
              <a:t>espaço</a:t>
            </a:r>
            <a:r>
              <a:rPr lang="pt-BR" altLang="en-US" sz="1000"/>
              <a:t>.</a:t>
            </a:r>
            <a:endParaRPr lang="pt-BR" altLang="en-US" sz="1000"/>
          </a:p>
          <a:p>
            <a:pPr marL="285750" indent="-285750" algn="just">
              <a:buFont typeface="Arial" panose="020B0604020202020204" pitchFamily="34" charset="0"/>
              <a:buChar char="•"/>
            </a:pPr>
            <a:endParaRPr lang="pt-BR" altLang="en-US" sz="1000"/>
          </a:p>
          <a:p>
            <a:pPr indent="0" algn="just">
              <a:buFont typeface="Arial" panose="020B0604020202020204" pitchFamily="34" charset="0"/>
              <a:buNone/>
            </a:pPr>
            <a:r>
              <a:rPr lang="pt-BR" altLang="en-US" sz="1000"/>
              <a:t>- Exemplo:</a:t>
            </a:r>
            <a:endParaRPr lang="pt-BR" altLang="en-US" sz="1000"/>
          </a:p>
          <a:p>
            <a:pPr marL="285750" indent="-285750" algn="just">
              <a:buFont typeface="Arial" panose="020B0604020202020204" pitchFamily="34" charset="0"/>
              <a:buChar char="•"/>
            </a:pPr>
            <a:endParaRPr lang="pt-BR" altLang="en-US" sz="1000"/>
          </a:p>
          <a:p>
            <a:pPr marL="0" indent="0" algn="just">
              <a:buFont typeface="Arial" panose="020B0604020202020204" pitchFamily="34" charset="0"/>
              <a:buNone/>
            </a:pPr>
            <a:r>
              <a:rPr lang="pt-BR" altLang="en-US" sz="1000"/>
              <a:t>    PastaExemplo</a:t>
            </a:r>
            <a:endParaRPr lang="pt-BR" altLang="en-US" sz="1000"/>
          </a:p>
          <a:p>
            <a:pPr marL="0" indent="0" algn="just">
              <a:buFont typeface="Arial" panose="020B0604020202020204" pitchFamily="34" charset="0"/>
              <a:buNone/>
            </a:pPr>
            <a:r>
              <a:rPr lang="pt-BR" altLang="en-US" sz="1000"/>
              <a:t>     Variavel_Na_PastaExemplo</a:t>
            </a:r>
            <a:endParaRPr lang="pt-BR" altLang="en-US" sz="1000"/>
          </a:p>
          <a:p>
            <a:pPr marL="0" indent="0" algn="just">
              <a:buFont typeface="Arial" panose="020B0604020202020204" pitchFamily="34" charset="0"/>
              <a:buNone/>
            </a:pPr>
            <a:r>
              <a:rPr lang="pt-BR" altLang="en-US" sz="1000"/>
              <a:t>    OutraPasta</a:t>
            </a:r>
            <a:endParaRPr lang="pt-BR" altLang="en-US" sz="1000"/>
          </a:p>
          <a:p>
            <a:pPr marL="0" indent="0" algn="just">
              <a:buFont typeface="Arial" panose="020B0604020202020204" pitchFamily="34" charset="0"/>
              <a:buNone/>
            </a:pPr>
            <a:r>
              <a:rPr lang="pt-BR" altLang="en-US" sz="1000"/>
              <a:t>     SegundaVariavel_Na_OutraPasta</a:t>
            </a:r>
            <a:endParaRPr lang="pt-BR" altLang="en-US" sz="1000"/>
          </a:p>
          <a:p>
            <a:pPr marL="285750" indent="-285750" algn="just">
              <a:buFont typeface="Arial" panose="020B0604020202020204" pitchFamily="34" charset="0"/>
              <a:buChar char="•"/>
            </a:pPr>
            <a:endParaRPr lang="pt-BR" altLang="en-US" sz="1000"/>
          </a:p>
          <a:p>
            <a:pPr marL="285750" indent="-285750" algn="just">
              <a:buFont typeface="Arial" panose="020B0604020202020204" pitchFamily="34" charset="0"/>
              <a:buChar char="•"/>
            </a:pPr>
            <a:endParaRPr lang="pt-BR" altLang="en-US" sz="1000"/>
          </a:p>
          <a:p>
            <a:pPr marL="285750" indent="-285750" algn="just">
              <a:buFont typeface="Arial" panose="020B0604020202020204" pitchFamily="34" charset="0"/>
              <a:buChar char="•"/>
            </a:pPr>
            <a:endParaRPr lang="pt-BR" altLang="en-US" sz="1000" b="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video fullScrn="0">
              <p:cMediaNode>
                <p:cTn id="2" fill="hold" display="1">
                  <p:stCondLst>
                    <p:cond delay="indefinite"/>
                  </p:stCondLst>
                </p:cTn>
                <p:tgtEl>
                  <p:spTgt spid="6"/>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Parâmetros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311785" y="1152525"/>
            <a:ext cx="8667750" cy="3416300"/>
          </a:xfrm>
        </p:spPr>
        <p:txBody>
          <a:bodyPr/>
          <a:p>
            <a:pPr marL="285750" indent="-285750" algn="just">
              <a:buFont typeface="Arial" panose="020B0604020202020204" pitchFamily="34" charset="0"/>
              <a:buChar char="•"/>
            </a:pPr>
            <a:r>
              <a:rPr lang="pt-BR" altLang="en-US" sz="1600"/>
              <a:t>Após criar a variável, será preciso atribuir à base de dados. Segue o vídeo demonstrando.</a:t>
            </a:r>
            <a:endParaRPr lang="pt-BR" altLang="en-US" sz="1600"/>
          </a:p>
          <a:p>
            <a:pPr marL="285750" indent="-285750" algn="just">
              <a:buFont typeface="Arial" panose="020B0604020202020204" pitchFamily="34" charset="0"/>
              <a:buChar char="•"/>
            </a:pPr>
            <a:endParaRPr lang="pt-BR" altLang="en-US" sz="160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4" name="20230711_111800">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566420" y="1419225"/>
            <a:ext cx="8116570" cy="314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video fullScrn="0">
              <p:cMediaNode>
                <p:cTn id="2" fill="hold" display="1">
                  <p:stCondLst>
                    <p:cond delay="indefinite"/>
                  </p:stCondLst>
                </p:cTn>
                <p:tgtEl>
                  <p:spTgt spid="4"/>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Parâmetros - Se atentar...</a:t>
            </a:r>
            <a:endParaRPr lang="pt-BR" altLang="en-US" sz="2400" b="1" i="0" strike="noStrike">
              <a:solidFill>
                <a:srgbClr val="00315D"/>
              </a:solidFill>
              <a:latin typeface="Arial" panose="020B0604020202020204"/>
              <a:ea typeface="Arial" panose="020B0604020202020204"/>
              <a:sym typeface="+mn-ea"/>
            </a:endParaRPr>
          </a:p>
        </p:txBody>
      </p:sp>
      <p:pic>
        <p:nvPicPr>
          <p:cNvPr id="4" name="Imagem 3" descr="mensagem de erro"/>
          <p:cNvPicPr>
            <a:picLocks noChangeAspect="1"/>
          </p:cNvPicPr>
          <p:nvPr/>
        </p:nvPicPr>
        <p:blipFill>
          <a:blip r:embed="rId1">
            <a:alphaModFix amt="16000"/>
          </a:blip>
          <a:stretch>
            <a:fillRect/>
          </a:stretch>
        </p:blipFill>
        <p:spPr>
          <a:xfrm>
            <a:off x="3636010" y="0"/>
            <a:ext cx="4351655" cy="4351655"/>
          </a:xfrm>
          <a:prstGeom prst="rect">
            <a:avLst/>
          </a:prstGeom>
        </p:spPr>
      </p:pic>
      <p:sp>
        <p:nvSpPr>
          <p:cNvPr id="3" name="Espaço Reservado para Conteúdo 2"/>
          <p:cNvSpPr>
            <a:spLocks noGrp="1"/>
          </p:cNvSpPr>
          <p:nvPr>
            <p:ph/>
          </p:nvPr>
        </p:nvSpPr>
        <p:spPr>
          <a:xfrm>
            <a:off x="311785" y="1152525"/>
            <a:ext cx="5120640" cy="3416300"/>
          </a:xfrm>
        </p:spPr>
        <p:txBody>
          <a:bodyPr/>
          <a:p>
            <a:pPr marL="285750" indent="-285750" algn="just">
              <a:buFont typeface="Arial" panose="020B0604020202020204" pitchFamily="34" charset="0"/>
              <a:buChar char="•"/>
            </a:pPr>
            <a:r>
              <a:rPr lang="pt-BR" altLang="en-US" sz="1600"/>
              <a:t>Algo que é preciso ficar atento na hora de vincular a variável ao parâmetro da base de dados é no campo “</a:t>
            </a:r>
            <a:r>
              <a:rPr lang="pt-BR" altLang="en-US" sz="1600" b="1">
                <a:solidFill>
                  <a:schemeClr val="accent1">
                    <a:lumMod val="75000"/>
                  </a:schemeClr>
                </a:solidFill>
              </a:rPr>
              <a:t>Tipo de Dado</a:t>
            </a:r>
            <a:r>
              <a:rPr lang="pt-BR" altLang="en-US" sz="1600"/>
              <a:t>”. Se o dado inserido for </a:t>
            </a:r>
            <a:r>
              <a:rPr lang="pt-BR" altLang="en-US" sz="1600" b="1">
                <a:solidFill>
                  <a:schemeClr val="accent1">
                    <a:lumMod val="75000"/>
                  </a:schemeClr>
                </a:solidFill>
              </a:rPr>
              <a:t>inteiro</a:t>
            </a:r>
            <a:r>
              <a:rPr lang="pt-BR" altLang="en-US" sz="1600"/>
              <a:t>, e neste campo estiver </a:t>
            </a:r>
            <a:r>
              <a:rPr lang="pt-BR" altLang="en-US" sz="1600" b="1">
                <a:solidFill>
                  <a:schemeClr val="accent1">
                    <a:lumMod val="75000"/>
                  </a:schemeClr>
                </a:solidFill>
              </a:rPr>
              <a:t>String </a:t>
            </a:r>
            <a:r>
              <a:rPr lang="pt-BR" altLang="en-US" sz="1600"/>
              <a:t>vai dar um </a:t>
            </a:r>
            <a:r>
              <a:rPr lang="pt-BR" altLang="en-US" sz="1600" b="1">
                <a:solidFill>
                  <a:srgbClr val="FF0000"/>
                </a:solidFill>
              </a:rPr>
              <a:t>erro</a:t>
            </a:r>
            <a:r>
              <a:rPr lang="pt-BR" altLang="en-US" sz="1600"/>
              <a:t> de compatibilidade. </a:t>
            </a:r>
            <a:endParaRPr lang="pt-BR" altLang="en-US" sz="1600"/>
          </a:p>
          <a:p>
            <a:pPr marL="285750" indent="-285750" algn="just">
              <a:buFont typeface="Arial" panose="020B0604020202020204" pitchFamily="34" charset="0"/>
              <a:buChar char="•"/>
            </a:pPr>
            <a:r>
              <a:rPr lang="pt-BR" altLang="en-US" sz="1600" b="0"/>
              <a:t>Não pode deixar o campo “</a:t>
            </a:r>
            <a:r>
              <a:rPr lang="pt-BR" altLang="en-US" sz="1600" b="1">
                <a:solidFill>
                  <a:schemeClr val="accent1">
                    <a:lumMod val="75000"/>
                  </a:schemeClr>
                </a:solidFill>
              </a:rPr>
              <a:t>Valor</a:t>
            </a:r>
            <a:r>
              <a:rPr lang="pt-BR" altLang="en-US" sz="1600" b="0"/>
              <a:t>” vazio. </a:t>
            </a:r>
            <a:endParaRPr lang="pt-BR" altLang="en-US" sz="1600" b="0"/>
          </a:p>
          <a:p>
            <a:pPr marL="285750" indent="-285750" algn="just">
              <a:buFont typeface="Arial" panose="020B0604020202020204" pitchFamily="34" charset="0"/>
              <a:buChar char="•"/>
            </a:pPr>
            <a:endParaRPr lang="pt-BR" altLang="en-US" sz="1600" b="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2"/>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5" name="Imagem 4"/>
          <p:cNvPicPr>
            <a:picLocks noChangeAspect="1"/>
          </p:cNvPicPr>
          <p:nvPr/>
        </p:nvPicPr>
        <p:blipFill>
          <a:blip r:embed="rId3"/>
          <a:stretch>
            <a:fillRect/>
          </a:stretch>
        </p:blipFill>
        <p:spPr>
          <a:xfrm>
            <a:off x="6156325" y="1419860"/>
            <a:ext cx="2881630" cy="3095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Interface do designer</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p:txBody>
          <a:bodyPr/>
          <a:p>
            <a:pPr marL="285750" indent="-285750" algn="just">
              <a:buFont typeface="Arial" panose="020B0604020202020204" pitchFamily="34" charset="0"/>
              <a:buChar char="•"/>
            </a:pPr>
            <a:r>
              <a:rPr lang="pt-BR" altLang="en-US"/>
              <a:t>Na aula anterior foi possível verificar como implementar as query SQL no relatório. Nesta aula veremos as ferramentas e recursos da interface do designer, dando um foco maior nas ferramentas mais utilizadas, e para finalizar vamos ver como implementar os campos das bases de dados no layout.</a:t>
            </a:r>
            <a:endParaRPr lang="pt-BR" altLang="en-US"/>
          </a:p>
          <a:p>
            <a:pPr marL="285750" indent="-285750" algn="just">
              <a:buFont typeface="Arial" panose="020B0604020202020204" pitchFamily="34" charset="0"/>
              <a:buChar char="•"/>
            </a:pPr>
            <a:endParaRPr lang="pt-BR" altLang="en-US"/>
          </a:p>
          <a:p>
            <a:pPr marL="285750" indent="-285750" algn="just">
              <a:buFont typeface="Arial" panose="020B0604020202020204" pitchFamily="34" charset="0"/>
              <a:buChar char="•"/>
            </a:pPr>
            <a:r>
              <a:rPr lang="pt-BR" altLang="en-US"/>
              <a:t>A imagem a seguir númera os recursos do designer de relatórios. Mais adiante será disponibilizado uma legenda para melhor compreensão de cada região destacada.</a:t>
            </a:r>
            <a:endParaRPr lang="pt-BR" altLang="en-US"/>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3" name="Espaço Reservado para Conteúdo 2"/>
          <p:cNvPicPr>
            <a:picLocks noChangeAspect="1"/>
          </p:cNvPicPr>
          <p:nvPr>
            <p:ph/>
          </p:nvPr>
        </p:nvPicPr>
        <p:blipFill>
          <a:blip r:embed="rId2"/>
          <a:stretch>
            <a:fillRect/>
          </a:stretch>
        </p:blipFill>
        <p:spPr>
          <a:xfrm>
            <a:off x="35560" y="51435"/>
            <a:ext cx="5795645" cy="4455160"/>
          </a:xfrm>
          <a:prstGeom prst="rect">
            <a:avLst/>
          </a:prstGeom>
        </p:spPr>
      </p:pic>
      <p:sp>
        <p:nvSpPr>
          <p:cNvPr id="2" name="Caixa de Texto 1"/>
          <p:cNvSpPr txBox="1"/>
          <p:nvPr/>
        </p:nvSpPr>
        <p:spPr>
          <a:xfrm>
            <a:off x="5893435" y="39370"/>
            <a:ext cx="3232150" cy="3784600"/>
          </a:xfrm>
          <a:prstGeom prst="rect">
            <a:avLst/>
          </a:prstGeom>
          <a:noFill/>
        </p:spPr>
        <p:txBody>
          <a:bodyPr wrap="square" rtlCol="0">
            <a:spAutoFit/>
          </a:bodyPr>
          <a:p>
            <a:pPr marL="0" indent="0" algn="just">
              <a:buFont typeface="Arial" panose="020B0604020202020204" pitchFamily="34" charset="0"/>
              <a:buNone/>
            </a:pPr>
            <a:r>
              <a:rPr lang="pt-BR" sz="1200" b="1" kern="0">
                <a:solidFill>
                  <a:srgbClr val="00315D"/>
                </a:solidFill>
                <a:latin typeface="Arial" panose="020B0604020202020204"/>
                <a:ea typeface="Arial" panose="020B0604020202020204"/>
                <a:cs typeface="+mn-ea"/>
                <a:sym typeface="+mn-ea"/>
              </a:rPr>
              <a:t>Legenda dos recursos do designer de relatórios:</a:t>
            </a:r>
            <a:endParaRPr lang="pt-BR" sz="1200" b="1" kern="0">
              <a:solidFill>
                <a:srgbClr val="00315D"/>
              </a:solidFill>
              <a:latin typeface="Arial" panose="020B0604020202020204"/>
              <a:ea typeface="Arial" panose="020B0604020202020204"/>
              <a:cs typeface="+mn-ea"/>
              <a:sym typeface="+mn-ea"/>
            </a:endParaRPr>
          </a:p>
          <a:p>
            <a:pPr marL="0" indent="0" algn="just">
              <a:buFont typeface="Arial" panose="020B0604020202020204" pitchFamily="34" charset="0"/>
              <a:buNone/>
            </a:pPr>
            <a:endParaRPr lang="pt-BR" altLang="en-US" sz="1200">
              <a:sym typeface="+mn-ea"/>
            </a:endParaRPr>
          </a:p>
          <a:p>
            <a:pPr marL="0" indent="0" algn="just">
              <a:buFont typeface="Arial" panose="020B0604020202020204" pitchFamily="34" charset="0"/>
              <a:buNone/>
            </a:pPr>
            <a:endParaRPr lang="pt-BR" altLang="en-US" sz="1200"/>
          </a:p>
          <a:p>
            <a:pPr marL="0" indent="0" algn="just">
              <a:buFont typeface="Arial" panose="020B0604020202020204" pitchFamily="34" charset="0"/>
              <a:buNone/>
            </a:pPr>
            <a:r>
              <a:rPr lang="pt-BR" altLang="en-US" sz="1200">
                <a:sym typeface="+mn-ea"/>
              </a:rPr>
              <a:t>1 - Área de trabalho para criar o design do relatório (folha padrão é a A4);</a:t>
            </a:r>
            <a:endParaRPr lang="pt-BR" altLang="en-US" sz="1200"/>
          </a:p>
          <a:p>
            <a:pPr marL="0" indent="0" algn="just">
              <a:buFont typeface="Arial" panose="020B0604020202020204" pitchFamily="34" charset="0"/>
              <a:buNone/>
            </a:pPr>
            <a:r>
              <a:rPr lang="pt-BR" altLang="en-US" sz="1200">
                <a:sym typeface="+mn-ea"/>
              </a:rPr>
              <a:t>2 - Barra do menu;</a:t>
            </a:r>
            <a:endParaRPr lang="pt-BR" altLang="en-US" sz="1200"/>
          </a:p>
          <a:p>
            <a:pPr marL="0" indent="0" algn="just">
              <a:buFont typeface="Arial" panose="020B0604020202020204" pitchFamily="34" charset="0"/>
              <a:buNone/>
            </a:pPr>
            <a:r>
              <a:rPr lang="pt-BR" altLang="en-US" sz="1200">
                <a:sym typeface="+mn-ea"/>
              </a:rPr>
              <a:t>3 - Barra de ferramentas;</a:t>
            </a:r>
            <a:endParaRPr lang="pt-BR" altLang="en-US" sz="1200"/>
          </a:p>
          <a:p>
            <a:pPr marL="0" indent="0" algn="just">
              <a:buFont typeface="Arial" panose="020B0604020202020204" pitchFamily="34" charset="0"/>
              <a:buNone/>
            </a:pPr>
            <a:r>
              <a:rPr lang="pt-BR" altLang="en-US" sz="1200">
                <a:sym typeface="+mn-ea"/>
              </a:rPr>
              <a:t>4 - Barra de ferramentas de objetos; </a:t>
            </a:r>
            <a:endParaRPr lang="pt-BR" altLang="en-US" sz="1200"/>
          </a:p>
          <a:p>
            <a:pPr marL="0" indent="0" algn="just">
              <a:buFont typeface="Arial" panose="020B0604020202020204" pitchFamily="34" charset="0"/>
              <a:buNone/>
            </a:pPr>
            <a:r>
              <a:rPr lang="pt-BR" altLang="en-US" sz="1200">
                <a:sym typeface="+mn-ea"/>
              </a:rPr>
              <a:t>5 - Utilize as guias de páginas do relatório para navegar entre as páginas;</a:t>
            </a:r>
            <a:endParaRPr lang="pt-BR" altLang="en-US" sz="1200"/>
          </a:p>
          <a:p>
            <a:pPr marL="0" indent="0" algn="just">
              <a:buFont typeface="Arial" panose="020B0604020202020204" pitchFamily="34" charset="0"/>
              <a:buNone/>
            </a:pPr>
            <a:r>
              <a:rPr lang="pt-BR" altLang="en-US" sz="1200">
                <a:sym typeface="+mn-ea"/>
              </a:rPr>
              <a:t>6 - No painel "Árvore do Relatório", gerencie a estrutura do relatório;</a:t>
            </a:r>
            <a:endParaRPr lang="pt-BR" altLang="en-US" sz="1200"/>
          </a:p>
          <a:p>
            <a:pPr marL="0" indent="0" algn="just">
              <a:buFont typeface="Arial" panose="020B0604020202020204" pitchFamily="34" charset="0"/>
              <a:buNone/>
            </a:pPr>
            <a:r>
              <a:rPr lang="pt-BR" altLang="en-US" sz="1200">
                <a:sym typeface="+mn-ea"/>
              </a:rPr>
              <a:t>7 - Faça ajustes nos objetos através do painel "Inspetor de Objetos";</a:t>
            </a:r>
            <a:endParaRPr lang="pt-BR" altLang="en-US" sz="1200"/>
          </a:p>
          <a:p>
            <a:pPr marL="0" indent="0" algn="just">
              <a:buFont typeface="Arial" panose="020B0604020202020204" pitchFamily="34" charset="0"/>
              <a:buNone/>
            </a:pPr>
            <a:r>
              <a:rPr lang="pt-BR" altLang="en-US" sz="1200">
                <a:sym typeface="+mn-ea"/>
              </a:rPr>
              <a:t>8 - “Árvore de dados”;</a:t>
            </a:r>
            <a:endParaRPr lang="pt-BR" altLang="en-US" sz="1200"/>
          </a:p>
          <a:p>
            <a:pPr marL="0" indent="0" algn="just">
              <a:buFont typeface="Arial" panose="020B0604020202020204" pitchFamily="34" charset="0"/>
              <a:buNone/>
            </a:pPr>
            <a:r>
              <a:rPr lang="pt-BR" altLang="en-US" sz="1200">
                <a:sym typeface="+mn-ea"/>
              </a:rPr>
              <a:t>9 - Posicione réguas na página do relatório para ajudar no alinhamento de objetos;</a:t>
            </a:r>
            <a:endParaRPr lang="pt-BR" altLang="en-US" sz="1200"/>
          </a:p>
          <a:p>
            <a:pPr marL="0" indent="0" algn="just">
              <a:buFont typeface="Arial" panose="020B0604020202020204" pitchFamily="34" charset="0"/>
              <a:buNone/>
            </a:pPr>
            <a:r>
              <a:rPr lang="pt-BR" altLang="en-US" sz="1200">
                <a:sym typeface="+mn-ea"/>
              </a:rPr>
              <a:t>10 - Barra de status.</a:t>
            </a:r>
            <a:endParaRPr lang="pt-BR" altLang="en-US" sz="1200"/>
          </a:p>
          <a:p>
            <a:endParaRPr lang="pt-BR" altLang="en-US" sz="1200"/>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Bandas de dados -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p:txBody>
          <a:bodyPr/>
          <a:p>
            <a:pPr marL="285750" indent="-285750" algn="just">
              <a:buFont typeface="Arial" panose="020B0604020202020204" pitchFamily="34" charset="0"/>
              <a:buChar char="•"/>
            </a:pPr>
            <a:r>
              <a:rPr lang="pt-BR" altLang="en-US"/>
              <a:t>Na aula anterior foi possível verificar como implementar as query SQL no relatório. Nesta aula veremos as ferramentas e recursos da interface do designer, dando um foco maior nas ferramentas mais utilizadas, e para finalizar vamos ver como implementar os campos das bases de dados no layout.</a:t>
            </a:r>
            <a:endParaRPr lang="pt-BR" altLang="en-US"/>
          </a:p>
          <a:p>
            <a:pPr marL="285750" indent="-285750" algn="just">
              <a:buFont typeface="Arial" panose="020B0604020202020204" pitchFamily="34" charset="0"/>
              <a:buChar char="•"/>
            </a:pPr>
            <a:endParaRPr lang="pt-BR" altLang="en-US"/>
          </a:p>
          <a:p>
            <a:pPr marL="285750" indent="-285750" algn="just">
              <a:buFont typeface="Arial" panose="020B0604020202020204" pitchFamily="34" charset="0"/>
              <a:buChar char="•"/>
            </a:pPr>
            <a:r>
              <a:rPr lang="pt-BR" altLang="en-US"/>
              <a:t>A imagem a seguir númera os recursos do designer de relatórios. Mais adiante será disponibilizado uma legenda para melhor compreensão de cada região destacada.</a:t>
            </a:r>
            <a:endParaRPr lang="pt-BR" altLang="en-US"/>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311785" y="262255"/>
            <a:ext cx="8520430" cy="755015"/>
          </a:xfrm>
        </p:spPr>
        <p:txBody>
          <a:bodyPr/>
          <a:p>
            <a:r>
              <a:rPr lang="pt-BR" sz="2400" b="1" i="0" strike="noStrike">
                <a:solidFill>
                  <a:srgbClr val="00315D"/>
                </a:solidFill>
                <a:latin typeface="Arial" panose="020B0604020202020204"/>
                <a:ea typeface="Arial" panose="020B0604020202020204"/>
                <a:sym typeface="+mn-ea"/>
              </a:rPr>
              <a:t>Boas Práticas</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a:xfrm>
            <a:off x="4121150" y="1152525"/>
            <a:ext cx="4745990" cy="1789430"/>
          </a:xfrm>
        </p:spPr>
        <p:txBody>
          <a:bodyPr/>
          <a:p>
            <a:pPr marL="171450" indent="-171450" algn="just">
              <a:buFont typeface="Arial" panose="020B0604020202020204" pitchFamily="34" charset="0"/>
              <a:buChar char="•"/>
            </a:pPr>
            <a:r>
              <a:rPr lang="pt-BR" b="0" strike="noStrike">
                <a:solidFill>
                  <a:srgbClr val="3B3B3B"/>
                </a:solidFill>
                <a:latin typeface="Arial" panose="020B0604020202020204"/>
                <a:ea typeface="Arial" panose="020B0604020202020204"/>
                <a:sym typeface="+mn-ea"/>
              </a:rPr>
              <a:t>Após uma introdução do FAST e do seu funcionamento, é importante destacar algumas boas práticas na hora de iníciar ou fazer alguma alteração em um relatório, para que seja feita da melhor forma possível.</a:t>
            </a:r>
            <a:endParaRPr lang="pt-BR" altLang="en-US"/>
          </a:p>
        </p:txBody>
      </p:sp>
      <p:pic>
        <p:nvPicPr>
          <p:cNvPr id="100" name="Imagem 99"/>
          <p:cNvPicPr/>
          <p:nvPr/>
        </p:nvPicPr>
        <p:blipFill>
          <a:blip r:embed="rId1"/>
          <a:stretch>
            <a:fillRect/>
          </a:stretch>
        </p:blipFill>
        <p:spPr>
          <a:xfrm>
            <a:off x="326390" y="1131570"/>
            <a:ext cx="3629660" cy="3119120"/>
          </a:xfrm>
          <a:prstGeom prst="rect">
            <a:avLst/>
          </a:prstGeom>
          <a:noFill/>
          <a:ln w="9525">
            <a:noFill/>
          </a:ln>
        </p:spPr>
      </p:pic>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2"/>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fast report academy"/>
          <p:cNvPicPr>
            <a:picLocks noChangeAspect="1"/>
          </p:cNvPicPr>
          <p:nvPr/>
        </p:nvPicPr>
        <p:blipFill>
          <a:blip r:embed="rId1">
            <a:alphaModFix amt="19000"/>
          </a:blip>
          <a:stretch>
            <a:fillRect/>
          </a:stretch>
        </p:blipFill>
        <p:spPr>
          <a:xfrm>
            <a:off x="1777365" y="-6985"/>
            <a:ext cx="5273675" cy="5149850"/>
          </a:xfrm>
          <a:prstGeom prst="rect">
            <a:avLst/>
          </a:prstGeom>
        </p:spPr>
      </p:pic>
      <p:sp>
        <p:nvSpPr>
          <p:cNvPr id="88"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spc="-1">
                <a:solidFill>
                  <a:srgbClr val="00315D"/>
                </a:solidFill>
                <a:latin typeface="Arial" panose="020B0604020202020204"/>
                <a:ea typeface="Arial" panose="020B0604020202020204"/>
              </a:rPr>
              <a:t>SUMÁRIO</a:t>
            </a:r>
            <a:endParaRPr lang="pt-BR" sz="2800" b="0" strike="noStrike" spc="-1">
              <a:solidFill>
                <a:srgbClr val="000000"/>
              </a:solidFill>
              <a:latin typeface="Arial" panose="020B0604020202020204"/>
            </a:endParaRPr>
          </a:p>
        </p:txBody>
      </p:sp>
      <p:sp>
        <p:nvSpPr>
          <p:cNvPr id="89" name="PlaceHolder 2"/>
          <p:cNvSpPr>
            <a:spLocks noGrp="1"/>
          </p:cNvSpPr>
          <p:nvPr>
            <p:ph/>
          </p:nvPr>
        </p:nvSpPr>
        <p:spPr>
          <a:xfrm>
            <a:off x="310490" y="654935"/>
            <a:ext cx="8520120" cy="3402720"/>
          </a:xfrm>
          <a:prstGeom prst="rect">
            <a:avLst/>
          </a:prstGeom>
          <a:noFill/>
          <a:ln w="0">
            <a:noFill/>
          </a:ln>
        </p:spPr>
        <p:txBody>
          <a:bodyPr tIns="91440" bIns="91440" anchor="t">
            <a:noAutofit/>
          </a:bodyPr>
          <a:p>
            <a:pPr marL="457200" indent="-361950">
              <a:lnSpc>
                <a:spcPct val="115000"/>
              </a:lnSpc>
              <a:spcBef>
                <a:spcPts val="1200"/>
              </a:spcBef>
              <a:buClr>
                <a:srgbClr val="0D5BDC"/>
              </a:buClr>
              <a:buFont typeface="Arial" panose="020B0604020202020204" pitchFamily="34" charset="0"/>
              <a:buChar char="•"/>
            </a:pPr>
            <a:r>
              <a:rPr lang="pt-BR" sz="2000" b="1" strike="noStrike">
                <a:solidFill>
                  <a:srgbClr val="00315D"/>
                </a:solidFill>
                <a:latin typeface="Arial" panose="020B0604020202020204"/>
                <a:ea typeface="Arial" panose="020B0604020202020204"/>
                <a:sym typeface="+mn-ea"/>
              </a:rPr>
              <a:t>Criação da conta GitHub;</a:t>
            </a:r>
            <a:endParaRPr lang="pt-BR" sz="2000" b="1" strike="noStrike">
              <a:solidFill>
                <a:srgbClr val="00315D"/>
              </a:solidFill>
              <a:latin typeface="Arial" panose="020B0604020202020204"/>
              <a:ea typeface="Arial" panose="020B0604020202020204"/>
              <a:sym typeface="+mn-ea"/>
            </a:endParaRPr>
          </a:p>
          <a:p>
            <a:pPr marL="457200" indent="-361950">
              <a:lnSpc>
                <a:spcPct val="115000"/>
              </a:lnSpc>
              <a:spcBef>
                <a:spcPts val="1200"/>
              </a:spcBef>
              <a:buClr>
                <a:srgbClr val="0D5BDC"/>
              </a:buClr>
              <a:buFont typeface="Arial" panose="020B0604020202020204" pitchFamily="34" charset="0"/>
              <a:buChar char="•"/>
            </a:pPr>
            <a:r>
              <a:rPr lang="pt-BR" sz="2000" b="1" strike="noStrike">
                <a:solidFill>
                  <a:srgbClr val="00315D"/>
                </a:solidFill>
                <a:latin typeface="Arial" panose="020B0604020202020204"/>
                <a:ea typeface="Arial" panose="020B0604020202020204"/>
                <a:sym typeface="+mn-ea"/>
              </a:rPr>
              <a:t>Instalação do Terminal GIT e configuração da chave SSH; </a:t>
            </a:r>
            <a:endParaRPr lang="pt-BR" sz="2000" b="1" strike="noStrike">
              <a:solidFill>
                <a:srgbClr val="00315D"/>
              </a:solidFill>
              <a:latin typeface="Arial" panose="020B0604020202020204"/>
              <a:ea typeface="Arial" panose="020B0604020202020204"/>
              <a:sym typeface="+mn-ea"/>
            </a:endParaRPr>
          </a:p>
          <a:p>
            <a:pPr marL="457200" indent="-361950">
              <a:lnSpc>
                <a:spcPct val="115000"/>
              </a:lnSpc>
              <a:spcBef>
                <a:spcPts val="1200"/>
              </a:spcBef>
              <a:buClr>
                <a:srgbClr val="0D5BDC"/>
              </a:buClr>
              <a:buFont typeface="Arial" panose="020B0604020202020204" pitchFamily="34" charset="0"/>
              <a:buChar char="•"/>
            </a:pPr>
            <a:r>
              <a:rPr lang="pt-BR" sz="2000" b="1" strike="noStrike">
                <a:solidFill>
                  <a:srgbClr val="00315D"/>
                </a:solidFill>
                <a:latin typeface="Arial" panose="020B0604020202020204"/>
                <a:ea typeface="Arial" panose="020B0604020202020204"/>
                <a:sym typeface="+mn-ea"/>
              </a:rPr>
              <a:t>Configuração do GSR Designer;</a:t>
            </a:r>
            <a:endParaRPr lang="pt-BR" sz="2000" b="1" strike="noStrike">
              <a:solidFill>
                <a:srgbClr val="00315D"/>
              </a:solidFill>
              <a:latin typeface="Arial" panose="020B0604020202020204"/>
              <a:ea typeface="Arial" panose="020B0604020202020204"/>
              <a:sym typeface="+mn-ea"/>
            </a:endParaRPr>
          </a:p>
          <a:p>
            <a:pPr marL="457200" indent="-361950">
              <a:lnSpc>
                <a:spcPct val="115000"/>
              </a:lnSpc>
              <a:spcBef>
                <a:spcPts val="1200"/>
              </a:spcBef>
              <a:buClr>
                <a:srgbClr val="0D5BDC"/>
              </a:buClr>
              <a:buFont typeface="Arial" panose="020B0604020202020204" pitchFamily="34" charset="0"/>
              <a:buChar char="•"/>
            </a:pPr>
            <a:r>
              <a:rPr lang="pt-BR" sz="2000" b="1" strike="noStrike">
                <a:solidFill>
                  <a:srgbClr val="00315D"/>
                </a:solidFill>
                <a:latin typeface="Arial" panose="020B0604020202020204"/>
                <a:ea typeface="Arial" panose="020B0604020202020204"/>
                <a:sym typeface="+mn-ea"/>
              </a:rPr>
              <a:t>Registrando um banco de dados;</a:t>
            </a:r>
            <a:endParaRPr lang="pt-BR" sz="2000" b="0" strike="noStrike" spc="-1">
              <a:solidFill>
                <a:srgbClr val="000000"/>
              </a:solidFill>
              <a:latin typeface="Arial" panose="020B0604020202020204"/>
            </a:endParaRPr>
          </a:p>
          <a:p>
            <a:pPr marL="457200" indent="-361950">
              <a:lnSpc>
                <a:spcPct val="115000"/>
              </a:lnSpc>
              <a:spcBef>
                <a:spcPts val="1200"/>
              </a:spcBef>
              <a:buClr>
                <a:srgbClr val="0D5BDC"/>
              </a:buClr>
              <a:buFont typeface="Arial" panose="020B0604020202020204" pitchFamily="34" charset="0"/>
              <a:buChar char="•"/>
            </a:pPr>
            <a:r>
              <a:rPr lang="pt-BR" sz="2000" b="1" strike="noStrike" spc="-1">
                <a:solidFill>
                  <a:srgbClr val="00315D"/>
                </a:solidFill>
                <a:latin typeface="Arial" panose="020B0604020202020204"/>
                <a:ea typeface="Arial" panose="020B0604020202020204"/>
              </a:rPr>
              <a:t>Base de dados;</a:t>
            </a:r>
            <a:endParaRPr lang="pt-BR" sz="2000" b="1" strike="noStrike" spc="-1">
              <a:solidFill>
                <a:srgbClr val="00315D"/>
              </a:solidFill>
              <a:latin typeface="Arial" panose="020B0604020202020204"/>
              <a:ea typeface="Arial" panose="020B0604020202020204"/>
            </a:endParaRPr>
          </a:p>
          <a:p>
            <a:pPr marL="457200" indent="-361950">
              <a:lnSpc>
                <a:spcPct val="115000"/>
              </a:lnSpc>
              <a:spcBef>
                <a:spcPts val="1200"/>
              </a:spcBef>
              <a:buClr>
                <a:srgbClr val="0D5BDC"/>
              </a:buClr>
              <a:buFont typeface="Arial" panose="020B0604020202020204" pitchFamily="34" charset="0"/>
              <a:buChar char="•"/>
            </a:pPr>
            <a:r>
              <a:rPr lang="pt-BR" sz="2000" b="1" strike="noStrike" spc="-1">
                <a:solidFill>
                  <a:srgbClr val="00315D"/>
                </a:solidFill>
                <a:latin typeface="Arial" panose="020B0604020202020204"/>
                <a:ea typeface="Arial" panose="020B0604020202020204"/>
              </a:rPr>
              <a:t>Parâmetros;</a:t>
            </a:r>
            <a:endParaRPr lang="pt-BR" sz="2000" b="1" strike="noStrike" spc="-1">
              <a:solidFill>
                <a:srgbClr val="00315D"/>
              </a:solidFill>
              <a:latin typeface="Arial" panose="020B0604020202020204"/>
              <a:ea typeface="Arial" panose="020B0604020202020204"/>
            </a:endParaRPr>
          </a:p>
          <a:p>
            <a:pPr marL="457200" indent="-361950">
              <a:lnSpc>
                <a:spcPct val="115000"/>
              </a:lnSpc>
              <a:spcBef>
                <a:spcPts val="1200"/>
              </a:spcBef>
              <a:buClr>
                <a:srgbClr val="0D5BDC"/>
              </a:buClr>
              <a:buFont typeface="Arial" panose="020B0604020202020204" pitchFamily="34" charset="0"/>
              <a:buChar char="•"/>
            </a:pPr>
            <a:r>
              <a:rPr lang="pt-BR" sz="2000" b="1" strike="noStrike">
                <a:solidFill>
                  <a:srgbClr val="00315D"/>
                </a:solidFill>
                <a:latin typeface="Arial" panose="020B0604020202020204"/>
                <a:ea typeface="Arial" panose="020B0604020202020204"/>
                <a:sym typeface="+mn-ea"/>
              </a:rPr>
              <a:t>Conclusão e Boas Práticas.</a:t>
            </a:r>
            <a:endParaRPr lang="pt-BR" sz="2000" b="0" strike="noStrike" spc="-1">
              <a:solidFill>
                <a:srgbClr val="000000"/>
              </a:solidFill>
              <a:latin typeface="Arial" panose="020B0604020202020204"/>
            </a:endParaRPr>
          </a:p>
          <a:p>
            <a:pPr marL="457200" indent="-361950">
              <a:lnSpc>
                <a:spcPct val="115000"/>
              </a:lnSpc>
              <a:spcBef>
                <a:spcPts val="1200"/>
              </a:spcBef>
              <a:buClr>
                <a:srgbClr val="0D5BDC"/>
              </a:buClr>
              <a:buFont typeface="Arial" panose="020B0604020202020204" pitchFamily="34" charset="0"/>
              <a:buChar char="•"/>
            </a:pPr>
            <a:endParaRPr lang="pt-BR" sz="2000" b="0" strike="noStrike" spc="-1">
              <a:solidFill>
                <a:srgbClr val="000000"/>
              </a:solidFill>
              <a:latin typeface="Arial" panose="020B0604020202020204"/>
            </a:endParaRPr>
          </a:p>
          <a:p>
            <a:pPr marL="342900" indent="-342900">
              <a:lnSpc>
                <a:spcPct val="115000"/>
              </a:lnSpc>
              <a:spcBef>
                <a:spcPts val="1200"/>
              </a:spcBef>
              <a:buFont typeface="Arial" panose="020B0604020202020204" pitchFamily="34" charset="0"/>
              <a:buChar char="•"/>
            </a:pPr>
            <a:endParaRPr lang="pt-BR" sz="2000" b="0" strike="noStrike" spc="-1">
              <a:solidFill>
                <a:srgbClr val="000000"/>
              </a:solidFill>
              <a:latin typeface="Arial" panose="020B0604020202020204"/>
            </a:endParaRPr>
          </a:p>
          <a:p>
            <a:pPr marL="342900" indent="-342900">
              <a:lnSpc>
                <a:spcPct val="115000"/>
              </a:lnSpc>
              <a:spcBef>
                <a:spcPts val="1200"/>
              </a:spcBef>
              <a:buFont typeface="Arial" panose="020B0604020202020204" pitchFamily="34" charset="0"/>
              <a:buChar char="•"/>
            </a:pPr>
            <a:endParaRPr lang="pt-BR" sz="20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2"/>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9">
                                            <p:txEl>
                                              <p:pRg st="3" end="3"/>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89">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89">
                                            <p:txEl>
                                              <p:pRg st="0" end="0"/>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89">
                                            <p:txEl>
                                              <p:pRg st="2" end="2"/>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89">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89">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8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Boas Práticas - Modelos </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541020" y="729615"/>
            <a:ext cx="4973955" cy="419608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Antes de iniciar um novo relatório verifique se é possível utilizar um modelo existente, para manter um padrão. Podendo ainda marcar ou não a opção “Herança do relatório”.</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20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20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Wingdings" panose="05000000000000000000" charset="0"/>
              <a:buChar char="Ø"/>
            </a:pPr>
            <a:r>
              <a:rPr kumimoji="0" lang="pt-BR" sz="1400" b="1" i="0" u="none" strike="noStrike" kern="0" cap="none" spc="-1" normalizeH="0" baseline="0" noProof="1">
                <a:solidFill>
                  <a:srgbClr val="00315D"/>
                </a:solidFill>
                <a:latin typeface="Arial" panose="020B0604020202020204"/>
                <a:ea typeface="Arial" panose="020B0604020202020204"/>
                <a:cs typeface="+mn-ea"/>
                <a:sym typeface="+mn-ea"/>
              </a:rPr>
              <a:t>Modelo</a:t>
            </a:r>
            <a:r>
              <a:rPr lang="pt-BR" sz="1400" b="1" strike="noStrike" spc="-1">
                <a:solidFill>
                  <a:srgbClr val="00315D"/>
                </a:solidFill>
                <a:latin typeface="Arial" panose="020B0604020202020204"/>
                <a:ea typeface="Arial" panose="020B0604020202020204"/>
                <a:sym typeface="+mn-ea"/>
              </a:rPr>
              <a:t>: É um relatório padrão, que pode vir com um cabeçalho e rodapé prontos, por exemplo. Também é possível criar novos modelos.</a:t>
            </a:r>
            <a:endParaRPr lang="pt-BR" sz="1400" b="1" strike="noStrike" spc="-1">
              <a:solidFill>
                <a:srgbClr val="00315D"/>
              </a:solidFill>
              <a:latin typeface="Arial" panose="020B0604020202020204"/>
              <a:ea typeface="Arial" panose="020B0604020202020204"/>
              <a:sym typeface="+mn-ea"/>
            </a:endParaRPr>
          </a:p>
          <a:p>
            <a:pPr marL="457200" indent="-406400">
              <a:lnSpc>
                <a:spcPct val="115000"/>
              </a:lnSpc>
              <a:buClr>
                <a:srgbClr val="00315D"/>
              </a:buClr>
              <a:buFont typeface="Wingdings" panose="05000000000000000000" charset="0"/>
              <a:buChar char="Ø"/>
            </a:pPr>
            <a:endParaRPr lang="pt-BR" sz="1400" b="1" strike="noStrike" spc="-1">
              <a:solidFill>
                <a:srgbClr val="00315D"/>
              </a:solidFill>
              <a:latin typeface="Arial" panose="020B0604020202020204"/>
              <a:ea typeface="Arial" panose="020B0604020202020204"/>
              <a:sym typeface="+mn-ea"/>
            </a:endParaRPr>
          </a:p>
          <a:p>
            <a:pPr marL="50800" indent="0">
              <a:lnSpc>
                <a:spcPct val="115000"/>
              </a:lnSpc>
              <a:buClr>
                <a:srgbClr val="00315D"/>
              </a:buClr>
              <a:buFont typeface="Wingdings" panose="05000000000000000000" charset="0"/>
              <a:buNone/>
            </a:pPr>
            <a:endParaRPr lang="pt-BR" sz="14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2" name="Imagem 1"/>
          <p:cNvPicPr>
            <a:picLocks noChangeAspect="1"/>
          </p:cNvPicPr>
          <p:nvPr/>
        </p:nvPicPr>
        <p:blipFill>
          <a:blip r:embed="rId2"/>
          <a:stretch>
            <a:fillRect/>
          </a:stretch>
        </p:blipFill>
        <p:spPr>
          <a:xfrm>
            <a:off x="5868035" y="1202055"/>
            <a:ext cx="3046730" cy="3250565"/>
          </a:xfrm>
          <a:prstGeom prst="rect">
            <a:avLst/>
          </a:prstGeom>
        </p:spPr>
      </p:pic>
      <p:sp>
        <p:nvSpPr>
          <p:cNvPr id="3" name="Caixa de Texto 2"/>
          <p:cNvSpPr txBox="1"/>
          <p:nvPr/>
        </p:nvSpPr>
        <p:spPr>
          <a:xfrm>
            <a:off x="5828665" y="821055"/>
            <a:ext cx="3035300" cy="306705"/>
          </a:xfrm>
          <a:prstGeom prst="rect">
            <a:avLst/>
          </a:prstGeom>
          <a:noFill/>
        </p:spPr>
        <p:txBody>
          <a:bodyPr wrap="square" rtlCol="0">
            <a:spAutoFit/>
          </a:bodyPr>
          <a:p>
            <a:r>
              <a:rPr lang="pt-BR" sz="1400" b="1" kern="0" spc="-1">
                <a:solidFill>
                  <a:srgbClr val="00315D"/>
                </a:solidFill>
                <a:latin typeface="Arial" panose="020B0604020202020204"/>
                <a:ea typeface="Arial" panose="020B0604020202020204"/>
                <a:cs typeface="+mn-ea"/>
              </a:rPr>
              <a:t>Menu Arquivo &gt; Novo</a:t>
            </a:r>
            <a:endParaRPr lang="pt-BR" altLang="en-US" sz="1400" b="1"/>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Boas Práticas - Modelos </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541020" y="729615"/>
            <a:ext cx="4973955" cy="419608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Quando a opção “Herança do relatório” for marcada, surgirá um cadeado nos campos/códigos (figura 1). Significa que será possível alterar esses campos/códigos apenas no modelo pai. Se esta opção estiver desmarcada, ele trará apenas uma cópia do modelo, permitindo a edição de qualquer campo/código (figura 2), não havendo vínculo de herança, ou seja, ao editar o modelo pai não será feita a alteração nesse relatório. </a:t>
            </a:r>
            <a:endParaRPr lang="pt-BR" sz="1000" b="1" strike="noStrike" spc="-1">
              <a:solidFill>
                <a:srgbClr val="00315D"/>
              </a:solidFill>
              <a:latin typeface="Arial" panose="020B0604020202020204"/>
              <a:ea typeface="Arial" panose="020B0604020202020204"/>
              <a:sym typeface="+mn-ea"/>
            </a:endParaRPr>
          </a:p>
          <a:p>
            <a:pPr marL="50800" indent="0">
              <a:lnSpc>
                <a:spcPct val="115000"/>
              </a:lnSpc>
              <a:buClr>
                <a:srgbClr val="00315D"/>
              </a:buClr>
              <a:buFont typeface="Wingdings" panose="05000000000000000000" charset="0"/>
              <a:buNone/>
            </a:pPr>
            <a:endParaRPr lang="pt-BR" sz="10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4" name="Imagem 3"/>
          <p:cNvPicPr>
            <a:picLocks noChangeAspect="1"/>
          </p:cNvPicPr>
          <p:nvPr/>
        </p:nvPicPr>
        <p:blipFill>
          <a:blip r:embed="rId2"/>
          <a:stretch>
            <a:fillRect/>
          </a:stretch>
        </p:blipFill>
        <p:spPr>
          <a:xfrm>
            <a:off x="6094730" y="2837180"/>
            <a:ext cx="1999179" cy="763200"/>
          </a:xfrm>
          <a:prstGeom prst="rect">
            <a:avLst/>
          </a:prstGeom>
        </p:spPr>
      </p:pic>
      <p:pic>
        <p:nvPicPr>
          <p:cNvPr id="5" name="Imagem 4"/>
          <p:cNvPicPr>
            <a:picLocks noChangeAspect="1"/>
          </p:cNvPicPr>
          <p:nvPr/>
        </p:nvPicPr>
        <p:blipFill>
          <a:blip r:embed="rId3"/>
          <a:srcRect t="5959"/>
          <a:stretch>
            <a:fillRect/>
          </a:stretch>
        </p:blipFill>
        <p:spPr>
          <a:xfrm>
            <a:off x="6064885" y="1364615"/>
            <a:ext cx="1922780" cy="762635"/>
          </a:xfrm>
          <a:prstGeom prst="rect">
            <a:avLst/>
          </a:prstGeom>
        </p:spPr>
      </p:pic>
      <p:sp>
        <p:nvSpPr>
          <p:cNvPr id="6" name="Caixa de Texto 5"/>
          <p:cNvSpPr txBox="1"/>
          <p:nvPr/>
        </p:nvSpPr>
        <p:spPr>
          <a:xfrm>
            <a:off x="6299835" y="1867535"/>
            <a:ext cx="154495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1 - Com Herança</a:t>
            </a:r>
            <a:endParaRPr lang="pt-BR" altLang="en-US" sz="1000" kern="0">
              <a:solidFill>
                <a:srgbClr val="3B3B3B"/>
              </a:solidFill>
              <a:latin typeface="Arial" panose="020B0604020202020204"/>
              <a:ea typeface="Arial" panose="020B0604020202020204"/>
              <a:cs typeface="+mn-ea"/>
            </a:endParaRPr>
          </a:p>
        </p:txBody>
      </p:sp>
      <p:sp>
        <p:nvSpPr>
          <p:cNvPr id="7" name="Caixa de Texto 6"/>
          <p:cNvSpPr txBox="1"/>
          <p:nvPr/>
        </p:nvSpPr>
        <p:spPr>
          <a:xfrm>
            <a:off x="6257290" y="3325495"/>
            <a:ext cx="1537970"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2 - Sem Herança</a:t>
            </a:r>
            <a:endParaRPr lang="pt-BR" sz="1000" kern="0">
              <a:solidFill>
                <a:srgbClr val="3B3B3B"/>
              </a:solidFill>
              <a:latin typeface="Arial" panose="020B0604020202020204"/>
              <a:ea typeface="Arial" panose="020B0604020202020204"/>
              <a:cs typeface="+mn-ea"/>
            </a:endParaRPr>
          </a:p>
        </p:txBody>
      </p:sp>
      <p:pic>
        <p:nvPicPr>
          <p:cNvPr id="8" name="Imagem 7"/>
          <p:cNvPicPr>
            <a:picLocks noChangeAspect="1"/>
          </p:cNvPicPr>
          <p:nvPr/>
        </p:nvPicPr>
        <p:blipFill>
          <a:blip r:embed="rId4"/>
          <a:srcRect b="14205"/>
          <a:stretch>
            <a:fillRect/>
          </a:stretch>
        </p:blipFill>
        <p:spPr>
          <a:xfrm>
            <a:off x="6052185" y="840740"/>
            <a:ext cx="2041525" cy="626110"/>
          </a:xfrm>
          <a:prstGeom prst="rect">
            <a:avLst/>
          </a:prstGeom>
        </p:spPr>
      </p:pic>
      <p:pic>
        <p:nvPicPr>
          <p:cNvPr id="9" name="Imagem 8"/>
          <p:cNvPicPr>
            <a:picLocks noChangeAspect="1"/>
          </p:cNvPicPr>
          <p:nvPr/>
        </p:nvPicPr>
        <p:blipFill>
          <a:blip r:embed="rId5"/>
          <a:stretch>
            <a:fillRect/>
          </a:stretch>
        </p:blipFill>
        <p:spPr>
          <a:xfrm>
            <a:off x="6052185" y="2287905"/>
            <a:ext cx="2041200" cy="650019"/>
          </a:xfrm>
          <a:prstGeom prst="rect">
            <a:avLst/>
          </a:prstGeom>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82080"/>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Boas Práticas - Estruturação das bandas</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541020" y="729615"/>
            <a:ext cx="8375015" cy="419608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Ao iniciar a montagem do layout tenha o código SQL finalizado, ou pelo menos tenha em mente como vai ser feito e como vai ser exibido. Esse fator é importante na hora de escolher as bandas, para não acabar colocando banda errada, pois pode afetar no desempenho do relatório, por exemplo, colocar muitas bandas que rodam uma consulta SQL sendo que poderia substitui-las por bandas filhas. </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Será abordado mais a respeito das bandas, tópicos como: </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O que são.</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Quais os tipos mais utilizados, e como funcionam.</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10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284305"/>
            <a:ext cx="8520120" cy="572400"/>
          </a:xfrm>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Boas Práticas - Pense no próximo</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311785" y="803275"/>
            <a:ext cx="8520430" cy="185039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Eventualmente outra pessoa vai acabar editando o seu relatório, então qualquer coisa que achar pertinente faça uma anotação ! Por exemplo:</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Parametros com valores específicos, que só aceitam 0 (zero) ou 1 como entrada.</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Sentenças SQL extensas e complexas.</a:t>
            </a:r>
            <a:endParaRPr lang="pt-BR" sz="1600" b="0" strike="noStrike">
              <a:solidFill>
                <a:srgbClr val="3B3B3B"/>
              </a:solidFill>
              <a:latin typeface="Arial" panose="020B0604020202020204"/>
              <a:ea typeface="Arial" panose="020B0604020202020204"/>
              <a:sym typeface="+mn-ea"/>
            </a:endParaRPr>
          </a:p>
          <a:p>
            <a:pPr marL="914400" lvl="1" indent="-406400" algn="just">
              <a:lnSpc>
                <a:spcPct val="115000"/>
              </a:lnSpc>
              <a:buClr>
                <a:srgbClr val="00315D"/>
              </a:buClr>
              <a:buFont typeface="Arial" panose="020B0604020202020204"/>
              <a:buChar char="●"/>
            </a:pPr>
            <a:r>
              <a:rPr lang="pt-BR" sz="1600" b="0" strike="noStrike" spc="-1">
                <a:solidFill>
                  <a:srgbClr val="3B3B3B"/>
                </a:solidFill>
                <a:latin typeface="Arial" panose="020B0604020202020204"/>
                <a:ea typeface="Arial" panose="020B0604020202020204"/>
                <a:sym typeface="+mn-ea"/>
              </a:rPr>
              <a:t>Em que tabela encontrar os parâmetros para teste.</a:t>
            </a:r>
            <a:endParaRPr lang="pt-BR" sz="1600" b="0" strike="noStrike" spc="-1">
              <a:solidFill>
                <a:srgbClr val="3B3B3B"/>
              </a:solidFill>
              <a:latin typeface="Arial" panose="020B0604020202020204"/>
              <a:ea typeface="Arial" panose="020B0604020202020204"/>
              <a:sym typeface="+mn-ea"/>
            </a:endParaRPr>
          </a:p>
          <a:p>
            <a:pPr marL="508000" lvl="1" indent="0" algn="just">
              <a:lnSpc>
                <a:spcPct val="115000"/>
              </a:lnSpc>
              <a:buClr>
                <a:srgbClr val="00315D"/>
              </a:buClr>
              <a:buFont typeface="Arial" panose="020B0604020202020204"/>
              <a:buNone/>
            </a:pPr>
            <a:r>
              <a:rPr lang="pt-BR" sz="1600" b="0" strike="noStrike" spc="-1">
                <a:solidFill>
                  <a:srgbClr val="3B3B3B"/>
                </a:solidFill>
                <a:latin typeface="Arial" panose="020B0604020202020204"/>
                <a:ea typeface="Arial" panose="020B0604020202020204"/>
                <a:sym typeface="+mn-ea"/>
              </a:rPr>
              <a:t>Por exemplo:</a:t>
            </a:r>
            <a:endParaRPr lang="pt-BR" sz="1600" b="0" strike="noStrike" spc="-1">
              <a:solidFill>
                <a:srgbClr val="3B3B3B"/>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2" name="Espaço Reservado para Conteúdo 1"/>
          <p:cNvPicPr>
            <a:picLocks noChangeAspect="1"/>
          </p:cNvPicPr>
          <p:nvPr>
            <p:ph/>
          </p:nvPr>
        </p:nvPicPr>
        <p:blipFill>
          <a:blip r:embed="rId2"/>
          <a:stretch>
            <a:fillRect/>
          </a:stretch>
        </p:blipFill>
        <p:spPr>
          <a:xfrm>
            <a:off x="2338070" y="2707005"/>
            <a:ext cx="4523740" cy="1921510"/>
          </a:xfrm>
          <a:prstGeom prst="rect">
            <a:avLst/>
          </a:prstGeom>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a:solidFill>
                  <a:srgbClr val="00315D"/>
                </a:solidFill>
                <a:latin typeface="Arial" panose="020B0604020202020204"/>
                <a:ea typeface="Arial" panose="020B0604020202020204"/>
                <a:sym typeface="+mn-ea"/>
              </a:rPr>
              <a:t>Criação da conta GitHub</a:t>
            </a:r>
            <a:endParaRPr lang="pt-BR" sz="28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
        <p:nvSpPr>
          <p:cNvPr id="110" name="PlaceHolder 2"/>
          <p:cNvSpPr>
            <a:spLocks noGrp="1"/>
          </p:cNvSpPr>
          <p:nvPr/>
        </p:nvSpPr>
        <p:spPr>
          <a:xfrm>
            <a:off x="311785" y="980440"/>
            <a:ext cx="8568690" cy="3096260"/>
          </a:xfrm>
          <a:prstGeom prst="rect">
            <a:avLst/>
          </a:prstGeom>
          <a:noFill/>
          <a:ln w="0">
            <a:noFill/>
          </a:ln>
        </p:spPr>
        <p:txBody>
          <a:bodyPr lIns="0" tIns="91440" rIns="0" bIns="91440" anchor="t">
            <a:noAutofit/>
          </a:bodyPr>
          <a:lstStyle>
            <a:lvl1pPr/>
            <a:lvl2pPr/>
            <a:lvl3pPr/>
            <a:lvl4pPr/>
            <a:lvl5pPr/>
            <a:lvl6pPr/>
            <a:lvl7pPr/>
            <a:lvl8pPr/>
            <a:lvl9pPr/>
          </a:lstStyle>
          <a:p>
            <a:pPr marL="50800" indent="0" algn="just">
              <a:lnSpc>
                <a:spcPct val="115000"/>
              </a:lnSpc>
              <a:buClr>
                <a:srgbClr val="00315D"/>
              </a:buClr>
              <a:buFont typeface="Arial" panose="020B0604020202020204"/>
              <a:buNone/>
            </a:pP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Crie uma conta GitHub com o seu e-mail da Embras;</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Solicite para a infraestrutura o acesso aos repositórios da empresa. Chegará um e-mail de confirmação;</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Abaixo segue o link para se cadastrar no GitHub:</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https://github.com/  </a:t>
            </a:r>
            <a:endParaRPr lang="pt-BR" sz="1600" strike="noStrike">
              <a:solidFill>
                <a:srgbClr val="00B050"/>
              </a:solidFill>
              <a:latin typeface="Arial" panose="020B0604020202020204"/>
              <a:ea typeface="Arial" panose="020B06040202020202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prstGeom prst="rect">
            <a:avLst/>
          </a:prstGeom>
          <a:noFill/>
          <a:ln w="0">
            <a:noFill/>
          </a:ln>
        </p:spPr>
        <p:txBody>
          <a:bodyPr tIns="91440" bIns="91440" anchor="t">
            <a:normAutofit fontScale="81000"/>
          </a:bodyPr>
          <a:p>
            <a:pPr indent="0">
              <a:lnSpc>
                <a:spcPct val="100000"/>
              </a:lnSpc>
              <a:buNone/>
              <a:tabLst>
                <a:tab pos="0" algn="l"/>
              </a:tabLst>
            </a:pPr>
            <a:r>
              <a:rPr lang="pt-BR" sz="2800" b="1" strike="noStrike">
                <a:solidFill>
                  <a:srgbClr val="00315D"/>
                </a:solidFill>
                <a:latin typeface="Arial" panose="020B0604020202020204"/>
                <a:ea typeface="Arial" panose="020B0604020202020204"/>
                <a:sym typeface="+mn-ea"/>
              </a:rPr>
              <a:t>Instalação do Terminal GIT e configuração da chave SSH</a:t>
            </a:r>
            <a:r>
              <a:rPr lang="pt-BR" sz="2800" b="1" strike="noStrike">
                <a:solidFill>
                  <a:srgbClr val="00315D"/>
                </a:solidFill>
                <a:latin typeface="Arial" panose="020B0604020202020204"/>
                <a:ea typeface="Arial" panose="020B0604020202020204"/>
                <a:sym typeface="+mn-ea"/>
              </a:rPr>
              <a:t>  </a:t>
            </a:r>
            <a:endParaRPr lang="pt-BR" sz="28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
        <p:nvSpPr>
          <p:cNvPr id="110" name="PlaceHolder 2"/>
          <p:cNvSpPr>
            <a:spLocks noGrp="1"/>
          </p:cNvSpPr>
          <p:nvPr/>
        </p:nvSpPr>
        <p:spPr>
          <a:xfrm>
            <a:off x="311785" y="621665"/>
            <a:ext cx="8568690" cy="3096260"/>
          </a:xfrm>
          <a:prstGeom prst="rect">
            <a:avLst/>
          </a:prstGeom>
          <a:noFill/>
          <a:ln w="0">
            <a:noFill/>
          </a:ln>
        </p:spPr>
        <p:txBody>
          <a:bodyPr lIns="0" tIns="91440" rIns="0" bIns="91440" anchor="t">
            <a:noAutofit/>
          </a:bodyPr>
          <a:lstStyle>
            <a:lvl1pPr/>
            <a:lvl2pPr/>
            <a:lvl3pPr/>
            <a:lvl4pPr/>
            <a:lvl5pPr/>
            <a:lvl6pPr/>
            <a:lvl7pPr/>
            <a:lvl8pPr/>
            <a:lvl9pPr/>
          </a:lstStyle>
          <a:p>
            <a:pPr marL="50800" indent="0" algn="just">
              <a:lnSpc>
                <a:spcPct val="115000"/>
              </a:lnSpc>
              <a:buClr>
                <a:srgbClr val="00315D"/>
              </a:buClr>
              <a:buFont typeface="Arial" panose="020B0604020202020204"/>
              <a:buNone/>
            </a:pP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Após criar a conta no GitHub e ter todos os acessos aos repositórios acesse o link abaixo e faça o download do repositório “FAST_Report”;</a:t>
            </a:r>
            <a:endParaRPr lang="pt-BR" sz="160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strike="noStrike">
                <a:solidFill>
                  <a:srgbClr val="3B3B3B"/>
                </a:solidFill>
                <a:latin typeface="Arial" panose="020B0604020202020204"/>
                <a:ea typeface="Arial" panose="020B0604020202020204"/>
                <a:sym typeface="+mn-ea"/>
              </a:rPr>
              <a:t>https://github.com/MauricioSEmbras/FAST_Report</a:t>
            </a:r>
            <a:endParaRPr lang="pt-BR" sz="1600" strike="noStrike">
              <a:solidFill>
                <a:srgbClr val="3B3B3B"/>
              </a:solidFill>
              <a:latin typeface="Arial" panose="020B0604020202020204"/>
              <a:ea typeface="Arial" panose="020B0604020202020204"/>
              <a:sym typeface="+mn-ea"/>
            </a:endParaRPr>
          </a:p>
        </p:txBody>
      </p:sp>
      <p:graphicFrame>
        <p:nvGraphicFramePr>
          <p:cNvPr id="2" name="Espaço Reservado para Conteúdo 1"/>
          <p:cNvGraphicFramePr/>
          <p:nvPr>
            <p:ph/>
          </p:nvPr>
        </p:nvGraphicFramePr>
        <p:xfrm>
          <a:off x="1115695" y="1976120"/>
          <a:ext cx="6883400" cy="2522855"/>
        </p:xfrm>
        <a:graphic>
          <a:graphicData uri="http://schemas.openxmlformats.org/presentationml/2006/ole">
            <mc:AlternateContent xmlns:mc="http://schemas.openxmlformats.org/markup-compatibility/2006">
              <mc:Choice xmlns:v="urn:schemas-microsoft-com:vml" Requires="v">
                <p:oleObj spid="_x0000_s3" name="" r:id="rId2" imgW="11772900" imgH="5505450" progId="Paint.Picture">
                  <p:embed/>
                </p:oleObj>
              </mc:Choice>
              <mc:Fallback>
                <p:oleObj name="" r:id="rId2" imgW="11772900" imgH="5505450" progId="Paint.Picture">
                  <p:embed/>
                  <p:pic>
                    <p:nvPicPr>
                      <p:cNvPr id="0" name="Imagem 2"/>
                      <p:cNvPicPr/>
                      <p:nvPr/>
                    </p:nvPicPr>
                    <p:blipFill>
                      <a:blip r:embed="rId3"/>
                      <a:stretch>
                        <a:fillRect/>
                      </a:stretch>
                    </p:blipFill>
                    <p:spPr>
                      <a:xfrm>
                        <a:off x="1115695" y="1976120"/>
                        <a:ext cx="6883400" cy="25228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prstGeom prst="rect">
            <a:avLst/>
          </a:prstGeom>
          <a:noFill/>
          <a:ln w="0">
            <a:noFill/>
          </a:ln>
        </p:spPr>
        <p:txBody>
          <a:bodyPr tIns="91440" bIns="91440" anchor="t">
            <a:normAutofit fontScale="81000"/>
          </a:bodyPr>
          <a:p>
            <a:pPr indent="0">
              <a:lnSpc>
                <a:spcPct val="100000"/>
              </a:lnSpc>
              <a:buNone/>
              <a:tabLst>
                <a:tab pos="0" algn="l"/>
              </a:tabLst>
            </a:pPr>
            <a:r>
              <a:rPr lang="pt-BR" sz="2800" b="1" strike="noStrike">
                <a:solidFill>
                  <a:srgbClr val="00315D"/>
                </a:solidFill>
                <a:latin typeface="Arial" panose="020B0604020202020204"/>
                <a:ea typeface="Arial" panose="020B0604020202020204"/>
                <a:sym typeface="+mn-ea"/>
              </a:rPr>
              <a:t>Instalação do Terminal GIT e configuração da chave SSH</a:t>
            </a:r>
            <a:endParaRPr lang="pt-BR" sz="28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
        <p:nvSpPr>
          <p:cNvPr id="110" name="PlaceHolder 2"/>
          <p:cNvSpPr>
            <a:spLocks noGrp="1"/>
          </p:cNvSpPr>
          <p:nvPr/>
        </p:nvSpPr>
        <p:spPr>
          <a:xfrm>
            <a:off x="311785" y="980440"/>
            <a:ext cx="8568690" cy="3096260"/>
          </a:xfrm>
          <a:prstGeom prst="rect">
            <a:avLst/>
          </a:prstGeom>
          <a:noFill/>
          <a:ln w="0">
            <a:noFill/>
          </a:ln>
        </p:spPr>
        <p:txBody>
          <a:bodyPr lIns="0" tIns="91440" rIns="0" bIns="91440" anchor="t">
            <a:noAutofit/>
          </a:bodyPr>
          <a:lstStyle>
            <a:lvl1pPr/>
            <a:lvl2pPr/>
            <a:lvl3pPr/>
            <a:lvl4pPr/>
            <a:lvl5pPr/>
            <a:lvl6pPr/>
            <a:lvl7pPr/>
            <a:lvl8pPr/>
            <a:lvl9pPr/>
          </a:lstStyle>
          <a:p>
            <a:pPr marL="50800" indent="0" algn="just">
              <a:lnSpc>
                <a:spcPct val="115000"/>
              </a:lnSpc>
              <a:buClr>
                <a:srgbClr val="00315D"/>
              </a:buClr>
              <a:buFont typeface="Arial" panose="020B0604020202020204"/>
              <a:buNone/>
            </a:pP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Extraia todos os arquivos da pasta e, em seguida, instale o aplicativo “Git-2.41.0-64-bit” e avance até o fim da instalação;</a:t>
            </a: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endParaRPr lang="pt-BR" sz="16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Após a instalação do terminal GIT veja o vídeo de instalação e realize a configuração de sua chave SSH.	</a:t>
            </a:r>
            <a:endParaRPr lang="pt-BR" sz="1600" strike="noStrike">
              <a:solidFill>
                <a:srgbClr val="00B050"/>
              </a:solidFill>
              <a:latin typeface="Arial" panose="020B0604020202020204"/>
              <a:ea typeface="Arial" panose="020B06040202020202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157940"/>
            <a:ext cx="8520120" cy="572400"/>
          </a:xfrm>
          <a:prstGeom prst="rect">
            <a:avLst/>
          </a:prstGeom>
          <a:noFill/>
          <a:ln w="0">
            <a:noFill/>
          </a:ln>
        </p:spPr>
        <p:txBody>
          <a:bodyPr tIns="91440" bIns="91440" anchor="t">
            <a:normAutofit fontScale="81000"/>
          </a:bodyPr>
          <a:p>
            <a:pPr indent="0">
              <a:lnSpc>
                <a:spcPct val="100000"/>
              </a:lnSpc>
              <a:buNone/>
              <a:tabLst>
                <a:tab pos="0" algn="l"/>
              </a:tabLst>
            </a:pPr>
            <a:r>
              <a:rPr lang="pt-BR" sz="2800" b="1" strike="noStrike">
                <a:solidFill>
                  <a:srgbClr val="00315D"/>
                </a:solidFill>
                <a:latin typeface="Arial" panose="020B0604020202020204"/>
                <a:ea typeface="Arial" panose="020B0604020202020204"/>
                <a:sym typeface="+mn-ea"/>
              </a:rPr>
              <a:t>Instalação do Terminal GIT e configuração da chave SSH</a:t>
            </a:r>
            <a:endParaRPr lang="pt-BR" sz="28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
        <p:nvSpPr>
          <p:cNvPr id="110" name="PlaceHolder 2"/>
          <p:cNvSpPr>
            <a:spLocks noGrp="1"/>
          </p:cNvSpPr>
          <p:nvPr/>
        </p:nvSpPr>
        <p:spPr>
          <a:xfrm>
            <a:off x="2751455" y="3707130"/>
            <a:ext cx="3399790" cy="854710"/>
          </a:xfrm>
          <a:prstGeom prst="rect">
            <a:avLst/>
          </a:prstGeom>
          <a:noFill/>
          <a:ln w="0">
            <a:noFill/>
          </a:ln>
        </p:spPr>
        <p:txBody>
          <a:bodyPr lIns="0" tIns="91440" rIns="0" bIns="91440" anchor="t">
            <a:noAutofit/>
          </a:bodyPr>
          <a:lstStyle>
            <a:lvl1pPr/>
            <a:lvl2pPr/>
            <a:lvl3pPr/>
            <a:lvl4pPr/>
            <a:lvl5pPr/>
            <a:lvl6pPr/>
            <a:lvl7pPr/>
            <a:lvl8pPr/>
            <a:lvl9pPr/>
          </a:lstStyle>
          <a:p>
            <a:pPr marL="50800" indent="0" algn="ctr">
              <a:lnSpc>
                <a:spcPct val="115000"/>
              </a:lnSpc>
              <a:buClr>
                <a:srgbClr val="00315D"/>
              </a:buClr>
              <a:buFont typeface="Arial" panose="020B0604020202020204"/>
              <a:buNone/>
            </a:pPr>
            <a:r>
              <a:rPr lang="pt-BR" sz="1000" b="1">
                <a:solidFill>
                  <a:srgbClr val="00315D"/>
                </a:solidFill>
                <a:latin typeface="Arial" panose="020B0604020202020204"/>
                <a:ea typeface="Arial" panose="020B0604020202020204"/>
                <a:sym typeface="+mn-ea"/>
              </a:rPr>
              <a:t>Configuração da chave SSH</a:t>
            </a:r>
            <a:endParaRPr lang="pt-BR" sz="1000">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000">
                <a:solidFill>
                  <a:srgbClr val="3B3B3B"/>
                </a:solidFill>
                <a:latin typeface="Arial" panose="020B0604020202020204"/>
                <a:ea typeface="Arial" panose="020B0604020202020204"/>
                <a:sym typeface="+mn-ea"/>
              </a:rPr>
              <a:t>Passo 01: Insira o seu nome e pressione “Enter”;</a:t>
            </a:r>
            <a:endParaRPr lang="pt-BR" sz="10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000">
                <a:solidFill>
                  <a:srgbClr val="3B3B3B"/>
                </a:solidFill>
                <a:latin typeface="Arial" panose="020B0604020202020204"/>
                <a:ea typeface="Arial" panose="020B0604020202020204"/>
                <a:sym typeface="+mn-ea"/>
              </a:rPr>
              <a:t>Passo 02: Insira o seu e-mail e pressione “Enter”;</a:t>
            </a:r>
            <a:endParaRPr lang="pt-BR" sz="1000">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000">
                <a:solidFill>
                  <a:srgbClr val="3B3B3B"/>
                </a:solidFill>
                <a:latin typeface="Arial" panose="020B0604020202020204"/>
                <a:ea typeface="Arial" panose="020B0604020202020204"/>
                <a:sym typeface="+mn-ea"/>
              </a:rPr>
              <a:t>Passo 03: Deixe em branco e pressione “Enter”;</a:t>
            </a:r>
            <a:endParaRPr lang="pt-BR" sz="1000">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000">
                <a:solidFill>
                  <a:srgbClr val="3B3B3B"/>
                </a:solidFill>
                <a:latin typeface="Arial" panose="020B0604020202020204"/>
                <a:ea typeface="Arial" panose="020B0604020202020204"/>
                <a:sym typeface="+mn-ea"/>
              </a:rPr>
              <a:t>Passo 04: Para finalizar pressione “Enter”;</a:t>
            </a:r>
            <a:endParaRPr lang="pt-BR" sz="1000">
              <a:solidFill>
                <a:srgbClr val="3B3B3B"/>
              </a:solidFill>
              <a:latin typeface="Arial" panose="020B0604020202020204"/>
              <a:ea typeface="Arial" panose="020B0604020202020204"/>
              <a:sym typeface="+mn-ea"/>
            </a:endParaRPr>
          </a:p>
          <a:p>
            <a:pPr marL="50800" indent="0" algn="just">
              <a:lnSpc>
                <a:spcPct val="115000"/>
              </a:lnSpc>
              <a:buClr>
                <a:srgbClr val="00315D"/>
              </a:buClr>
              <a:buFont typeface="Arial" panose="020B0604020202020204"/>
              <a:buNone/>
            </a:pPr>
            <a:endParaRPr lang="pt-BR" sz="1000" b="0" strike="noStrike">
              <a:solidFill>
                <a:srgbClr val="3B3B3B"/>
              </a:solidFill>
              <a:latin typeface="Arial" panose="020B0604020202020204"/>
              <a:ea typeface="Arial" panose="020B0604020202020204"/>
              <a:sym typeface="+mn-ea"/>
            </a:endParaRPr>
          </a:p>
          <a:p>
            <a:pPr marL="50800" indent="0" algn="just">
              <a:lnSpc>
                <a:spcPct val="115000"/>
              </a:lnSpc>
              <a:buClr>
                <a:srgbClr val="00315D"/>
              </a:buClr>
              <a:buFont typeface="Arial" panose="020B0604020202020204"/>
              <a:buNone/>
            </a:pPr>
            <a:r>
              <a:rPr lang="pt-BR" sz="1000" b="0" strike="noStrike">
                <a:solidFill>
                  <a:srgbClr val="3B3B3B"/>
                </a:solidFill>
                <a:latin typeface="Arial" panose="020B0604020202020204"/>
                <a:ea typeface="Arial" panose="020B0604020202020204"/>
                <a:sym typeface="+mn-ea"/>
              </a:rPr>
              <a:t>	</a:t>
            </a:r>
            <a:endParaRPr lang="pt-BR" sz="1000" b="0" strike="noStrike">
              <a:solidFill>
                <a:srgbClr val="3B3B3B"/>
              </a:solidFill>
              <a:latin typeface="Arial" panose="020B0604020202020204"/>
              <a:ea typeface="Arial" panose="020B0604020202020204"/>
              <a:sym typeface="+mn-ea"/>
            </a:endParaRPr>
          </a:p>
        </p:txBody>
      </p:sp>
      <p:pic>
        <p:nvPicPr>
          <p:cNvPr id="2" name="configuracaochavessh">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892810" y="694055"/>
            <a:ext cx="7270115" cy="2894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video fullScrn="0">
              <p:cMediaNode>
                <p:cTn id="2" fill="hold" display="1">
                  <p:stCondLst>
                    <p:cond delay="indefinite"/>
                  </p:stCondLst>
                </p:cTn>
                <p:tgtEl>
                  <p:spTgt spid="2"/>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86185"/>
            <a:ext cx="8520120" cy="572400"/>
          </a:xfrm>
          <a:prstGeom prst="rect">
            <a:avLst/>
          </a:prstGeom>
          <a:noFill/>
          <a:ln w="0">
            <a:noFill/>
          </a:ln>
        </p:spPr>
        <p:txBody>
          <a:bodyPr tIns="91440" bIns="91440" anchor="t">
            <a:normAutofit fontScale="91000"/>
          </a:bodyPr>
          <a:p>
            <a:pPr indent="0">
              <a:lnSpc>
                <a:spcPct val="100000"/>
              </a:lnSpc>
              <a:buNone/>
              <a:tabLst>
                <a:tab pos="0" algn="l"/>
              </a:tabLst>
            </a:pPr>
            <a:r>
              <a:rPr lang="pt-BR" sz="2800" b="1" strike="noStrike">
                <a:solidFill>
                  <a:srgbClr val="00315D"/>
                </a:solidFill>
                <a:latin typeface="Arial" panose="020B0604020202020204"/>
                <a:ea typeface="Arial" panose="020B0604020202020204"/>
                <a:sym typeface="+mn-ea"/>
              </a:rPr>
              <a:t>Configuração do GSR Designer</a:t>
            </a:r>
            <a:endParaRPr lang="pt-BR" sz="2800" b="0" strike="noStrike" spc="-1">
              <a:solidFill>
                <a:srgbClr val="000000"/>
              </a:solidFill>
              <a:latin typeface="Arial" panose="020B0604020202020204"/>
            </a:endParaRPr>
          </a:p>
        </p:txBody>
      </p:sp>
      <p:grpSp>
        <p:nvGrpSpPr>
          <p:cNvPr id="90" name="Google Shape;64;p14"/>
          <p:cNvGrpSpPr/>
          <p:nvPr/>
        </p:nvGrpSpPr>
        <p:grpSpPr>
          <a:xfrm>
            <a:off x="-360" y="4570920"/>
            <a:ext cx="9144000" cy="596520"/>
            <a:chOff x="-360" y="4570920"/>
            <a:chExt cx="9144000" cy="596520"/>
          </a:xfrm>
        </p:grpSpPr>
        <p:sp>
          <p:nvSpPr>
            <p:cNvPr id="91" name="Google Shape;65;p14"/>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92" name="Google Shape;66;p14"/>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93" name="Google Shape;67;p14"/>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sp>
        <p:nvSpPr>
          <p:cNvPr id="110" name="PlaceHolder 2"/>
          <p:cNvSpPr>
            <a:spLocks noGrp="1"/>
          </p:cNvSpPr>
          <p:nvPr/>
        </p:nvSpPr>
        <p:spPr>
          <a:xfrm>
            <a:off x="311785" y="3707130"/>
            <a:ext cx="8568690" cy="846455"/>
          </a:xfrm>
          <a:prstGeom prst="rect">
            <a:avLst/>
          </a:prstGeom>
          <a:noFill/>
          <a:ln w="0">
            <a:noFill/>
          </a:ln>
        </p:spPr>
        <p:txBody>
          <a:bodyPr lIns="0" tIns="91440" rIns="0" bIns="91440" anchor="t">
            <a:noAutofit/>
          </a:bodyPr>
          <a:lstStyle>
            <a:lvl1pPr/>
            <a:lvl2pPr/>
            <a:lvl3pPr/>
            <a:lvl4pPr/>
            <a:lvl5pPr/>
            <a:lvl6pPr/>
            <a:lvl7pPr/>
            <a:lvl8pPr/>
            <a:lvl9pPr/>
          </a:lstStyle>
          <a:p>
            <a:pPr marL="50800" indent="0" algn="just">
              <a:lnSpc>
                <a:spcPct val="115000"/>
              </a:lnSpc>
              <a:buClr>
                <a:srgbClr val="00315D"/>
              </a:buClr>
              <a:buFont typeface="Arial" panose="020B0604020202020204"/>
              <a:buNone/>
            </a:pPr>
            <a:endParaRPr lang="pt-BR" sz="12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200" b="0" strike="noStrike">
                <a:solidFill>
                  <a:srgbClr val="3B3B3B"/>
                </a:solidFill>
                <a:latin typeface="Arial" panose="020B0604020202020204"/>
                <a:ea typeface="Arial" panose="020B0604020202020204"/>
                <a:sym typeface="+mn-ea"/>
              </a:rPr>
              <a:t>Para executar o GSR Designer em sua máquina será preciso mover o arquivo “siap_sys.dll” para a pasta “gsr-designer”;</a:t>
            </a:r>
            <a:endParaRPr lang="pt-BR" sz="1200" b="0" strike="noStrike">
              <a:solidFill>
                <a:srgbClr val="3B3B3B"/>
              </a:solidFill>
              <a:latin typeface="Arial" panose="020B0604020202020204"/>
              <a:ea typeface="Arial" panose="020B0604020202020204"/>
              <a:sym typeface="+mn-ea"/>
            </a:endParaRPr>
          </a:p>
          <a:p>
            <a:pPr marL="457200" indent="-406400" algn="just">
              <a:lnSpc>
                <a:spcPct val="115000"/>
              </a:lnSpc>
              <a:buClr>
                <a:srgbClr val="00315D"/>
              </a:buClr>
              <a:buFont typeface="Arial" panose="020B0604020202020204"/>
              <a:buChar char="●"/>
            </a:pPr>
            <a:r>
              <a:rPr lang="pt-BR" sz="1200" b="0" strike="noStrike">
                <a:solidFill>
                  <a:srgbClr val="3B3B3B"/>
                </a:solidFill>
                <a:latin typeface="Arial" panose="020B0604020202020204"/>
                <a:ea typeface="Arial" panose="020B0604020202020204"/>
                <a:sym typeface="+mn-ea"/>
              </a:rPr>
              <a:t>Depois entre na pasta “gsr-designer” e execute como administrador o aplicativo “gsr_designer.exe”.</a:t>
            </a:r>
            <a:endParaRPr lang="pt-BR" sz="1200" b="0" strike="noStrike">
              <a:solidFill>
                <a:srgbClr val="3B3B3B"/>
              </a:solidFill>
              <a:latin typeface="Arial" panose="020B0604020202020204"/>
              <a:ea typeface="Arial" panose="020B0604020202020204"/>
              <a:sym typeface="+mn-ea"/>
            </a:endParaRPr>
          </a:p>
        </p:txBody>
      </p:sp>
      <p:pic>
        <p:nvPicPr>
          <p:cNvPr id="2" name="siapsysdll">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902970" y="602615"/>
            <a:ext cx="6727190" cy="3261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video fullScrn="0">
              <p:cMediaNode>
                <p:cTn id="2" fill="hold" display="1">
                  <p:stCondLst>
                    <p:cond delay="indefinite"/>
                  </p:stCondLst>
                </p:cTn>
                <p:tgtEl>
                  <p:spTgt spid="2"/>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prstGeom prst="rect">
            <a:avLst/>
          </a:prstGeom>
          <a:noFill/>
          <a:ln w="0">
            <a:noFill/>
          </a:ln>
        </p:spPr>
        <p:txBody>
          <a:bodyPr tIns="91440" bIns="91440" anchor="t">
            <a:normAutofit fontScale="89000"/>
          </a:bodyPr>
          <a:p>
            <a:pPr indent="0">
              <a:lnSpc>
                <a:spcPct val="115000"/>
              </a:lnSpc>
              <a:spcBef>
                <a:spcPts val="1200"/>
              </a:spcBef>
              <a:spcAft>
                <a:spcPts val="1200"/>
              </a:spcAft>
              <a:buNone/>
              <a:tabLst>
                <a:tab pos="0" algn="l"/>
              </a:tabLst>
            </a:pPr>
            <a:r>
              <a:rPr lang="pt-BR" sz="2500" b="1" i="0" strike="noStrike" spc="-1">
                <a:solidFill>
                  <a:srgbClr val="00315D"/>
                </a:solidFill>
                <a:latin typeface="Arial" panose="020B0604020202020204"/>
                <a:ea typeface="Arial" panose="020B0604020202020204"/>
              </a:rPr>
              <a:t>Registrando um banco de dados </a:t>
            </a:r>
            <a:endParaRPr lang="pt-BR" sz="2500" b="0" i="0" strike="noStrike" spc="-1">
              <a:solidFill>
                <a:srgbClr val="000000"/>
              </a:solidFill>
              <a:latin typeface="Arial" panose="020B0604020202020204"/>
            </a:endParaRPr>
          </a:p>
        </p:txBody>
      </p:sp>
      <p:sp>
        <p:nvSpPr>
          <p:cNvPr id="110" name="PlaceHolder 2"/>
          <p:cNvSpPr>
            <a:spLocks noGrp="1"/>
          </p:cNvSpPr>
          <p:nvPr>
            <p:ph/>
          </p:nvPr>
        </p:nvSpPr>
        <p:spPr>
          <a:xfrm>
            <a:off x="311785" y="1152525"/>
            <a:ext cx="3906520" cy="3376930"/>
          </a:xfrm>
          <a:prstGeom prst="rect">
            <a:avLst/>
          </a:prstGeom>
          <a:noFill/>
          <a:ln w="0">
            <a:noFill/>
          </a:ln>
        </p:spPr>
        <p:txBody>
          <a:bodyPr tIns="91440" bIns="91440" anchor="t">
            <a:noAutofit/>
          </a:bodyPr>
          <a:p>
            <a:pPr marL="457200" indent="-406400" algn="just">
              <a:lnSpc>
                <a:spcPct val="115000"/>
              </a:lnSpc>
              <a:buClr>
                <a:srgbClr val="00315D"/>
              </a:buClr>
              <a:buFont typeface="Arial" panose="020B0604020202020204"/>
              <a:buChar char="●"/>
            </a:pPr>
            <a:r>
              <a:rPr lang="pt-BR" sz="1600" b="0" strike="noStrike">
                <a:solidFill>
                  <a:srgbClr val="3B3B3B"/>
                </a:solidFill>
                <a:latin typeface="Arial" panose="020B0604020202020204"/>
                <a:ea typeface="Arial" panose="020B0604020202020204"/>
                <a:sym typeface="+mn-ea"/>
              </a:rPr>
              <a:t>Para registrar um banco de dados basta clicar em </a:t>
            </a:r>
            <a:r>
              <a:rPr lang="pt-BR" sz="1600" b="0" strike="noStrike">
                <a:solidFill>
                  <a:schemeClr val="accent1">
                    <a:lumMod val="75000"/>
                  </a:schemeClr>
                </a:solidFill>
                <a:latin typeface="Arial" panose="020B0604020202020204"/>
                <a:ea typeface="Arial" panose="020B0604020202020204"/>
                <a:sym typeface="+mn-ea"/>
              </a:rPr>
              <a:t>registrar </a:t>
            </a:r>
            <a:r>
              <a:rPr lang="pt-BR" sz="1600" b="0" strike="noStrike">
                <a:solidFill>
                  <a:srgbClr val="3B3B3B"/>
                </a:solidFill>
                <a:latin typeface="Arial" panose="020B0604020202020204"/>
                <a:ea typeface="Arial" panose="020B0604020202020204"/>
                <a:sym typeface="+mn-ea"/>
              </a:rPr>
              <a:t>(figura 1), abrindo uma segunda tela, depois preencha os campos como está na figura 2 e clique em “</a:t>
            </a:r>
            <a:r>
              <a:rPr lang="pt-BR" sz="1600" b="0" strike="noStrike">
                <a:solidFill>
                  <a:schemeClr val="accent1">
                    <a:lumMod val="75000"/>
                  </a:schemeClr>
                </a:solidFill>
                <a:latin typeface="Arial" panose="020B0604020202020204"/>
                <a:ea typeface="Arial" panose="020B0604020202020204"/>
                <a:sym typeface="+mn-ea"/>
              </a:rPr>
              <a:t>ok</a:t>
            </a:r>
            <a:r>
              <a:rPr lang="pt-BR" sz="1600" b="0" strike="noStrike">
                <a:solidFill>
                  <a:srgbClr val="3B3B3B"/>
                </a:solidFill>
                <a:latin typeface="Arial" panose="020B0604020202020204"/>
                <a:ea typeface="Arial" panose="020B0604020202020204"/>
                <a:sym typeface="+mn-ea"/>
              </a:rPr>
              <a:t>”. Se for firebird basta alterar em SGBD. Não há necessidade em preencher o campo “Schema”.</a:t>
            </a:r>
            <a:endParaRPr lang="pt-BR" sz="1400" b="1" strike="noStrike" spc="-1">
              <a:solidFill>
                <a:srgbClr val="00315D"/>
              </a:solidFill>
              <a:latin typeface="Arial" panose="020B0604020202020204"/>
              <a:ea typeface="Arial" panose="020B0604020202020204"/>
              <a:sym typeface="+mn-ea"/>
            </a:endParaRPr>
          </a:p>
          <a:p>
            <a:pPr marL="50800" indent="0">
              <a:lnSpc>
                <a:spcPct val="115000"/>
              </a:lnSpc>
              <a:buClr>
                <a:srgbClr val="00315D"/>
              </a:buClr>
              <a:buFont typeface="Wingdings" panose="05000000000000000000" charset="0"/>
              <a:buNone/>
            </a:pPr>
            <a:endParaRPr lang="pt-BR" sz="1400" b="1" strike="noStrike" spc="-1">
              <a:solidFill>
                <a:srgbClr val="00315D"/>
              </a:solidFill>
              <a:latin typeface="Arial" panose="020B0604020202020204"/>
              <a:ea typeface="Arial" panose="020B0604020202020204"/>
              <a:sym typeface="+mn-ea"/>
            </a:endParaRPr>
          </a:p>
        </p:txBody>
      </p:sp>
      <p:grpSp>
        <p:nvGrpSpPr>
          <p:cNvPr id="111" name="Google Shape;96;p17"/>
          <p:cNvGrpSpPr/>
          <p:nvPr/>
        </p:nvGrpSpPr>
        <p:grpSpPr>
          <a:xfrm>
            <a:off x="-360" y="4570920"/>
            <a:ext cx="9144000" cy="596520"/>
            <a:chOff x="-360" y="4570920"/>
            <a:chExt cx="9144000" cy="596520"/>
          </a:xfrm>
        </p:grpSpPr>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grpSp>
      <p:pic>
        <p:nvPicPr>
          <p:cNvPr id="4" name="Imagem 3" descr="WhatsApp Image 2023-05-04 at 13.07.31"/>
          <p:cNvPicPr>
            <a:picLocks noChangeAspect="1"/>
          </p:cNvPicPr>
          <p:nvPr/>
        </p:nvPicPr>
        <p:blipFill>
          <a:blip r:embed="rId2"/>
          <a:stretch>
            <a:fillRect/>
          </a:stretch>
        </p:blipFill>
        <p:spPr>
          <a:xfrm>
            <a:off x="4596130" y="1330325"/>
            <a:ext cx="2085975" cy="2513965"/>
          </a:xfrm>
          <a:prstGeom prst="rect">
            <a:avLst/>
          </a:prstGeom>
        </p:spPr>
      </p:pic>
      <p:pic>
        <p:nvPicPr>
          <p:cNvPr id="7" name="Imagem 6"/>
          <p:cNvPicPr>
            <a:picLocks noChangeAspect="1"/>
          </p:cNvPicPr>
          <p:nvPr/>
        </p:nvPicPr>
        <p:blipFill>
          <a:blip r:embed="rId3"/>
          <a:stretch>
            <a:fillRect/>
          </a:stretch>
        </p:blipFill>
        <p:spPr>
          <a:xfrm>
            <a:off x="6783070" y="1330325"/>
            <a:ext cx="2033270" cy="2513330"/>
          </a:xfrm>
          <a:prstGeom prst="rect">
            <a:avLst/>
          </a:prstGeom>
        </p:spPr>
      </p:pic>
      <p:sp>
        <p:nvSpPr>
          <p:cNvPr id="8" name="Caixa de Texto 7"/>
          <p:cNvSpPr txBox="1"/>
          <p:nvPr/>
        </p:nvSpPr>
        <p:spPr>
          <a:xfrm>
            <a:off x="5314950" y="3940175"/>
            <a:ext cx="64833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1</a:t>
            </a:r>
            <a:endParaRPr lang="pt-BR" altLang="en-US" sz="1000" kern="0">
              <a:solidFill>
                <a:srgbClr val="3B3B3B"/>
              </a:solidFill>
              <a:latin typeface="Arial" panose="020B0604020202020204"/>
              <a:ea typeface="Arial" panose="020B0604020202020204"/>
              <a:cs typeface="+mn-ea"/>
            </a:endParaRPr>
          </a:p>
        </p:txBody>
      </p:sp>
      <p:sp>
        <p:nvSpPr>
          <p:cNvPr id="9" name="Caixa de Texto 8"/>
          <p:cNvSpPr txBox="1"/>
          <p:nvPr/>
        </p:nvSpPr>
        <p:spPr>
          <a:xfrm>
            <a:off x="7475220" y="3940175"/>
            <a:ext cx="648335" cy="245110"/>
          </a:xfrm>
          <a:prstGeom prst="rect">
            <a:avLst/>
          </a:prstGeom>
          <a:noFill/>
        </p:spPr>
        <p:txBody>
          <a:bodyPr wrap="none" rtlCol="0">
            <a:spAutoFit/>
          </a:bodyPr>
          <a:p>
            <a:r>
              <a:rPr lang="pt-BR" sz="1000" kern="0">
                <a:solidFill>
                  <a:srgbClr val="3B3B3B"/>
                </a:solidFill>
                <a:latin typeface="Arial" panose="020B0604020202020204"/>
                <a:ea typeface="Arial" panose="020B0604020202020204"/>
                <a:cs typeface="+mn-ea"/>
              </a:rPr>
              <a:t>Figura 2</a:t>
            </a:r>
            <a:endParaRPr lang="pt-BR" altLang="en-US" sz="1000" kern="0">
              <a:solidFill>
                <a:srgbClr val="3B3B3B"/>
              </a:solidFill>
              <a:latin typeface="Arial" panose="020B0604020202020204"/>
              <a:ea typeface="Arial" panose="020B0604020202020204"/>
              <a:cs typeface="+mn-ea"/>
            </a:endParaRP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sz="2400" b="1" i="0" strike="noStrike">
                <a:solidFill>
                  <a:srgbClr val="00315D"/>
                </a:solidFill>
                <a:latin typeface="Arial" panose="020B0604020202020204"/>
                <a:ea typeface="Arial" panose="020B0604020202020204"/>
                <a:sym typeface="+mn-ea"/>
              </a:rPr>
              <a:t>Base de dados - O que é ?</a:t>
            </a:r>
            <a:endParaRPr lang="pt-BR" altLang="en-US" sz="2400" b="1" i="0" strike="noStrike">
              <a:solidFill>
                <a:srgbClr val="00315D"/>
              </a:solidFill>
              <a:latin typeface="Arial" panose="020B0604020202020204"/>
              <a:ea typeface="Arial" panose="020B0604020202020204"/>
              <a:sym typeface="+mn-ea"/>
            </a:endParaRPr>
          </a:p>
        </p:txBody>
      </p:sp>
      <p:sp>
        <p:nvSpPr>
          <p:cNvPr id="3" name="Espaço Reservado para Conteúdo 2"/>
          <p:cNvSpPr>
            <a:spLocks noGrp="1"/>
          </p:cNvSpPr>
          <p:nvPr>
            <p:ph/>
          </p:nvPr>
        </p:nvSpPr>
        <p:spPr/>
        <p:txBody>
          <a:bodyPr/>
          <a:p>
            <a:pPr marL="285750" indent="-285750" algn="just">
              <a:buFont typeface="Arial" panose="020B0604020202020204" pitchFamily="34" charset="0"/>
              <a:buChar char="•"/>
            </a:pPr>
            <a:r>
              <a:rPr lang="pt-BR" altLang="en-US" sz="1600"/>
              <a:t>A base de dados é um item do fast report que permite armazenar uma sentença SQL. Na base de dados serão feitas todas as consultas que forem necessárias para o relatório;</a:t>
            </a:r>
            <a:endParaRPr lang="pt-BR" altLang="en-US" sz="1600"/>
          </a:p>
          <a:p>
            <a:pPr marL="285750" indent="-285750" algn="just">
              <a:buFont typeface="Arial" panose="020B0604020202020204" pitchFamily="34" charset="0"/>
              <a:buChar char="•"/>
            </a:pPr>
            <a:r>
              <a:rPr lang="pt-BR" altLang="en-US" sz="1600"/>
              <a:t>É possível utilizar quantas bases de dados forem necessárias para a criação do relatório.</a:t>
            </a:r>
            <a:endParaRPr lang="pt-BR" altLang="en-US" sz="1600"/>
          </a:p>
        </p:txBody>
      </p:sp>
      <p:sp>
        <p:nvSpPr>
          <p:cNvPr id="112" name="Google Shape;97;p17"/>
          <p:cNvSpPr/>
          <p:nvPr/>
        </p:nvSpPr>
        <p:spPr>
          <a:xfrm flipH="1">
            <a:off x="-720" y="4570920"/>
            <a:ext cx="9143640" cy="572400"/>
          </a:xfrm>
          <a:prstGeom prst="rtTriangle">
            <a:avLst/>
          </a:prstGeom>
          <a:gradFill rotWithShape="0">
            <a:gsLst>
              <a:gs pos="0">
                <a:srgbClr val="DFE9FB"/>
              </a:gs>
              <a:gs pos="100000">
                <a:srgbClr val="6E9BE7"/>
              </a:gs>
            </a:gsLst>
            <a:lin ang="5394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sp>
        <p:nvSpPr>
          <p:cNvPr id="113" name="Google Shape;98;p17"/>
          <p:cNvSpPr/>
          <p:nvPr/>
        </p:nvSpPr>
        <p:spPr>
          <a:xfrm>
            <a:off x="0" y="4570920"/>
            <a:ext cx="9143640" cy="572400"/>
          </a:xfrm>
          <a:prstGeom prst="rtTriangle">
            <a:avLst/>
          </a:prstGeom>
          <a:gradFill rotWithShape="0">
            <a:gsLst>
              <a:gs pos="0">
                <a:srgbClr val="00315D"/>
              </a:gs>
              <a:gs pos="100000">
                <a:srgbClr val="1155CC"/>
              </a:gs>
            </a:gsLst>
            <a:lin ang="2700000"/>
          </a:gradFill>
          <a:ln w="0">
            <a:noFill/>
          </a:ln>
        </p:spPr>
        <p:style>
          <a:lnRef idx="0">
            <a:srgbClr val="FFFFFF"/>
          </a:lnRef>
          <a:fillRef idx="0">
            <a:srgbClr val="FFFFFF"/>
          </a:fillRef>
          <a:effectRef idx="0">
            <a:srgbClr val="FFFFFF"/>
          </a:effectRef>
          <a:fontRef idx="minor"/>
        </p:style>
        <p:txBody>
          <a:bodyPr tIns="91440" bIns="91440" anchor="ctr">
            <a:noAutofit/>
          </a:bodyPr>
          <a:p>
            <a:pPr>
              <a:lnSpc>
                <a:spcPct val="100000"/>
              </a:lnSpc>
              <a:tabLst>
                <a:tab pos="0" algn="l"/>
              </a:tabLst>
            </a:pPr>
            <a:endParaRPr lang="pt-BR" sz="1400" b="0" strike="noStrike" spc="-1">
              <a:solidFill>
                <a:srgbClr val="000000"/>
              </a:solidFill>
              <a:latin typeface="Arial" panose="020B0604020202020204"/>
              <a:ea typeface="Arial" panose="020B0604020202020204"/>
            </a:endParaRPr>
          </a:p>
        </p:txBody>
      </p:sp>
      <p:pic>
        <p:nvPicPr>
          <p:cNvPr id="114" name="Google Shape;99;p17"/>
          <p:cNvPicPr/>
          <p:nvPr/>
        </p:nvPicPr>
        <p:blipFill>
          <a:blip r:embed="rId1"/>
          <a:stretch>
            <a:fillRect/>
          </a:stretch>
        </p:blipFill>
        <p:spPr>
          <a:xfrm>
            <a:off x="117000" y="4700520"/>
            <a:ext cx="1223280" cy="466920"/>
          </a:xfrm>
          <a:prstGeom prst="rect">
            <a:avLst/>
          </a:prstGeom>
          <a:ln w="0">
            <a:noFill/>
          </a:ln>
          <a:effectLst>
            <a:outerShdw blurRad="57240" dist="19080" dir="5400000" algn="bl" rotWithShape="0">
              <a:srgbClr val="000000">
                <a:alpha val="50000"/>
              </a:srgbClr>
            </a:outerShdw>
          </a:effectLst>
        </p:spPr>
      </p:pic>
      <p:pic>
        <p:nvPicPr>
          <p:cNvPr id="5" name="WhatsApp Video 2023-05-05 at 11.19.24">
            <a:hlinkClick r:id="" action="ppaction://media"/>
          </p:cNvPr>
          <p:cNvPicPr>
            <a:picLocks noChangeAspect="1"/>
          </p:cNvPicPr>
          <p:nvPr>
            <p:ph/>
            <a:videoFile r:link="rId2"/>
            <p:extLst>
              <p:ext uri="{DAA4B4D4-6D71-4841-9C94-3DE7FCFB9230}">
                <p14:media xmlns:p14="http://schemas.microsoft.com/office/powerpoint/2010/main" r:embed="rId3"/>
              </p:ext>
            </p:extLst>
          </p:nvPr>
        </p:nvPicPr>
        <p:blipFill>
          <a:blip r:embed="rId4"/>
          <a:stretch>
            <a:fillRect/>
          </a:stretch>
        </p:blipFill>
        <p:spPr>
          <a:xfrm>
            <a:off x="892175" y="1995805"/>
            <a:ext cx="7357110" cy="261620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5"/>
                </p:tgtEl>
              </p:cMediaNode>
            </p:video>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7410</Words>
  <Application>WPS Presentation</Application>
  <PresentationFormat/>
  <Paragraphs>190</Paragraphs>
  <Slides>23</Slides>
  <Notes>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23</vt:i4>
      </vt:variant>
    </vt:vector>
  </HeadingPairs>
  <TitlesOfParts>
    <vt:vector size="39" baseType="lpstr">
      <vt:lpstr>Arial</vt:lpstr>
      <vt:lpstr>SimSun</vt:lpstr>
      <vt:lpstr>Wingdings</vt:lpstr>
      <vt:lpstr>Arial</vt:lpstr>
      <vt:lpstr>Times New Roman</vt:lpstr>
      <vt:lpstr>Symbol</vt:lpstr>
      <vt:lpstr>Lobster</vt:lpstr>
      <vt:lpstr>Segoe Print</vt:lpstr>
      <vt:lpstr>Wingdings</vt:lpstr>
      <vt:lpstr>Microsoft YaHei</vt:lpstr>
      <vt:lpstr>Arial Unicode MS</vt:lpstr>
      <vt:lpstr>Calibri</vt:lpstr>
      <vt:lpstr>DejaVu Sans</vt:lpstr>
      <vt:lpstr>Simple Light</vt:lpstr>
      <vt:lpstr>Simple Light</vt:lpstr>
      <vt:lpstr>Paint.Picture</vt:lpstr>
      <vt:lpstr>PowerPoint 演示文稿</vt:lpstr>
      <vt:lpstr>SUMÁRIO</vt:lpstr>
      <vt:lpstr>Criação da conta GitHub</vt:lpstr>
      <vt:lpstr>Instalação do Terminal GIT e configuração da chave SSH  </vt:lpstr>
      <vt:lpstr>Instalação do Terminal GIT e configuração da chave SSH</vt:lpstr>
      <vt:lpstr>Instalação do Terminal GIT e configuração da chave SSH</vt:lpstr>
      <vt:lpstr>Configuração do GSR Designer</vt:lpstr>
      <vt:lpstr>Registrando um banco de dados </vt:lpstr>
      <vt:lpstr>Base de dados - O que é ?</vt:lpstr>
      <vt:lpstr>Base de dados - Nomeando </vt:lpstr>
      <vt:lpstr>Base de dados - Inserindo uma Query</vt:lpstr>
      <vt:lpstr>Base de dados - Verificando uma query no FAST </vt:lpstr>
      <vt:lpstr>Parâmetros - Como criar</vt:lpstr>
      <vt:lpstr>Parâmetros </vt:lpstr>
      <vt:lpstr>Parâmetros - Se atentar...</vt:lpstr>
      <vt:lpstr>Interface do designer</vt:lpstr>
      <vt:lpstr>PowerPoint 演示文稿</vt:lpstr>
      <vt:lpstr>Interface do designer</vt:lpstr>
      <vt:lpstr>Boas Práticas</vt:lpstr>
      <vt:lpstr>Boas Práticas - Modelos </vt:lpstr>
      <vt:lpstr>Boas Práticas - Modelos </vt:lpstr>
      <vt:lpstr>Boas Práticas - Estruturação das bandas</vt:lpstr>
      <vt:lpstr>Boas Práticas - Pense no próximo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Treinamento SQL - Nível 1</dc:title>
  <dc:creator>Fernando S Claro</dc:creator>
  <cp:lastModifiedBy>Embras</cp:lastModifiedBy>
  <cp:revision>83</cp:revision>
  <dcterms:created xsi:type="dcterms:W3CDTF">2023-05-03T14:31:00Z</dcterms:created>
  <dcterms:modified xsi:type="dcterms:W3CDTF">2023-07-25T13:46:34Z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45</vt:i4>
  </property>
  <property fmtid="{D5CDD505-2E9C-101B-9397-08002B2CF9AE}" pid="3" name="PresentationFormat">
    <vt:lpwstr>Apresentação na tela (16:9)</vt:lpwstr>
  </property>
  <property fmtid="{D5CDD505-2E9C-101B-9397-08002B2CF9AE}" pid="4" name="Slides">
    <vt:i4>45</vt:i4>
  </property>
  <property fmtid="{D5CDD505-2E9C-101B-9397-08002B2CF9AE}" pid="5" name="ICV">
    <vt:lpwstr>2B1F6667B2B444C2B7248E774F45B1AA</vt:lpwstr>
  </property>
  <property fmtid="{D5CDD505-2E9C-101B-9397-08002B2CF9AE}" pid="6" name="KSOProductBuildVer">
    <vt:lpwstr>1046-11.2.0.11537</vt:lpwstr>
  </property>
</Properties>
</file>