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8" r:id="rId5"/>
    <p:sldId id="346" r:id="rId6"/>
    <p:sldId id="261" r:id="rId7"/>
    <p:sldId id="347" r:id="rId8"/>
    <p:sldId id="348" r:id="rId9"/>
    <p:sldId id="349" r:id="rId10"/>
    <p:sldId id="350" r:id="rId11"/>
    <p:sldId id="370" r:id="rId12"/>
    <p:sldId id="371" r:id="rId13"/>
    <p:sldId id="372" r:id="rId14"/>
    <p:sldId id="373" r:id="rId15"/>
    <p:sldId id="374" r:id="rId16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70ED57-8EF4-4408-8F29-53C56D84D75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47A116-F7DA-4A7E-961A-D53C2A75190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6591F1-F8AE-45C4-96F1-E43FDEE0EF85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D68B7D-D101-445B-A18E-3F42429A03C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B6535-64E3-4095-88A4-149F80E76C2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58426-DC85-4C29-938D-8D02061C88A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86659-4D94-4A51-9116-DE02A335149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570E8-5FDB-4096-834B-1D3E87E4F3D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3622FE-0320-444D-93B7-5DEB25E5F4AF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4F0053-C4C6-4C76-87DD-657CC3EC2663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5CB9E-9553-438A-ABDE-AB453E2C11C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371329-0796-404F-99A1-65EDD0F00F6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0D7DDB-0FB1-4AC9-A2F0-FC49B6F7955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EB346-7E03-4D6F-BE11-9EC04E03309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7FC1F5-91F5-41F5-BB97-20EA3924A42A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A842D4-6713-4735-940A-0E9BE59ED110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D9EBBB-25F0-4327-A981-D96C45666EB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E670E1-1B5B-4C64-A279-EC38CC928FCE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97C679-F935-4E7B-B5C2-BC65C048557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407F22-5B7E-44DC-A9D0-355D26C40B0A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DCEBA6-AA81-42AE-A6E7-7689B44A45BD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608229-BF29-4381-9FAF-25009C9FBF4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9E87CD-64E3-42F9-A3E6-4E33DFF31EB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87CFC8-F51F-44B1-944E-29DCB2C4137E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lang="pt-BR" sz="52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</a:t>
            </a:r>
            <a:r>
              <a:rPr lang="pt-BR" sz="5200" b="0" strike="noStrike" spc="-1">
                <a:solidFill>
                  <a:srgbClr val="000000"/>
                </a:solidFill>
                <a:latin typeface="Arial" panose="020B0604020202020204"/>
              </a:rPr>
              <a:t>texto do título</a:t>
            </a:r>
            <a:endParaRPr lang="pt-BR" sz="5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000" b="0" strike="noStrike" spc="-1">
                <a:solidFill>
                  <a:schemeClr val="dk2"/>
                </a:solidFill>
                <a:latin typeface="Arial" panose="020B0604020202020204"/>
                <a:ea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A1E9272-48EB-4DFF-A692-903808A4C28B}" type="slidenum">
              <a:rPr lang="pt-BR" sz="1000" b="0" strike="noStrike" spc="-1">
                <a:solidFill>
                  <a:schemeClr val="dk2"/>
                </a:solidFill>
                <a:latin typeface="Arial" panose="020B0604020202020204"/>
                <a:ea typeface="Arial" panose="020B0604020202020204"/>
              </a:rPr>
            </a:fld>
            <a:endParaRPr lang="pt-BR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</a:t>
            </a:r>
            <a:r>
              <a:rPr lang="pt-BR" sz="1400" b="0" strike="noStrike" spc="-1">
                <a:solidFill>
                  <a:srgbClr val="000000"/>
                </a:solidFill>
                <a:latin typeface="Arial" panose="020B0604020202020204"/>
              </a:rPr>
              <a:t>tópicos</a:t>
            </a: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</a:t>
            </a: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</a:t>
            </a: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estrutura de </a:t>
            </a: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</a:t>
            </a: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estrutura de </a:t>
            </a: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de 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7.º nível da 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estrutura de 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tópicos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000" b="0" strike="noStrike" spc="-1">
                <a:solidFill>
                  <a:schemeClr val="dk2"/>
                </a:solidFill>
                <a:latin typeface="Arial" panose="020B0604020202020204"/>
                <a:ea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E02B68D-F17B-4806-97BB-9F0CC035A368}" type="slidenum">
              <a:rPr lang="pt-BR" sz="1000" b="0" strike="noStrike" spc="-1">
                <a:solidFill>
                  <a:schemeClr val="dk2"/>
                </a:solidFill>
                <a:latin typeface="Arial" panose="020B0604020202020204"/>
                <a:ea typeface="Arial" panose="020B0604020202020204"/>
              </a:rPr>
            </a:fld>
            <a:endParaRPr lang="pt-BR" sz="10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7.png"/><Relationship Id="rId3" Type="http://schemas.microsoft.com/office/2007/relationships/media" Target="../media/media2.mp4"/><Relationship Id="rId2" Type="http://schemas.openxmlformats.org/officeDocument/2006/relationships/video" Target="../media/media2.mp4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15D"/>
            </a:gs>
            <a:gs pos="100000">
              <a:srgbClr val="1155CC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54;p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55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0440" y="948960"/>
            <a:ext cx="3902760" cy="149004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0" name="Google Shape;56;p13"/>
          <p:cNvSpPr/>
          <p:nvPr/>
        </p:nvSpPr>
        <p:spPr>
          <a:xfrm>
            <a:off x="1908360" y="2826360"/>
            <a:ext cx="5326920" cy="1061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>
                <a:solidFill>
                  <a:schemeClr val="lt1"/>
                </a:solidFill>
                <a:latin typeface="Century Gothic" panose="020B0502020202020204"/>
                <a:ea typeface="Lobster"/>
              </a:rPr>
              <a:t>Treinamento de FAST REPORT</a:t>
            </a:r>
            <a:endParaRPr lang="pt-BR" sz="28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Arial" panose="020B0604020202020204"/>
              </a:rPr>
              <a:t>Introdução</a:t>
            </a:r>
            <a:endParaRPr lang="pt-BR" sz="24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2800" b="0" strike="noStrike" spc="-1">
              <a:solidFill>
                <a:srgbClr val="FFFFFF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Arial" panose="020B0604020202020204"/>
              </a:rPr>
              <a:t>Equipe BI/FAST</a:t>
            </a:r>
            <a:endParaRPr lang="pt-BR" sz="20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i="0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Parâmetros - Como criar </a:t>
            </a:r>
            <a:endParaRPr lang="pt-BR" altLang="en-US" sz="2400" b="1" i="0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>
          <a:xfrm>
            <a:off x="311785" y="1152525"/>
            <a:ext cx="8667750" cy="3416300"/>
          </a:xfrm>
        </p:spPr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/>
              <a:t>Como demonstrado no vídeo, para </a:t>
            </a:r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</a:rPr>
              <a:t>criar </a:t>
            </a:r>
            <a:r>
              <a:rPr lang="pt-BR" altLang="en-US" sz="1600"/>
              <a:t>uma variavel, antes precisa criar uma </a:t>
            </a:r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</a:rPr>
              <a:t>pasta</a:t>
            </a:r>
            <a:r>
              <a:rPr lang="pt-BR" altLang="en-US" sz="1600"/>
              <a:t>. Outro ponto que é importante informar em relação a variavel, para criá-la dentro da pasta é preciso dar um espaço, ou seja, a </a:t>
            </a:r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</a:rPr>
              <a:t>indentação </a:t>
            </a:r>
            <a:r>
              <a:rPr lang="pt-BR" altLang="en-US" sz="1600"/>
              <a:t>precisa estar certa, não precisa dar um TAB, um </a:t>
            </a:r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</a:rPr>
              <a:t>espaço </a:t>
            </a:r>
            <a:r>
              <a:rPr lang="pt-BR" altLang="en-US" sz="1600" b="0"/>
              <a:t>(tecla backspace do teclado) </a:t>
            </a:r>
            <a:r>
              <a:rPr lang="pt-BR" altLang="en-US" sz="1600"/>
              <a:t>já basta.</a:t>
            </a: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/>
              <a:t>Exemplo:</a:t>
            </a: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600"/>
              <a:t>	PastaExemplo</a:t>
            </a:r>
            <a:endParaRPr lang="pt-BR" altLang="en-US" sz="16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600"/>
              <a:t>	  Variavel_Na_PastaExemplo</a:t>
            </a:r>
            <a:endParaRPr lang="pt-BR" altLang="en-US" sz="16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600"/>
              <a:t>	OutraPasta</a:t>
            </a:r>
            <a:endParaRPr lang="pt-BR" altLang="en-US" sz="16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600"/>
              <a:t>	  SegundaVariavel_Na_OutraPasta</a:t>
            </a: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Parâmetros</a:t>
            </a:r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endParaRPr lang="pt-BR" altLang="en-US" sz="2400" b="1" i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>
          <a:xfrm>
            <a:off x="311785" y="1152525"/>
            <a:ext cx="8667750" cy="3416300"/>
          </a:xfrm>
        </p:spPr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/>
              <a:t>Após criado a variável, será preciso atribuir à base de dados. Segue o vídeo demonstrando.</a:t>
            </a: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Parâmetros</a:t>
            </a:r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 - Se atentar...</a:t>
            </a:r>
            <a:endParaRPr lang="pt-BR" altLang="en-US" sz="2400" b="1" i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pic>
        <p:nvPicPr>
          <p:cNvPr id="4" name="Imagem 3" descr="mensagem de erro"/>
          <p:cNvPicPr>
            <a:picLocks noChangeAspect="1"/>
          </p:cNvPicPr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>
            <a:off x="3636010" y="0"/>
            <a:ext cx="4351655" cy="435165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/>
          </p:nvPr>
        </p:nvSpPr>
        <p:spPr>
          <a:xfrm>
            <a:off x="311785" y="1152525"/>
            <a:ext cx="5120640" cy="3416300"/>
          </a:xfrm>
        </p:spPr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/>
              <a:t>Algo que é preciso ficar atento na hora de vincular a variável ao parâmetro da base de dados é no campo “</a:t>
            </a:r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</a:rPr>
              <a:t>Tipo de Dado</a:t>
            </a:r>
            <a:r>
              <a:rPr lang="pt-BR" altLang="en-US" sz="1600"/>
              <a:t>”. Se o dado inserido for </a:t>
            </a:r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</a:rPr>
              <a:t>inteiro</a:t>
            </a:r>
            <a:r>
              <a:rPr lang="pt-BR" altLang="en-US" sz="1600"/>
              <a:t>, e neste campo estiver </a:t>
            </a:r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pt-BR" altLang="en-US" sz="1600"/>
              <a:t>vai dar um </a:t>
            </a:r>
            <a:r>
              <a:rPr lang="pt-BR" altLang="en-US" sz="1600">
                <a:solidFill>
                  <a:srgbClr val="FF0000"/>
                </a:solidFill>
              </a:rPr>
              <a:t>erro</a:t>
            </a:r>
            <a:r>
              <a:rPr lang="pt-BR" altLang="en-US" sz="1600"/>
              <a:t> de compatibilidade.</a:t>
            </a:r>
            <a:endParaRPr lang="pt-BR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b="0"/>
              <a:t>Outro erro comum de acontecer é deixar o campo “</a:t>
            </a:r>
            <a:r>
              <a:rPr lang="pt-BR" altLang="en-US" sz="1600" b="1">
                <a:solidFill>
                  <a:schemeClr val="accent1">
                    <a:lumMod val="75000"/>
                  </a:schemeClr>
                </a:solidFill>
              </a:rPr>
              <a:t>Valor</a:t>
            </a:r>
            <a:r>
              <a:rPr lang="pt-BR" altLang="en-US" sz="1600" b="0"/>
              <a:t>” vazio, não atribuindo uma variável para o parâmetro do SQL, o que implicará numa </a:t>
            </a:r>
            <a:r>
              <a:rPr lang="pt-BR" altLang="en-US" sz="1600" b="0">
                <a:solidFill>
                  <a:srgbClr val="FF0000"/>
                </a:solidFill>
              </a:rPr>
              <a:t>mensagem de erro</a:t>
            </a:r>
            <a:r>
              <a:rPr lang="pt-BR" altLang="en-US" sz="1600" b="0"/>
              <a:t> na hora da execução.</a:t>
            </a:r>
            <a:endParaRPr lang="pt-BR" altLang="en-US" sz="1600" b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2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25" y="1419860"/>
            <a:ext cx="2881630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60" y="109680"/>
            <a:ext cx="8520120" cy="572400"/>
          </a:xfrm>
        </p:spPr>
        <p:txBody>
          <a:bodyPr/>
          <a:p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Parâmetros</a:t>
            </a:r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 - Verificando uma query no FAST</a:t>
            </a:r>
            <a:endParaRPr lang="pt-BR" altLang="en-US" sz="2400" b="1" i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>
          <a:xfrm>
            <a:off x="311785" y="656590"/>
            <a:ext cx="4800600" cy="3416300"/>
          </a:xfrm>
        </p:spPr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/>
              <a:t>Como foi dito anteriormente, para verificar se a consulta SQL está rodando, o nome da base de dados precisar estar em </a:t>
            </a:r>
            <a:r>
              <a:rPr lang="pt-BR" altLang="en-US" sz="1600" b="1"/>
              <a:t>negrito </a:t>
            </a:r>
            <a:r>
              <a:rPr lang="pt-BR" altLang="en-US" sz="1600" b="0"/>
              <a:t>no menu lateral direito. Mas quando se tem parâmetros, existe um procedimento a mais que deve ser feito para que o menu fique em </a:t>
            </a:r>
            <a:r>
              <a:rPr lang="pt-BR" altLang="en-US" sz="1600" b="1"/>
              <a:t>negrito</a:t>
            </a:r>
            <a:r>
              <a:rPr lang="pt-BR" altLang="en-US" sz="1600" b="0"/>
              <a:t>. É preciso clicar nos 3 pontos do campo “Params” das propriedades da base de dados, e na tela que se abrir clicar em “ok”. Caso ainda não fique em </a:t>
            </a:r>
            <a:r>
              <a:rPr lang="pt-BR" altLang="en-US" sz="1600" b="1"/>
              <a:t>negrito </a:t>
            </a:r>
            <a:r>
              <a:rPr lang="pt-BR" altLang="en-US" sz="1600" b="0"/>
              <a:t>verifique a query / parâmetro.</a:t>
            </a:r>
            <a:endParaRPr lang="pt-BR" altLang="en-US" sz="1600" b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 b="0"/>
              <a:t>É importante deixar as bases em </a:t>
            </a:r>
            <a:r>
              <a:rPr lang="pt-BR" altLang="en-US" sz="1600" b="1"/>
              <a:t>negrito </a:t>
            </a:r>
            <a:r>
              <a:rPr lang="pt-BR" altLang="en-US" sz="1600" b="0"/>
              <a:t>no menu lateral, para você se certificar que o FAST está rodando as query e trazendo os campos.</a:t>
            </a:r>
            <a:endParaRPr lang="pt-BR" altLang="en-US" sz="1600" b="0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0" name="CaixaDeTexto 1"/>
          <p:cNvSpPr/>
          <p:nvPr/>
        </p:nvSpPr>
        <p:spPr>
          <a:xfrm>
            <a:off x="5625000" y="3435840"/>
            <a:ext cx="3206880" cy="1073785"/>
          </a:xfrm>
          <a:prstGeom prst="rect">
            <a:avLst/>
          </a:prstGeom>
          <a:gradFill rotWithShape="0">
            <a:gsLst>
              <a:gs pos="0">
                <a:srgbClr val="4889F4"/>
              </a:gs>
              <a:gs pos="100000">
                <a:srgbClr val="8EB6F8"/>
              </a:gs>
            </a:gsLst>
            <a:lin ang="162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</a:pPr>
            <a:endParaRPr lang="pt-BR" sz="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600" b="1" strike="noStrike" spc="-1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OBS: antes de clicar em “</a:t>
            </a:r>
            <a:r>
              <a:rPr lang="pt-BR" sz="1600" b="1" strike="noStrike" spc="-1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ok</a:t>
            </a:r>
            <a:r>
              <a:rPr lang="pt-BR" sz="1600" b="1" strike="noStrike" spc="-1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” verificar se os parâmetros estão corretos.</a:t>
            </a:r>
            <a:endParaRPr lang="pt-B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pt-BR" sz="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699770"/>
            <a:ext cx="3683635" cy="260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ast report academy"/>
          <p:cNvPicPr>
            <a:picLocks noChangeAspect="1"/>
          </p:cNvPicPr>
          <p:nvPr/>
        </p:nvPicPr>
        <p:blipFill>
          <a:blip r:embed="rId1">
            <a:alphaModFix amt="19000"/>
          </a:blip>
          <a:stretch>
            <a:fillRect/>
          </a:stretch>
        </p:blipFill>
        <p:spPr>
          <a:xfrm>
            <a:off x="1777365" y="-6985"/>
            <a:ext cx="5273675" cy="5149850"/>
          </a:xfrm>
          <a:prstGeom prst="rect">
            <a:avLst/>
          </a:prstGeom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820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315D"/>
                </a:solidFill>
                <a:latin typeface="Arial" panose="020B0604020202020204"/>
                <a:ea typeface="Arial" panose="020B0604020202020204"/>
              </a:rPr>
              <a:t>SUMÁRIO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905760"/>
            <a:ext cx="8520120" cy="340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1950">
              <a:lnSpc>
                <a:spcPct val="115000"/>
              </a:lnSpc>
              <a:spcBef>
                <a:spcPts val="1200"/>
              </a:spcBef>
              <a:buClr>
                <a:srgbClr val="0D5BDC"/>
              </a:buClr>
              <a:buFont typeface="Wingdings 2" panose="05020102010507070707" charset="2"/>
              <a:buChar char=""/>
            </a:pPr>
            <a:r>
              <a:rPr lang="pt-BR" sz="2400" b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Interface do designer</a:t>
            </a:r>
            <a:endParaRPr lang="pt-BR" sz="2400" b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 marL="457200" indent="-361950">
              <a:lnSpc>
                <a:spcPct val="115000"/>
              </a:lnSpc>
              <a:spcBef>
                <a:spcPts val="1200"/>
              </a:spcBef>
              <a:buClr>
                <a:srgbClr val="0D5BDC"/>
              </a:buClr>
              <a:buFont typeface="Wingdings 2" panose="05020102010507070707" charset="2"/>
              <a:buChar char=""/>
            </a:pPr>
            <a:r>
              <a:rPr lang="pt-BR" sz="2400" b="1" strike="noStrike" spc="-1">
                <a:solidFill>
                  <a:srgbClr val="00315D"/>
                </a:solidFill>
                <a:latin typeface="Arial" panose="020B0604020202020204"/>
                <a:ea typeface="Arial" panose="020B0604020202020204"/>
              </a:rPr>
              <a:t>Ferramentas mais usadas </a:t>
            </a:r>
            <a:endParaRPr lang="pt-BR" sz="2400" b="1" strike="noStrike" spc="-1">
              <a:solidFill>
                <a:srgbClr val="00315D"/>
              </a:solidFill>
              <a:latin typeface="Arial" panose="020B0604020202020204"/>
              <a:ea typeface="Arial" panose="020B0604020202020204"/>
            </a:endParaRPr>
          </a:p>
          <a:p>
            <a:pPr marL="95250" indent="0">
              <a:lnSpc>
                <a:spcPct val="115000"/>
              </a:lnSpc>
              <a:spcBef>
                <a:spcPts val="1200"/>
              </a:spcBef>
              <a:buClr>
                <a:srgbClr val="0D5BDC"/>
              </a:buClr>
              <a:buFont typeface="Wingdings 2" panose="05020102010507070707" charset="2"/>
              <a:buNone/>
            </a:pP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61950">
              <a:lnSpc>
                <a:spcPct val="115000"/>
              </a:lnSpc>
              <a:spcBef>
                <a:spcPts val="1200"/>
              </a:spcBef>
              <a:buClr>
                <a:srgbClr val="0D5BDC"/>
              </a:buClr>
              <a:buFont typeface="Wingdings 2" panose="05020102010507070707" charset="2"/>
              <a:buChar char=""/>
            </a:pP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15000"/>
              </a:lnSpc>
              <a:spcBef>
                <a:spcPts val="1200"/>
              </a:spcBef>
              <a:buNone/>
            </a:pP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15000"/>
              </a:lnSpc>
              <a:spcBef>
                <a:spcPts val="1200"/>
              </a:spcBef>
              <a:buNone/>
            </a:pP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0" name="Google Shape;64;p14"/>
          <p:cNvGrpSpPr/>
          <p:nvPr/>
        </p:nvGrpSpPr>
        <p:grpSpPr>
          <a:xfrm>
            <a:off x="-360" y="4570920"/>
            <a:ext cx="9144000" cy="596520"/>
            <a:chOff x="-360" y="4570920"/>
            <a:chExt cx="9144000" cy="596520"/>
          </a:xfrm>
        </p:grpSpPr>
        <p:sp>
          <p:nvSpPr>
            <p:cNvPr id="91" name="Google Shape;65;p14"/>
            <p:cNvSpPr/>
            <p:nvPr/>
          </p:nvSpPr>
          <p:spPr>
            <a:xfrm flipH="1">
              <a:off x="-720" y="4570920"/>
              <a:ext cx="9143640" cy="572400"/>
            </a:xfrm>
            <a:prstGeom prst="rtTriangle">
              <a:avLst/>
            </a:prstGeom>
            <a:gradFill rotWithShape="0"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394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endParaRPr>
            </a:p>
          </p:txBody>
        </p:sp>
        <p:sp>
          <p:nvSpPr>
            <p:cNvPr id="92" name="Google Shape;66;p14"/>
            <p:cNvSpPr/>
            <p:nvPr/>
          </p:nvSpPr>
          <p:spPr>
            <a:xfrm>
              <a:off x="0" y="4570920"/>
              <a:ext cx="9143640" cy="572400"/>
            </a:xfrm>
            <a:prstGeom prst="rtTriangle">
              <a:avLst/>
            </a:prstGeom>
            <a:gradFill rotWithShape="0">
              <a:gsLst>
                <a:gs pos="0">
                  <a:srgbClr val="00315D"/>
                </a:gs>
                <a:gs pos="100000">
                  <a:srgbClr val="1155CC"/>
                </a:gs>
              </a:gsLst>
              <a:lin ang="27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endParaRPr>
            </a:p>
          </p:txBody>
        </p:sp>
        <p:pic>
          <p:nvPicPr>
            <p:cNvPr id="93" name="Google Shape;67;p1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7000" y="4700520"/>
              <a:ext cx="1223280" cy="466920"/>
            </a:xfrm>
            <a:prstGeom prst="rect">
              <a:avLst/>
            </a:prstGeom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i="0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Interface do designer</a:t>
            </a:r>
            <a:endParaRPr lang="pt-BR" altLang="en-US" sz="2400" b="1" i="0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/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Na aula anterior foi possível verificar como implementar as query SQL no relatório. Nesta aula veremos as ferramentas e recursos da interface do designer, dando um foco maior nas ferramentas mais utilizadas, e para finalizar vamos ver como implementar os campos das bases de dados no layout.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A imagem a seguir númera os recursos do designer de relatórios. Mais adiante será disponibilizado uma legenda para melhor compreensão de cada região destacada.</a:t>
            </a:r>
            <a:endParaRPr lang="pt-BR" altLang="en-US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96;p17"/>
          <p:cNvGrpSpPr/>
          <p:nvPr/>
        </p:nvGrpSpPr>
        <p:grpSpPr>
          <a:xfrm>
            <a:off x="-360" y="4570920"/>
            <a:ext cx="9144000" cy="596520"/>
            <a:chOff x="-360" y="4570920"/>
            <a:chExt cx="9144000" cy="596520"/>
          </a:xfrm>
        </p:grpSpPr>
        <p:sp>
          <p:nvSpPr>
            <p:cNvPr id="112" name="Google Shape;97;p17"/>
            <p:cNvSpPr/>
            <p:nvPr/>
          </p:nvSpPr>
          <p:spPr>
            <a:xfrm flipH="1">
              <a:off x="-720" y="4570920"/>
              <a:ext cx="9143640" cy="572400"/>
            </a:xfrm>
            <a:prstGeom prst="rtTriangle">
              <a:avLst/>
            </a:prstGeom>
            <a:gradFill rotWithShape="0"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394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endParaRPr>
            </a:p>
          </p:txBody>
        </p:sp>
        <p:sp>
          <p:nvSpPr>
            <p:cNvPr id="113" name="Google Shape;98;p17"/>
            <p:cNvSpPr/>
            <p:nvPr/>
          </p:nvSpPr>
          <p:spPr>
            <a:xfrm>
              <a:off x="0" y="4570920"/>
              <a:ext cx="9143640" cy="572400"/>
            </a:xfrm>
            <a:prstGeom prst="rtTriangle">
              <a:avLst/>
            </a:prstGeom>
            <a:gradFill rotWithShape="0">
              <a:gsLst>
                <a:gs pos="0">
                  <a:srgbClr val="00315D"/>
                </a:gs>
                <a:gs pos="100000">
                  <a:srgbClr val="1155CC"/>
                </a:gs>
              </a:gsLst>
              <a:lin ang="27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endParaRPr>
            </a:p>
          </p:txBody>
        </p:sp>
        <p:pic>
          <p:nvPicPr>
            <p:cNvPr id="114" name="Google Shape;99;p17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17000" y="4700520"/>
              <a:ext cx="1223280" cy="466920"/>
            </a:xfrm>
            <a:prstGeom prst="rect">
              <a:avLst/>
            </a:prstGeom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3" name="Espaço Reservado para Conteúdo 2"/>
          <p:cNvPicPr>
            <a:picLocks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5560" y="51435"/>
            <a:ext cx="5795645" cy="445516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5893435" y="39370"/>
            <a:ext cx="32321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buFont typeface="Arial" panose="020B0604020202020204" pitchFamily="34" charset="0"/>
              <a:buNone/>
            </a:pPr>
            <a:r>
              <a:rPr lang="pt-BR" sz="1200" b="1" kern="0">
                <a:solidFill>
                  <a:srgbClr val="00315D"/>
                </a:solidFill>
                <a:latin typeface="Arial" panose="020B0604020202020204"/>
                <a:ea typeface="Arial" panose="020B0604020202020204"/>
                <a:cs typeface="+mn-ea"/>
                <a:sym typeface="+mn-ea"/>
              </a:rPr>
              <a:t>Legenda dos recursos do designer de relatórios:</a:t>
            </a:r>
            <a:endParaRPr lang="pt-BR" sz="1200" b="1" kern="0">
              <a:solidFill>
                <a:srgbClr val="00315D"/>
              </a:solidFill>
              <a:latin typeface="Arial" panose="020B0604020202020204"/>
              <a:ea typeface="Arial" panose="020B0604020202020204"/>
              <a:cs typeface="+mn-ea"/>
              <a:sym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en-US" sz="1200">
              <a:sym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1 - Área de trabalho para criar o design do relatório (folha padrão é a A4);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2 - Barra do menu;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3 - Barra de ferramentas;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4 - Barra de ferramentas de objetos; 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5 - Utilize as guias de páginas do relatório para navegar entre as páginas;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6 - No painel "Árvore do Relatório", gerencie a estrutura do relatório;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7 - Faça ajustes nos objetos através do painel "Inspetor de Objetos";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8 - “Árvore de dados”;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9 - Posicione réguas na página do relatório para ajudar no alinhamento de objetos;</a:t>
            </a:r>
            <a:endParaRPr lang="pt-BR" altLang="en-US" sz="12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en-US" sz="1200">
                <a:sym typeface="+mn-ea"/>
              </a:rPr>
              <a:t>10 - Barra de status.</a:t>
            </a:r>
            <a:endParaRPr lang="pt-BR" altLang="en-US" sz="1200"/>
          </a:p>
          <a:p>
            <a:endParaRPr lang="pt-BR" altLang="en-US" sz="1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Base de dados</a:t>
            </a:r>
            <a:endParaRPr lang="pt-BR" altLang="en-US" sz="2400" b="1" i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/>
              <a:t>Demonstração</a:t>
            </a:r>
            <a:endParaRPr lang="pt-BR" altLang="en-US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WhatsApp Video 2023-05-05 at 11.19.24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8625" y="1707515"/>
            <a:ext cx="8284845" cy="2376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Base de dados - Nomeando </a:t>
            </a:r>
            <a:endParaRPr lang="pt-BR" altLang="en-US" sz="2400" b="1" i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>
          <a:xfrm>
            <a:off x="311785" y="1152525"/>
            <a:ext cx="4852035" cy="3416300"/>
          </a:xfrm>
        </p:spPr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É importante identificar a base de dados atribuindo um nome à ela para uma melhor organização e padronização;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l" fontAlgn="t">
              <a:buFont typeface="Arial" panose="020B0604020202020204" pitchFamily="34" charset="0"/>
              <a:buChar char="•"/>
            </a:pPr>
            <a:r>
              <a:rPr lang="pt-BR" altLang="en-US"/>
              <a:t>Atribua o nome nos dois campos destacados na imagem;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/>
              <a:t>O campo “</a:t>
            </a:r>
            <a:r>
              <a:rPr lang="pt-BR" altLang="en-US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pt-BR" altLang="en-US"/>
              <a:t>” irá aparecer em baixo da base de dados, enquanto que o campo “</a:t>
            </a:r>
            <a:r>
              <a:rPr lang="pt-BR" altLang="en-US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pt-BR" altLang="en-US"/>
              <a:t>” irá aparecer no menu lateral, para identificar a base.</a:t>
            </a: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35" y="1162050"/>
            <a:ext cx="2551430" cy="326390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7452360" y="2211705"/>
            <a:ext cx="1197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000">
                <a:solidFill>
                  <a:srgbClr val="FF0000"/>
                </a:solidFill>
              </a:rPr>
              <a:t>Base de dados</a:t>
            </a:r>
            <a:endParaRPr lang="pt-BR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Base de dados - Inserindo uma Query</a:t>
            </a:r>
            <a:endParaRPr lang="pt-BR" altLang="en-US" sz="2400" b="1" i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>
          <a:xfrm>
            <a:off x="311785" y="1152525"/>
            <a:ext cx="8667750" cy="341630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600"/>
              <a:t>Para inserir uma sentença SQL na base basta dar dois cliques sobre o ícone da base de dados e, em seguida, inserir o Script na tela que foi aberta, como no vídeo abaixo:  </a:t>
            </a:r>
            <a:endParaRPr lang="pt-B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1600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WhatsApp Video 2023-05-05 at 12.53.28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8400" y="1706400"/>
            <a:ext cx="8283600" cy="237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Base de dados - </a:t>
            </a:r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Verificando uma query no FAST</a:t>
            </a:r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 </a:t>
            </a:r>
            <a:endParaRPr lang="pt-BR" altLang="en-US" sz="2400" b="1" i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/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1600"/>
              <a:t>Para 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</a:rPr>
              <a:t>verificar </a:t>
            </a:r>
            <a:r>
              <a:rPr lang="pt-BR" altLang="en-US" sz="1600"/>
              <a:t>se não contém </a:t>
            </a:r>
            <a:r>
              <a:rPr lang="pt-BR" altLang="en-US" sz="1600">
                <a:solidFill>
                  <a:schemeClr val="accent1">
                    <a:lumMod val="75000"/>
                  </a:schemeClr>
                </a:solidFill>
              </a:rPr>
              <a:t>nenhum erro</a:t>
            </a:r>
            <a:r>
              <a:rPr lang="pt-BR" altLang="en-US" sz="1600"/>
              <a:t> na query é possível checar no menu lateral direito, na aba dados. Se o nome da base de dados estiver em </a:t>
            </a:r>
            <a:r>
              <a:rPr lang="pt-BR" altLang="en-US" sz="1600" b="1"/>
              <a:t>negrito </a:t>
            </a:r>
            <a:r>
              <a:rPr lang="pt-BR" altLang="en-US" sz="1600" b="0"/>
              <a:t>significa que foi possível realizar a consulta, caso contrário, revise a query / parâmetros.</a:t>
            </a:r>
            <a:endParaRPr lang="pt-BR" altLang="en-US" sz="1600" b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en-US" sz="1600" b="0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Espaço Reservado para Conteúdo 3"/>
          <p:cNvPicPr>
            <a:picLocks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5652135" y="2427605"/>
            <a:ext cx="1663065" cy="157035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251460" y="3997960"/>
            <a:ext cx="25469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sz="800" kern="0">
                <a:solidFill>
                  <a:srgbClr val="3B3B3B"/>
                </a:solidFill>
                <a:latin typeface="Arial" panose="020B0604020202020204"/>
                <a:ea typeface="Arial" panose="020B0604020202020204"/>
                <a:cs typeface="+mn-ea"/>
              </a:rPr>
              <a:t>Figura 1 - Exemplo de base de dados com problema</a:t>
            </a:r>
            <a:endParaRPr lang="pt-BR" altLang="en-US" sz="800" kern="0">
              <a:solidFill>
                <a:srgbClr val="3B3B3B"/>
              </a:solidFill>
              <a:latin typeface="Arial" panose="020B0604020202020204"/>
              <a:ea typeface="Arial" panose="020B0604020202020204"/>
              <a:cs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012690" y="4011930"/>
            <a:ext cx="294195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sz="800" kern="0">
                <a:solidFill>
                  <a:srgbClr val="3B3B3B"/>
                </a:solidFill>
                <a:latin typeface="Arial" panose="020B0604020202020204"/>
                <a:ea typeface="Arial" panose="020B0604020202020204"/>
                <a:cs typeface="+mn-ea"/>
              </a:rPr>
              <a:t>Figura 2 - Exemplo de base de dados sem nenhum problema</a:t>
            </a:r>
            <a:endParaRPr lang="pt-BR" altLang="en-US" sz="800" kern="0">
              <a:solidFill>
                <a:srgbClr val="3B3B3B"/>
              </a:solidFill>
              <a:latin typeface="Arial" panose="020B0604020202020204"/>
              <a:ea typeface="Arial" panose="020B0604020202020204"/>
              <a:cs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2450465"/>
            <a:ext cx="1407160" cy="154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sz="2400" b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Parâmetros</a:t>
            </a:r>
            <a:r>
              <a:rPr lang="pt-BR" sz="2400" b="1" i="1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 - </a:t>
            </a:r>
            <a:r>
              <a:rPr lang="pt-BR" sz="2400" b="1" i="0" strike="noStrike">
                <a:solidFill>
                  <a:srgbClr val="00315D"/>
                </a:solidFill>
                <a:latin typeface="Arial" panose="020B0604020202020204"/>
                <a:ea typeface="Arial" panose="020B0604020202020204"/>
                <a:sym typeface="+mn-ea"/>
              </a:rPr>
              <a:t>Como criar</a:t>
            </a:r>
            <a:endParaRPr lang="pt-BR" altLang="en-US" sz="2400" b="1" i="1" strike="noStrike">
              <a:solidFill>
                <a:srgbClr val="00315D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/>
          </p:nvPr>
        </p:nvSpPr>
        <p:spPr>
          <a:xfrm>
            <a:off x="311785" y="1152525"/>
            <a:ext cx="8667750" cy="341630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1600"/>
              <a:t>Caso sua consulta tenha paramêtros, será preciso criar uma variavel para receber o valor. Segue o vídeo abaixo demonstrando:</a:t>
            </a:r>
            <a:endParaRPr lang="pt-BR" altLang="en-US" sz="1600" b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1600" b="0"/>
          </a:p>
        </p:txBody>
      </p:sp>
      <p:sp>
        <p:nvSpPr>
          <p:cNvPr id="112" name="Google Shape;97;p17"/>
          <p:cNvSpPr/>
          <p:nvPr/>
        </p:nvSpPr>
        <p:spPr>
          <a:xfrm flipH="1">
            <a:off x="-72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DFE9FB"/>
              </a:gs>
              <a:gs pos="100000">
                <a:srgbClr val="6E9BE7"/>
              </a:gs>
            </a:gsLst>
            <a:lin ang="5394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3" name="Google Shape;98;p17"/>
          <p:cNvSpPr/>
          <p:nvPr/>
        </p:nvSpPr>
        <p:spPr>
          <a:xfrm>
            <a:off x="0" y="4570920"/>
            <a:ext cx="9143640" cy="572400"/>
          </a:xfrm>
          <a:prstGeom prst="rtTriangle">
            <a:avLst/>
          </a:prstGeom>
          <a:gradFill rotWithShape="0">
            <a:gsLst>
              <a:gs pos="0">
                <a:srgbClr val="00315D"/>
              </a:gs>
              <a:gs pos="100000">
                <a:srgbClr val="1155CC"/>
              </a:gs>
            </a:gsLst>
            <a:lin ang="2700000"/>
          </a:gra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114" name="Google Shape;99;p17"/>
          <p:cNvPicPr/>
          <p:nvPr/>
        </p:nvPicPr>
        <p:blipFill>
          <a:blip r:embed="rId1"/>
          <a:stretch>
            <a:fillRect/>
          </a:stretch>
        </p:blipFill>
        <p:spPr>
          <a:xfrm>
            <a:off x="117000" y="4700520"/>
            <a:ext cx="1223280" cy="466920"/>
          </a:xfrm>
          <a:prstGeom prst="rect">
            <a:avLst/>
          </a:prstGeom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3869</Words>
  <Application>WPS Presentation</Application>
  <PresentationFormat/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Symbol</vt:lpstr>
      <vt:lpstr>Century Gothic</vt:lpstr>
      <vt:lpstr>Lobster</vt:lpstr>
      <vt:lpstr>Segoe Print</vt:lpstr>
      <vt:lpstr>Wingdings 2</vt:lpstr>
      <vt:lpstr>Wingdings</vt:lpstr>
      <vt:lpstr>Microsoft YaHei</vt:lpstr>
      <vt:lpstr>Arial Unicode MS</vt:lpstr>
      <vt:lpstr>Calibri</vt:lpstr>
      <vt:lpstr>Simple Light</vt:lpstr>
      <vt:lpstr>Simple Light</vt:lpstr>
      <vt:lpstr>PowerPoint 演示文稿</vt:lpstr>
      <vt:lpstr>SUMÁRIO</vt:lpstr>
      <vt:lpstr>Interface do designer</vt:lpstr>
      <vt:lpstr>PowerPoint 演示文稿</vt:lpstr>
      <vt:lpstr>Base de dados</vt:lpstr>
      <vt:lpstr>Base de dados - Nomeando </vt:lpstr>
      <vt:lpstr>Base de dados - Inserindo uma Query</vt:lpstr>
      <vt:lpstr>Base de dados - Verificando uma query no FAST </vt:lpstr>
      <vt:lpstr>Parâmetros - Como criar</vt:lpstr>
      <vt:lpstr>Parâmetros - Como criar </vt:lpstr>
      <vt:lpstr>Parâmetros </vt:lpstr>
      <vt:lpstr>Parâmetros - Se atentar...</vt:lpstr>
      <vt:lpstr>Parâmetros - Verificando uma query no FAST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SQL - Nível 1</dc:title>
  <dc:creator>Fernando S Claro</dc:creator>
  <cp:lastModifiedBy>Embras</cp:lastModifiedBy>
  <cp:revision>46</cp:revision>
  <dcterms:created xsi:type="dcterms:W3CDTF">2023-05-03T14:31:00Z</dcterms:created>
  <dcterms:modified xsi:type="dcterms:W3CDTF">2023-07-24T17:54:23Z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45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45</vt:i4>
  </property>
  <property fmtid="{D5CDD505-2E9C-101B-9397-08002B2CF9AE}" pid="5" name="ICV">
    <vt:lpwstr>A0018CF13C3B424EB3EDEC8B554094B9</vt:lpwstr>
  </property>
  <property fmtid="{D5CDD505-2E9C-101B-9397-08002B2CF9AE}" pid="6" name="KSOProductBuildVer">
    <vt:lpwstr>1046-11.2.0.11537</vt:lpwstr>
  </property>
</Properties>
</file>