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8" Type="http://schemas.openxmlformats.org/officeDocument/2006/relationships/custom-properties" Target="docProps/custom.xml"/><Relationship Id="rId7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6" Type="http://schemas.openxmlformats.org/package/2006/relationships/metadata/core-properties" Target="docProps/core.xml"/><Relationship Id="rId5" Type="http://schemas.microsoft.com/office/2006/relationships/ui/extensibility" Target="customUI/customUI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8" r:id="rId5"/>
    <p:sldMasterId id="2147483677" r:id="rId6"/>
  </p:sldMasterIdLst>
  <p:notesMasterIdLst>
    <p:notesMasterId r:id="rId9"/>
  </p:notesMasterIdLst>
  <p:sldIdLst>
    <p:sldId id="268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50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880D8-C162-4190-ABF0-3FF318C7FAFB}" type="datetimeFigureOut">
              <a:rPr lang="es-MX" smtClean="0"/>
              <a:t>07/02/2020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7190E-F8D6-4564-B6CB-9164E94F67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2931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iti-r_2c-blu_pos_rgb-MASTER_15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4949825"/>
            <a:ext cx="18573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41288" y="3429000"/>
            <a:ext cx="8861425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41288" y="2133600"/>
            <a:ext cx="8861425" cy="990600"/>
          </a:xfrm>
          <a:ln w="9525">
            <a:noFill/>
          </a:ln>
          <a:extLst/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403262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 userDrawn="1"/>
        </p:nvSpPr>
        <p:spPr bwMode="auto">
          <a:xfrm>
            <a:off x="141288" y="914400"/>
            <a:ext cx="8866187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 sz="140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1288" y="457200"/>
            <a:ext cx="8866187" cy="4572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173038" indent="0">
              <a:buNone/>
              <a:defRPr/>
            </a:lvl2pPr>
            <a:lvl3pPr marL="346075" indent="0">
              <a:buNone/>
              <a:defRPr/>
            </a:lvl3pPr>
            <a:lvl4pPr marL="519112" indent="0">
              <a:buNone/>
              <a:defRPr/>
            </a:lvl4pPr>
            <a:lvl5pPr marL="68738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475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141288" y="914400"/>
            <a:ext cx="8866187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 sz="140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1288" y="457200"/>
            <a:ext cx="8866187" cy="4572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173038" indent="0">
              <a:buNone/>
              <a:defRPr/>
            </a:lvl2pPr>
            <a:lvl3pPr marL="346075" indent="0">
              <a:buNone/>
              <a:defRPr/>
            </a:lvl3pPr>
            <a:lvl4pPr marL="519112" indent="0">
              <a:buNone/>
              <a:defRPr/>
            </a:lvl4pPr>
            <a:lvl5pPr marL="68738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8839200" cy="4876800"/>
          </a:xfrm>
        </p:spPr>
        <p:txBody>
          <a:bodyPr/>
          <a:lstStyle>
            <a:lvl1pPr marL="171450" indent="-171450">
              <a:buClr>
                <a:schemeClr val="bg2"/>
              </a:buClr>
              <a:buFont typeface="Arial" panose="020B0604020202020204" pitchFamily="34" charset="0"/>
              <a:buChar char="•"/>
              <a:defRPr sz="1600"/>
            </a:lvl1pPr>
            <a:lvl2pPr marL="344488" indent="-171450">
              <a:buClr>
                <a:schemeClr val="bg2"/>
              </a:buClr>
              <a:buFont typeface="Symbol" panose="05050102010706020507" pitchFamily="18" charset="2"/>
              <a:buChar char="-"/>
              <a:defRPr sz="1600"/>
            </a:lvl2pPr>
            <a:lvl3pPr marL="517525" indent="-171450">
              <a:buClr>
                <a:schemeClr val="bg2"/>
              </a:buClr>
              <a:buFont typeface="Arial" panose="020B0604020202020204" pitchFamily="34" charset="0"/>
              <a:buChar char="•"/>
              <a:defRPr sz="1600"/>
            </a:lvl3pPr>
            <a:lvl4pPr marL="685800" indent="-166688">
              <a:buClr>
                <a:schemeClr val="bg2"/>
              </a:buClr>
              <a:buFont typeface="Arial" panose="020B0604020202020204" pitchFamily="34" charset="0"/>
              <a:buChar char="•"/>
              <a:defRPr sz="1600"/>
            </a:lvl4pPr>
            <a:lvl5pPr marL="852488" indent="-165100">
              <a:buClr>
                <a:schemeClr val="bg2"/>
              </a:buClr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6512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876800"/>
          </a:xfrm>
        </p:spPr>
        <p:txBody>
          <a:bodyPr/>
          <a:lstStyle>
            <a:lvl1pPr marL="171450" indent="-171450">
              <a:buClr>
                <a:schemeClr val="bg2"/>
              </a:buClr>
              <a:buFont typeface="Arial" panose="020B0604020202020204" pitchFamily="34" charset="0"/>
              <a:buChar char="•"/>
              <a:defRPr sz="1600"/>
            </a:lvl1pPr>
            <a:lvl2pPr marL="344488" indent="-171450">
              <a:buClr>
                <a:schemeClr val="bg2"/>
              </a:buClr>
              <a:buFont typeface="Symbol" panose="05050102010706020507" pitchFamily="18" charset="2"/>
              <a:buChar char="-"/>
              <a:defRPr sz="1600"/>
            </a:lvl2pPr>
            <a:lvl3pPr marL="517525" indent="-171450">
              <a:buClr>
                <a:schemeClr val="bg2"/>
              </a:buClr>
              <a:buFont typeface="Arial" panose="020B0604020202020204" pitchFamily="34" charset="0"/>
              <a:buChar char="•"/>
              <a:defRPr sz="1600"/>
            </a:lvl3pPr>
            <a:lvl4pPr marL="685800" indent="-166688">
              <a:buClr>
                <a:schemeClr val="bg2"/>
              </a:buClr>
              <a:buFont typeface="Arial" panose="020B0604020202020204" pitchFamily="34" charset="0"/>
              <a:buChar char="•"/>
              <a:defRPr sz="1600"/>
            </a:lvl4pPr>
            <a:lvl5pPr marL="852488" indent="-165100">
              <a:buClr>
                <a:schemeClr val="bg2"/>
              </a:buClr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4648200" y="1143000"/>
            <a:ext cx="4343400" cy="4876800"/>
          </a:xfrm>
        </p:spPr>
        <p:txBody>
          <a:bodyPr/>
          <a:lstStyle>
            <a:lvl1pPr marL="171450" indent="-171450">
              <a:buClr>
                <a:schemeClr val="bg2"/>
              </a:buClr>
              <a:buFont typeface="Arial" panose="020B0604020202020204" pitchFamily="34" charset="0"/>
              <a:buChar char="•"/>
              <a:defRPr sz="1600"/>
            </a:lvl1pPr>
            <a:lvl2pPr marL="344488" indent="-171450">
              <a:buClr>
                <a:schemeClr val="bg2"/>
              </a:buClr>
              <a:buFont typeface="Symbol" panose="05050102010706020507" pitchFamily="18" charset="2"/>
              <a:buChar char="-"/>
              <a:defRPr sz="1600"/>
            </a:lvl2pPr>
            <a:lvl3pPr marL="517525" indent="-171450">
              <a:buClr>
                <a:schemeClr val="bg2"/>
              </a:buClr>
              <a:buFont typeface="Arial" panose="020B0604020202020204" pitchFamily="34" charset="0"/>
              <a:buChar char="•"/>
              <a:defRPr sz="1600"/>
            </a:lvl3pPr>
            <a:lvl4pPr marL="685800" indent="-166688">
              <a:buClr>
                <a:schemeClr val="bg2"/>
              </a:buClr>
              <a:buFont typeface="Arial" panose="020B0604020202020204" pitchFamily="34" charset="0"/>
              <a:buChar char="•"/>
              <a:defRPr sz="1600"/>
            </a:lvl4pPr>
            <a:lvl5pPr marL="852488" indent="-165100">
              <a:buClr>
                <a:schemeClr val="bg2"/>
              </a:buClr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7698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 userDrawn="1"/>
        </p:nvSpPr>
        <p:spPr bwMode="auto">
          <a:xfrm>
            <a:off x="228600" y="2286000"/>
            <a:ext cx="8763000" cy="104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228601" y="1828800"/>
            <a:ext cx="8763000" cy="37782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378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6133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6AE88-A9E4-4B23-816E-2990E35F0D76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54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7AB02-0187-4E4C-A527-F47A5D87EB5D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942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DF43D-885D-4DB4-95BD-82C82EDAA194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30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80D3F-994A-4BA0-8A5B-AE541E755F50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355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E8729-6696-41EB-9CC7-374CEA474A82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49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8839200" cy="4876800"/>
          </a:xfrm>
        </p:spPr>
        <p:txBody>
          <a:bodyPr/>
          <a:lstStyle>
            <a:lvl1pPr marL="171450" indent="-171450">
              <a:buClr>
                <a:schemeClr val="bg2"/>
              </a:buClr>
              <a:buFont typeface="Arial" panose="020B0604020202020204" pitchFamily="34" charset="0"/>
              <a:buChar char="•"/>
              <a:defRPr sz="1600"/>
            </a:lvl1pPr>
            <a:lvl2pPr marL="344488" indent="-171450">
              <a:buClr>
                <a:schemeClr val="bg2"/>
              </a:buClr>
              <a:buFont typeface="Symbol" panose="05050102010706020507" pitchFamily="18" charset="2"/>
              <a:buChar char="-"/>
              <a:defRPr sz="1600"/>
            </a:lvl2pPr>
            <a:lvl3pPr marL="517525" indent="-171450">
              <a:buClr>
                <a:schemeClr val="bg2"/>
              </a:buClr>
              <a:buFont typeface="Arial" panose="020B0604020202020204" pitchFamily="34" charset="0"/>
              <a:buChar char="•"/>
              <a:defRPr sz="1600"/>
            </a:lvl3pPr>
            <a:lvl4pPr marL="685800" indent="-166688">
              <a:buClr>
                <a:schemeClr val="bg2"/>
              </a:buClr>
              <a:buFont typeface="Arial" panose="020B0604020202020204" pitchFamily="34" charset="0"/>
              <a:buChar char="•"/>
              <a:defRPr sz="1600"/>
            </a:lvl4pPr>
            <a:lvl5pPr marL="852488" indent="-165100">
              <a:buClr>
                <a:schemeClr val="bg2"/>
              </a:buClr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84991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733B5-F92C-435A-A5A1-2F474AD77782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7051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0A89A-F55F-49D0-A11E-FF8113176EB2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461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08821-9990-4BE8-A470-2F6B87EAC890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736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53254-AE50-4906-9244-9F0AA627050A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228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250DF-BA74-4B34-812B-B1E887B15E9E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0852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8B9BD-EDA6-4479-A338-94882AD286F6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64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 userDrawn="1"/>
        </p:nvSpPr>
        <p:spPr bwMode="auto">
          <a:xfrm>
            <a:off x="141288" y="914400"/>
            <a:ext cx="8866187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 sz="140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1288" y="457200"/>
            <a:ext cx="8866187" cy="4572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173038" indent="0">
              <a:buNone/>
              <a:defRPr/>
            </a:lvl2pPr>
            <a:lvl3pPr marL="346075" indent="0">
              <a:buNone/>
              <a:defRPr/>
            </a:lvl3pPr>
            <a:lvl4pPr marL="519112" indent="0">
              <a:buNone/>
              <a:defRPr/>
            </a:lvl4pPr>
            <a:lvl5pPr marL="68738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991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141288" y="914400"/>
            <a:ext cx="8866187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 sz="140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1288" y="457200"/>
            <a:ext cx="8866187" cy="4572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173038" indent="0">
              <a:buNone/>
              <a:defRPr/>
            </a:lvl2pPr>
            <a:lvl3pPr marL="346075" indent="0">
              <a:buNone/>
              <a:defRPr/>
            </a:lvl3pPr>
            <a:lvl4pPr marL="519112" indent="0">
              <a:buNone/>
              <a:defRPr/>
            </a:lvl4pPr>
            <a:lvl5pPr marL="68738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8839200" cy="4876800"/>
          </a:xfrm>
        </p:spPr>
        <p:txBody>
          <a:bodyPr/>
          <a:lstStyle>
            <a:lvl1pPr marL="171450" indent="-171450">
              <a:buClr>
                <a:schemeClr val="bg2"/>
              </a:buClr>
              <a:buFont typeface="Arial" panose="020B0604020202020204" pitchFamily="34" charset="0"/>
              <a:buChar char="•"/>
              <a:defRPr sz="1600"/>
            </a:lvl1pPr>
            <a:lvl2pPr marL="344488" indent="-171450">
              <a:buClr>
                <a:schemeClr val="bg2"/>
              </a:buClr>
              <a:buFont typeface="Symbol" panose="05050102010706020507" pitchFamily="18" charset="2"/>
              <a:buChar char="-"/>
              <a:defRPr sz="1600"/>
            </a:lvl2pPr>
            <a:lvl3pPr marL="517525" indent="-171450">
              <a:buClr>
                <a:schemeClr val="bg2"/>
              </a:buClr>
              <a:buFont typeface="Arial" panose="020B0604020202020204" pitchFamily="34" charset="0"/>
              <a:buChar char="•"/>
              <a:defRPr sz="1600"/>
            </a:lvl3pPr>
            <a:lvl4pPr marL="685800" indent="-166688">
              <a:buClr>
                <a:schemeClr val="bg2"/>
              </a:buClr>
              <a:buFont typeface="Arial" panose="020B0604020202020204" pitchFamily="34" charset="0"/>
              <a:buChar char="•"/>
              <a:defRPr sz="1600"/>
            </a:lvl4pPr>
            <a:lvl5pPr marL="852488" indent="-165100">
              <a:buClr>
                <a:schemeClr val="bg2"/>
              </a:buClr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017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876800"/>
          </a:xfrm>
        </p:spPr>
        <p:txBody>
          <a:bodyPr/>
          <a:lstStyle>
            <a:lvl1pPr marL="171450" indent="-171450">
              <a:buClr>
                <a:schemeClr val="bg2"/>
              </a:buClr>
              <a:buFont typeface="Arial" panose="020B0604020202020204" pitchFamily="34" charset="0"/>
              <a:buChar char="•"/>
              <a:defRPr sz="1600"/>
            </a:lvl1pPr>
            <a:lvl2pPr marL="344488" indent="-171450">
              <a:buClr>
                <a:schemeClr val="bg2"/>
              </a:buClr>
              <a:buFont typeface="Symbol" panose="05050102010706020507" pitchFamily="18" charset="2"/>
              <a:buChar char="-"/>
              <a:defRPr sz="1600"/>
            </a:lvl2pPr>
            <a:lvl3pPr marL="517525" indent="-171450">
              <a:buClr>
                <a:schemeClr val="bg2"/>
              </a:buClr>
              <a:buFont typeface="Arial" panose="020B0604020202020204" pitchFamily="34" charset="0"/>
              <a:buChar char="•"/>
              <a:defRPr sz="1600"/>
            </a:lvl3pPr>
            <a:lvl4pPr marL="685800" indent="-166688">
              <a:buClr>
                <a:schemeClr val="bg2"/>
              </a:buClr>
              <a:buFont typeface="Arial" panose="020B0604020202020204" pitchFamily="34" charset="0"/>
              <a:buChar char="•"/>
              <a:defRPr sz="1600"/>
            </a:lvl4pPr>
            <a:lvl5pPr marL="852488" indent="-165100">
              <a:buClr>
                <a:schemeClr val="bg2"/>
              </a:buClr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4648200" y="1143000"/>
            <a:ext cx="4343400" cy="4876800"/>
          </a:xfrm>
        </p:spPr>
        <p:txBody>
          <a:bodyPr/>
          <a:lstStyle>
            <a:lvl1pPr marL="171450" indent="-171450">
              <a:buClr>
                <a:schemeClr val="bg2"/>
              </a:buClr>
              <a:buFont typeface="Arial" panose="020B0604020202020204" pitchFamily="34" charset="0"/>
              <a:buChar char="•"/>
              <a:defRPr sz="1600"/>
            </a:lvl1pPr>
            <a:lvl2pPr marL="344488" indent="-171450">
              <a:buClr>
                <a:schemeClr val="bg2"/>
              </a:buClr>
              <a:buFont typeface="Symbol" panose="05050102010706020507" pitchFamily="18" charset="2"/>
              <a:buChar char="-"/>
              <a:defRPr sz="1600"/>
            </a:lvl2pPr>
            <a:lvl3pPr marL="517525" indent="-171450">
              <a:buClr>
                <a:schemeClr val="bg2"/>
              </a:buClr>
              <a:buFont typeface="Arial" panose="020B0604020202020204" pitchFamily="34" charset="0"/>
              <a:buChar char="•"/>
              <a:defRPr sz="1600"/>
            </a:lvl3pPr>
            <a:lvl4pPr marL="685800" indent="-166688">
              <a:buClr>
                <a:schemeClr val="bg2"/>
              </a:buClr>
              <a:buFont typeface="Arial" panose="020B0604020202020204" pitchFamily="34" charset="0"/>
              <a:buChar char="•"/>
              <a:defRPr sz="1600"/>
            </a:lvl4pPr>
            <a:lvl5pPr marL="852488" indent="-165100">
              <a:buClr>
                <a:schemeClr val="bg2"/>
              </a:buClr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402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 userDrawn="1"/>
        </p:nvSpPr>
        <p:spPr bwMode="auto">
          <a:xfrm>
            <a:off x="228600" y="2286000"/>
            <a:ext cx="8763000" cy="104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228601" y="1828800"/>
            <a:ext cx="8763000" cy="37782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715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771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iti-r_2c-blu_pos_rgb-MASTER_15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4949825"/>
            <a:ext cx="18573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41288" y="3429000"/>
            <a:ext cx="8861425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41288" y="2133600"/>
            <a:ext cx="8861425" cy="990600"/>
          </a:xfrm>
          <a:ln w="9525">
            <a:noFill/>
          </a:ln>
          <a:extLst/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518496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8839200" cy="4876800"/>
          </a:xfrm>
        </p:spPr>
        <p:txBody>
          <a:bodyPr/>
          <a:lstStyle>
            <a:lvl1pPr marL="171450" indent="-171450">
              <a:buClr>
                <a:schemeClr val="bg2"/>
              </a:buClr>
              <a:buFont typeface="Arial" panose="020B0604020202020204" pitchFamily="34" charset="0"/>
              <a:buChar char="•"/>
              <a:defRPr sz="1600"/>
            </a:lvl1pPr>
            <a:lvl2pPr marL="344488" indent="-171450">
              <a:buClr>
                <a:schemeClr val="bg2"/>
              </a:buClr>
              <a:buFont typeface="Symbol" panose="05050102010706020507" pitchFamily="18" charset="2"/>
              <a:buChar char="-"/>
              <a:defRPr sz="1600"/>
            </a:lvl2pPr>
            <a:lvl3pPr marL="517525" indent="-171450">
              <a:buClr>
                <a:schemeClr val="bg2"/>
              </a:buClr>
              <a:buFont typeface="Arial" panose="020B0604020202020204" pitchFamily="34" charset="0"/>
              <a:buChar char="•"/>
              <a:defRPr sz="1600"/>
            </a:lvl3pPr>
            <a:lvl4pPr marL="685800" indent="-166688">
              <a:buClr>
                <a:schemeClr val="bg2"/>
              </a:buClr>
              <a:buFont typeface="Arial" panose="020B0604020202020204" pitchFamily="34" charset="0"/>
              <a:buChar char="•"/>
              <a:defRPr sz="1600"/>
            </a:lvl4pPr>
            <a:lvl5pPr marL="852488" indent="-165100">
              <a:buClr>
                <a:schemeClr val="bg2"/>
              </a:buClr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661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1288" y="1295400"/>
            <a:ext cx="88614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1288" y="457200"/>
            <a:ext cx="8866187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 sz="1400">
              <a:solidFill>
                <a:srgbClr val="000000"/>
              </a:solidFill>
            </a:endParaRPr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141288" y="60325"/>
            <a:ext cx="885983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1" name="Rectangle 5"/>
          <p:cNvSpPr txBox="1">
            <a:spLocks noGrp="1" noChangeArrowheads="1"/>
          </p:cNvSpPr>
          <p:nvPr/>
        </p:nvSpPr>
        <p:spPr bwMode="auto">
          <a:xfrm>
            <a:off x="146050" y="6734175"/>
            <a:ext cx="161925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98" tIns="10799" rIns="17998" bIns="10799" anchor="b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AB85D7-B6EC-42BA-8CEC-785416D3FB9F}" type="slidenum">
              <a:rPr lang="en-US" altLang="en-US" sz="800" smtClean="0">
                <a:solidFill>
                  <a:srgbClr val="97999B"/>
                </a:solidFill>
                <a:ea typeface="Geneva"/>
                <a:cs typeface="Genev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 altLang="en-US" sz="800">
              <a:solidFill>
                <a:srgbClr val="97999B"/>
              </a:solidFill>
              <a:ea typeface="Geneva"/>
              <a:cs typeface="Geneva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gray">
          <a:xfrm>
            <a:off x="2905125" y="6742113"/>
            <a:ext cx="418147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rIns="0" bIns="0" anchor="ctr">
            <a:spAutoFit/>
          </a:bodyPr>
          <a:lstStyle>
            <a:lvl1pPr algn="ctr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algn="ctr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algn="ctr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algn="ctr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algn="ctr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Internal Copyright © 2015 by Citi,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861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accent1"/>
        </a:buClr>
        <a:buFont typeface="Symbol" pitchFamily="18" charset="2"/>
        <a:buChar char="·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Symbol" pitchFamily="18" charset="2"/>
        <a:buChar char="·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Symbol" pitchFamily="18" charset="2"/>
        <a:buChar char="·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1288" y="1295400"/>
            <a:ext cx="88614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1288" y="457200"/>
            <a:ext cx="8866187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 sz="1400">
              <a:solidFill>
                <a:srgbClr val="000000"/>
              </a:solidFill>
            </a:endParaRPr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141288" y="60325"/>
            <a:ext cx="885983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1" name="Rectangle 5"/>
          <p:cNvSpPr txBox="1">
            <a:spLocks noGrp="1" noChangeArrowheads="1"/>
          </p:cNvSpPr>
          <p:nvPr/>
        </p:nvSpPr>
        <p:spPr bwMode="auto">
          <a:xfrm>
            <a:off x="146050" y="6734175"/>
            <a:ext cx="161925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98" tIns="10799" rIns="17998" bIns="10799" anchor="b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AB85D7-B6EC-42BA-8CEC-785416D3FB9F}" type="slidenum">
              <a:rPr lang="en-US" altLang="en-US" sz="800" smtClean="0">
                <a:solidFill>
                  <a:srgbClr val="97999B"/>
                </a:solidFill>
                <a:ea typeface="Geneva"/>
                <a:cs typeface="Geneva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 altLang="en-US" sz="800">
              <a:solidFill>
                <a:srgbClr val="97999B"/>
              </a:solidFill>
              <a:ea typeface="Geneva"/>
              <a:cs typeface="Geneva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gray">
          <a:xfrm>
            <a:off x="2905125" y="6742113"/>
            <a:ext cx="418147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rIns="0" bIns="0" anchor="ctr">
            <a:spAutoFit/>
          </a:bodyPr>
          <a:lstStyle>
            <a:lvl1pPr algn="ctr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algn="ctr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algn="ctr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algn="ctr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algn="ctr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Internal Copyright © 2015 by Citi,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192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accent1"/>
        </a:buClr>
        <a:buFont typeface="Symbol" pitchFamily="18" charset="2"/>
        <a:buChar char="·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Symbol" pitchFamily="18" charset="2"/>
        <a:buChar char="·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Symbol" pitchFamily="18" charset="2"/>
        <a:buChar char="·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51024F-B351-435F-8A45-DB378C6C3C11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0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7" name="Text Box 273"/>
          <p:cNvSpPr txBox="1">
            <a:spLocks noChangeArrowheads="1"/>
          </p:cNvSpPr>
          <p:nvPr/>
        </p:nvSpPr>
        <p:spPr bwMode="auto">
          <a:xfrm>
            <a:off x="107950" y="136525"/>
            <a:ext cx="8497888" cy="741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s-MX" altLang="es-MX" sz="1800" b="1" dirty="0" smtClean="0">
                <a:solidFill>
                  <a:srgbClr val="000000"/>
                </a:solidFill>
              </a:rPr>
              <a:t>Conectividad del Sistema de Tarjeta Corporativa</a:t>
            </a:r>
            <a:endParaRPr lang="es-MX" altLang="es-MX" sz="1800" dirty="0" smtClean="0">
              <a:solidFill>
                <a:srgbClr val="000000"/>
              </a:solidFill>
            </a:endParaRP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s-MX" altLang="es-MX" sz="1200" b="1" dirty="0" smtClean="0">
                <a:solidFill>
                  <a:srgbClr val="000000"/>
                </a:solidFill>
              </a:rPr>
              <a:t>C430-000 Back </a:t>
            </a:r>
            <a:r>
              <a:rPr lang="es-MX" altLang="es-MX" sz="1200" b="1" dirty="0" err="1" smtClean="0">
                <a:solidFill>
                  <a:srgbClr val="000000"/>
                </a:solidFill>
              </a:rPr>
              <a:t>End</a:t>
            </a:r>
            <a:r>
              <a:rPr lang="es-MX" altLang="es-MX" sz="1400" b="1" dirty="0" smtClean="0">
                <a:solidFill>
                  <a:srgbClr val="000000"/>
                </a:solidFill>
              </a:rPr>
              <a:t> 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s-MX" altLang="es-MX" sz="1200" b="1" dirty="0" smtClean="0">
                <a:solidFill>
                  <a:srgbClr val="000000"/>
                </a:solidFill>
              </a:rPr>
              <a:t>C430-001 Front </a:t>
            </a:r>
            <a:r>
              <a:rPr lang="es-MX" altLang="es-MX" sz="1200" b="1" dirty="0" err="1" smtClean="0">
                <a:solidFill>
                  <a:srgbClr val="000000"/>
                </a:solidFill>
              </a:rPr>
              <a:t>End</a:t>
            </a:r>
            <a:endParaRPr lang="es-ES" altLang="es-MX" sz="1200" b="1" dirty="0" smtClean="0">
              <a:solidFill>
                <a:srgbClr val="000000"/>
              </a:solidFill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755650" y="547688"/>
            <a:ext cx="8208963" cy="6049962"/>
            <a:chOff x="755650" y="547688"/>
            <a:chExt cx="8208963" cy="6049962"/>
          </a:xfrm>
        </p:grpSpPr>
        <p:sp>
          <p:nvSpPr>
            <p:cNvPr id="3083" name="Text Box 18"/>
            <p:cNvSpPr txBox="1">
              <a:spLocks noChangeArrowheads="1"/>
            </p:cNvSpPr>
            <p:nvPr/>
          </p:nvSpPr>
          <p:spPr bwMode="auto">
            <a:xfrm>
              <a:off x="7381875" y="1198563"/>
              <a:ext cx="601663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TARCRE</a:t>
              </a:r>
              <a:endParaRPr lang="es-ES" altLang="es-MX" sz="800" smtClean="0">
                <a:solidFill>
                  <a:srgbClr val="000000"/>
                </a:solidFill>
              </a:endParaRPr>
            </a:p>
          </p:txBody>
        </p:sp>
        <p:sp>
          <p:nvSpPr>
            <p:cNvPr id="3084" name="Text Box 19"/>
            <p:cNvSpPr txBox="1">
              <a:spLocks noChangeArrowheads="1"/>
            </p:cNvSpPr>
            <p:nvPr/>
          </p:nvSpPr>
          <p:spPr bwMode="auto">
            <a:xfrm>
              <a:off x="8208963" y="1198563"/>
              <a:ext cx="61277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TANDEM</a:t>
              </a:r>
              <a:endParaRPr lang="es-ES" altLang="es-MX" sz="800" smtClean="0">
                <a:solidFill>
                  <a:srgbClr val="000000"/>
                </a:solidFill>
              </a:endParaRPr>
            </a:p>
          </p:txBody>
        </p:sp>
        <p:sp>
          <p:nvSpPr>
            <p:cNvPr id="3085" name="Text Box 20"/>
            <p:cNvSpPr txBox="1">
              <a:spLocks noChangeArrowheads="1"/>
            </p:cNvSpPr>
            <p:nvPr/>
          </p:nvSpPr>
          <p:spPr bwMode="auto">
            <a:xfrm>
              <a:off x="7381875" y="2924175"/>
              <a:ext cx="5762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Tuxedo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Pathway</a:t>
              </a:r>
              <a:endParaRPr lang="es-ES" altLang="es-MX" sz="800" smtClean="0">
                <a:solidFill>
                  <a:srgbClr val="000000"/>
                </a:solidFill>
              </a:endParaRPr>
            </a:p>
          </p:txBody>
        </p:sp>
        <p:sp>
          <p:nvSpPr>
            <p:cNvPr id="3086" name="Text Box 21"/>
            <p:cNvSpPr txBox="1">
              <a:spLocks noChangeArrowheads="1"/>
            </p:cNvSpPr>
            <p:nvPr/>
          </p:nvSpPr>
          <p:spPr bwMode="auto">
            <a:xfrm>
              <a:off x="8216900" y="2924175"/>
              <a:ext cx="6048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OSS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Guardian</a:t>
              </a:r>
              <a:endParaRPr lang="es-ES" altLang="es-MX" sz="800" smtClean="0">
                <a:solidFill>
                  <a:srgbClr val="000000"/>
                </a:solidFill>
              </a:endParaRPr>
            </a:p>
          </p:txBody>
        </p:sp>
        <p:sp>
          <p:nvSpPr>
            <p:cNvPr id="3087" name="Text Box 26"/>
            <p:cNvSpPr txBox="1">
              <a:spLocks noChangeArrowheads="1"/>
            </p:cNvSpPr>
            <p:nvPr/>
          </p:nvSpPr>
          <p:spPr bwMode="auto">
            <a:xfrm>
              <a:off x="3708400" y="1196975"/>
              <a:ext cx="102624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ES" altLang="es-MX" sz="800" smtClean="0">
                  <a:solidFill>
                    <a:srgbClr val="000000"/>
                  </a:solidFill>
                </a:rPr>
                <a:t>QRDBLVMSYB3P</a:t>
              </a:r>
            </a:p>
          </p:txBody>
        </p:sp>
        <p:sp>
          <p:nvSpPr>
            <p:cNvPr id="3088" name="Text Box 27"/>
            <p:cNvSpPr txBox="1">
              <a:spLocks noChangeArrowheads="1"/>
            </p:cNvSpPr>
            <p:nvPr/>
          </p:nvSpPr>
          <p:spPr bwMode="auto">
            <a:xfrm>
              <a:off x="4660430" y="1196975"/>
              <a:ext cx="48763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ES" altLang="es-MX" sz="800" smtClean="0">
                  <a:solidFill>
                    <a:srgbClr val="000000"/>
                  </a:solidFill>
                </a:rPr>
                <a:t>LINUX</a:t>
              </a:r>
            </a:p>
          </p:txBody>
        </p:sp>
        <p:sp>
          <p:nvSpPr>
            <p:cNvPr id="3089" name="Text Box 29"/>
            <p:cNvSpPr txBox="1">
              <a:spLocks noChangeArrowheads="1"/>
            </p:cNvSpPr>
            <p:nvPr/>
          </p:nvSpPr>
          <p:spPr bwMode="auto">
            <a:xfrm>
              <a:off x="3708400" y="2946430"/>
              <a:ext cx="79216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C, kshell, Sybase</a:t>
              </a:r>
              <a:endParaRPr lang="es-ES" altLang="es-MX" sz="800" smtClean="0">
                <a:solidFill>
                  <a:srgbClr val="000000"/>
                </a:solidFill>
              </a:endParaRPr>
            </a:p>
          </p:txBody>
        </p:sp>
        <p:sp>
          <p:nvSpPr>
            <p:cNvPr id="3090" name="Rectangle 31"/>
            <p:cNvSpPr>
              <a:spLocks noChangeArrowheads="1"/>
            </p:cNvSpPr>
            <p:nvPr/>
          </p:nvSpPr>
          <p:spPr bwMode="auto">
            <a:xfrm>
              <a:off x="3276600" y="2060848"/>
              <a:ext cx="431800" cy="1444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ODBC</a:t>
              </a:r>
              <a:endParaRPr lang="es-ES" altLang="es-MX" sz="800" smtClean="0">
                <a:solidFill>
                  <a:srgbClr val="000000"/>
                </a:solidFill>
              </a:endParaRPr>
            </a:p>
          </p:txBody>
        </p:sp>
        <p:sp>
          <p:nvSpPr>
            <p:cNvPr id="3091" name="Line 32"/>
            <p:cNvSpPr>
              <a:spLocks noChangeShapeType="1"/>
            </p:cNvSpPr>
            <p:nvPr/>
          </p:nvSpPr>
          <p:spPr bwMode="auto">
            <a:xfrm>
              <a:off x="3708400" y="2132285"/>
              <a:ext cx="43180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092" name="AutoShape 33" descr="Diagonal hacia arriba ancha"/>
            <p:cNvSpPr>
              <a:spLocks noChangeArrowheads="1"/>
            </p:cNvSpPr>
            <p:nvPr/>
          </p:nvSpPr>
          <p:spPr bwMode="auto">
            <a:xfrm>
              <a:off x="4140200" y="1989138"/>
              <a:ext cx="649288" cy="287337"/>
            </a:xfrm>
            <a:prstGeom prst="flowChartMagneticDisk">
              <a:avLst/>
            </a:prstGeom>
            <a:noFill/>
            <a:ln w="31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ES_tradnl" altLang="es-MX" sz="800" smtClean="0">
                  <a:solidFill>
                    <a:srgbClr val="008000"/>
                  </a:solidFill>
                  <a:latin typeface="Century Gothic" pitchFamily="34" charset="0"/>
                </a:rPr>
                <a:t>SYBASE</a:t>
              </a:r>
            </a:p>
          </p:txBody>
        </p:sp>
        <p:sp>
          <p:nvSpPr>
            <p:cNvPr id="3093" name="Rectangle 34"/>
            <p:cNvSpPr>
              <a:spLocks noChangeArrowheads="1"/>
            </p:cNvSpPr>
            <p:nvPr/>
          </p:nvSpPr>
          <p:spPr bwMode="auto">
            <a:xfrm>
              <a:off x="4140200" y="763588"/>
              <a:ext cx="431800" cy="1444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SKT</a:t>
              </a:r>
              <a:endParaRPr lang="es-ES" altLang="es-MX" sz="800" smtClean="0">
                <a:solidFill>
                  <a:srgbClr val="000000"/>
                </a:solidFill>
              </a:endParaRPr>
            </a:p>
          </p:txBody>
        </p:sp>
        <p:sp>
          <p:nvSpPr>
            <p:cNvPr id="3094" name="Text Box 36"/>
            <p:cNvSpPr txBox="1">
              <a:spLocks noChangeArrowheads="1"/>
            </p:cNvSpPr>
            <p:nvPr/>
          </p:nvSpPr>
          <p:spPr bwMode="auto">
            <a:xfrm>
              <a:off x="4140200" y="2420938"/>
              <a:ext cx="647700" cy="360362"/>
            </a:xfrm>
            <a:prstGeom prst="rect">
              <a:avLst/>
            </a:prstGeom>
            <a:noFill/>
            <a:ln w="19050" algn="ctr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b="1" smtClean="0">
                  <a:solidFill>
                    <a:srgbClr val="C00000"/>
                  </a:solidFill>
                  <a:latin typeface="Century Gothic" pitchFamily="34" charset="0"/>
                </a:rPr>
                <a:t>C430-000</a:t>
              </a:r>
              <a:endParaRPr lang="es-ES" altLang="es-MX" sz="800" b="1" smtClean="0">
                <a:solidFill>
                  <a:srgbClr val="C00000"/>
                </a:solidFill>
                <a:latin typeface="Century Gothic" pitchFamily="34" charset="0"/>
              </a:endParaRPr>
            </a:p>
          </p:txBody>
        </p:sp>
        <p:sp>
          <p:nvSpPr>
            <p:cNvPr id="3095" name="Line 37"/>
            <p:cNvSpPr>
              <a:spLocks noChangeShapeType="1"/>
            </p:cNvSpPr>
            <p:nvPr/>
          </p:nvSpPr>
          <p:spPr bwMode="auto">
            <a:xfrm>
              <a:off x="4427538" y="2278063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096" name="Text Box 38"/>
            <p:cNvSpPr txBox="1">
              <a:spLocks noChangeArrowheads="1"/>
            </p:cNvSpPr>
            <p:nvPr/>
          </p:nvSpPr>
          <p:spPr bwMode="auto">
            <a:xfrm>
              <a:off x="755650" y="4462463"/>
              <a:ext cx="411163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 type="none" w="med" len="sm"/>
                  <a:tailEnd type="none" w="med" len="sm"/>
                </a14:hiddenLine>
              </a:ext>
            </a:extLst>
          </p:spPr>
          <p:txBody>
            <a:bodyPr lIns="18000" tIns="36000" rIns="18000" bIns="360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  <a:latin typeface="Century Gothic" pitchFamily="34" charset="0"/>
                </a:rPr>
                <a:t>Browser</a:t>
              </a:r>
              <a:endParaRPr lang="es-ES" altLang="es-MX" sz="800" smtClean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3097" name="Rectangle 39"/>
            <p:cNvSpPr>
              <a:spLocks noChangeArrowheads="1"/>
            </p:cNvSpPr>
            <p:nvPr/>
          </p:nvSpPr>
          <p:spPr bwMode="auto">
            <a:xfrm>
              <a:off x="755650" y="3500438"/>
              <a:ext cx="749300" cy="110490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prstDash val="dash"/>
              <a:miter lim="800000"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MX" altLang="es-MX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098" name="Text Box 40"/>
            <p:cNvSpPr txBox="1">
              <a:spLocks noChangeArrowheads="1"/>
            </p:cNvSpPr>
            <p:nvPr/>
          </p:nvSpPr>
          <p:spPr bwMode="auto">
            <a:xfrm>
              <a:off x="811213" y="3573463"/>
              <a:ext cx="422275" cy="19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  <a:latin typeface="Century Gothic" pitchFamily="34" charset="0"/>
                </a:rPr>
                <a:t>PC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  <a:latin typeface="Century Gothic" pitchFamily="34" charset="0"/>
                </a:rPr>
                <a:t> Clientes</a:t>
              </a:r>
              <a:endParaRPr lang="es-ES" altLang="es-MX" sz="800" smtClean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3099" name="AutoShape 41"/>
            <p:cNvSpPr>
              <a:spLocks noChangeArrowheads="1"/>
            </p:cNvSpPr>
            <p:nvPr/>
          </p:nvSpPr>
          <p:spPr bwMode="auto">
            <a:xfrm rot="16200000">
              <a:off x="965994" y="3747294"/>
              <a:ext cx="341312" cy="63500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175">
              <a:solidFill>
                <a:srgbClr val="008000"/>
              </a:solidFill>
              <a:round/>
              <a:headEnd/>
              <a:tailEnd/>
            </a:ln>
          </p:spPr>
          <p:txBody>
            <a:bodyPr vert="eaVert"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ES_tradnl" altLang="es-MX" sz="800" b="1" smtClean="0">
                  <a:solidFill>
                    <a:srgbClr val="008000"/>
                  </a:solidFill>
                  <a:latin typeface="Century Gothic" pitchFamily="34" charset="0"/>
                </a:rPr>
                <a:t>Bancanet Empresa-rial</a:t>
              </a:r>
              <a:endParaRPr lang="es-MX" altLang="es-MX" sz="800" b="1" smtClean="0">
                <a:solidFill>
                  <a:srgbClr val="008000"/>
                </a:solidFill>
                <a:latin typeface="Century Gothic" pitchFamily="34" charset="0"/>
              </a:endParaRPr>
            </a:p>
          </p:txBody>
        </p:sp>
        <p:sp>
          <p:nvSpPr>
            <p:cNvPr id="3100" name="Rectangle 42"/>
            <p:cNvSpPr>
              <a:spLocks noChangeArrowheads="1"/>
            </p:cNvSpPr>
            <p:nvPr/>
          </p:nvSpPr>
          <p:spPr bwMode="auto">
            <a:xfrm>
              <a:off x="1235075" y="4487863"/>
              <a:ext cx="212725" cy="9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  <a:latin typeface="Century Gothic" pitchFamily="34" charset="0"/>
                </a:rPr>
                <a:t>W2K</a:t>
              </a:r>
              <a:endParaRPr lang="es-ES" altLang="es-MX" sz="800" smtClean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3101" name="Text Box 44" descr="Diagonal hacia arriba ancha"/>
            <p:cNvSpPr txBox="1">
              <a:spLocks noChangeArrowheads="1"/>
            </p:cNvSpPr>
            <p:nvPr/>
          </p:nvSpPr>
          <p:spPr bwMode="auto">
            <a:xfrm>
              <a:off x="5873750" y="2492375"/>
              <a:ext cx="587375" cy="215900"/>
            </a:xfrm>
            <a:prstGeom prst="rect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MX" altLang="es-MX" sz="800" smtClean="0">
                <a:solidFill>
                  <a:srgbClr val="008000"/>
                </a:solidFill>
                <a:latin typeface="Century Gothic" pitchFamily="34" charset="0"/>
              </a:endParaRPr>
            </a:p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8000"/>
                  </a:solidFill>
                  <a:latin typeface="Century Gothic" pitchFamily="34" charset="0"/>
                </a:rPr>
                <a:t>C145-000</a:t>
              </a:r>
              <a:endParaRPr lang="es-ES" altLang="es-MX" sz="800" smtClean="0">
                <a:solidFill>
                  <a:srgbClr val="008000"/>
                </a:solidFill>
                <a:latin typeface="Century Gothic" pitchFamily="34" charset="0"/>
              </a:endParaRPr>
            </a:p>
          </p:txBody>
        </p:sp>
        <p:sp>
          <p:nvSpPr>
            <p:cNvPr id="3102" name="Text Box 46"/>
            <p:cNvSpPr txBox="1">
              <a:spLocks noChangeArrowheads="1"/>
            </p:cNvSpPr>
            <p:nvPr/>
          </p:nvSpPr>
          <p:spPr bwMode="auto">
            <a:xfrm>
              <a:off x="5513388" y="1196975"/>
              <a:ext cx="998537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Macro TCPServer</a:t>
              </a:r>
              <a:endParaRPr lang="es-ES" altLang="es-MX" sz="800" smtClean="0">
                <a:solidFill>
                  <a:srgbClr val="000000"/>
                </a:solidFill>
              </a:endParaRPr>
            </a:p>
          </p:txBody>
        </p:sp>
        <p:sp>
          <p:nvSpPr>
            <p:cNvPr id="3103" name="Text Box 47"/>
            <p:cNvSpPr txBox="1">
              <a:spLocks noChangeArrowheads="1"/>
            </p:cNvSpPr>
            <p:nvPr/>
          </p:nvSpPr>
          <p:spPr bwMode="auto">
            <a:xfrm>
              <a:off x="6592888" y="2998788"/>
              <a:ext cx="325437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UX</a:t>
              </a:r>
              <a:endParaRPr lang="es-ES" altLang="es-MX" sz="800" smtClean="0">
                <a:solidFill>
                  <a:srgbClr val="000000"/>
                </a:solidFill>
              </a:endParaRPr>
            </a:p>
          </p:txBody>
        </p:sp>
        <p:sp>
          <p:nvSpPr>
            <p:cNvPr id="3104" name="Text Box 48"/>
            <p:cNvSpPr txBox="1">
              <a:spLocks noChangeArrowheads="1"/>
            </p:cNvSpPr>
            <p:nvPr/>
          </p:nvSpPr>
          <p:spPr bwMode="auto">
            <a:xfrm>
              <a:off x="6521450" y="1196975"/>
              <a:ext cx="42703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UNIX</a:t>
              </a:r>
              <a:endParaRPr lang="es-ES" altLang="es-MX" sz="800" smtClean="0">
                <a:solidFill>
                  <a:srgbClr val="000000"/>
                </a:solidFill>
              </a:endParaRPr>
            </a:p>
          </p:txBody>
        </p:sp>
        <p:sp>
          <p:nvSpPr>
            <p:cNvPr id="3105" name="Line 50"/>
            <p:cNvSpPr>
              <a:spLocks noChangeShapeType="1"/>
            </p:cNvSpPr>
            <p:nvPr/>
          </p:nvSpPr>
          <p:spPr bwMode="auto">
            <a:xfrm flipV="1">
              <a:off x="3348038" y="836613"/>
              <a:ext cx="0" cy="57626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06" name="Line 51"/>
            <p:cNvSpPr>
              <a:spLocks noChangeShapeType="1"/>
            </p:cNvSpPr>
            <p:nvPr/>
          </p:nvSpPr>
          <p:spPr bwMode="auto">
            <a:xfrm>
              <a:off x="3348038" y="836613"/>
              <a:ext cx="792162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07" name="Line 52"/>
            <p:cNvSpPr>
              <a:spLocks noChangeShapeType="1"/>
            </p:cNvSpPr>
            <p:nvPr/>
          </p:nvSpPr>
          <p:spPr bwMode="auto">
            <a:xfrm>
              <a:off x="4572000" y="836613"/>
              <a:ext cx="720725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08" name="Line 56"/>
            <p:cNvSpPr>
              <a:spLocks noChangeShapeType="1"/>
            </p:cNvSpPr>
            <p:nvPr/>
          </p:nvSpPr>
          <p:spPr bwMode="auto">
            <a:xfrm>
              <a:off x="5292725" y="1557338"/>
              <a:ext cx="792163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09" name="AutoShape 58" descr="Diagonal hacia arriba ancha"/>
            <p:cNvSpPr>
              <a:spLocks noChangeArrowheads="1"/>
            </p:cNvSpPr>
            <p:nvPr/>
          </p:nvSpPr>
          <p:spPr bwMode="auto">
            <a:xfrm>
              <a:off x="4106863" y="5389563"/>
              <a:ext cx="630237" cy="200025"/>
            </a:xfrm>
            <a:prstGeom prst="flowChartMagneticDisk">
              <a:avLst/>
            </a:prstGeom>
            <a:noFill/>
            <a:ln w="31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ES_tradnl" altLang="es-MX" sz="800" smtClean="0">
                  <a:solidFill>
                    <a:srgbClr val="008000"/>
                  </a:solidFill>
                  <a:latin typeface="Century Gothic" pitchFamily="34" charset="0"/>
                </a:rPr>
                <a:t>Archivos</a:t>
              </a:r>
            </a:p>
          </p:txBody>
        </p:sp>
        <p:sp>
          <p:nvSpPr>
            <p:cNvPr id="3110" name="AutoShape 59" descr="Diagonal hacia arriba ancha"/>
            <p:cNvSpPr>
              <a:spLocks noChangeArrowheads="1"/>
            </p:cNvSpPr>
            <p:nvPr/>
          </p:nvSpPr>
          <p:spPr bwMode="auto">
            <a:xfrm>
              <a:off x="4024313" y="4845050"/>
              <a:ext cx="800100" cy="420688"/>
            </a:xfrm>
            <a:prstGeom prst="flowChartProcess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ES_tradnl" altLang="es-MX" sz="800" smtClean="0">
                  <a:solidFill>
                    <a:srgbClr val="008000"/>
                  </a:solidFill>
                  <a:latin typeface="Century Gothic" pitchFamily="34" charset="0"/>
                </a:rPr>
                <a:t>Transferencia de Archivos</a:t>
              </a:r>
            </a:p>
          </p:txBody>
        </p:sp>
        <p:cxnSp>
          <p:nvCxnSpPr>
            <p:cNvPr id="3111" name="AutoShape 60"/>
            <p:cNvCxnSpPr>
              <a:cxnSpLocks noChangeShapeType="1"/>
              <a:stCxn id="3110" idx="2"/>
              <a:endCxn id="3109" idx="1"/>
            </p:cNvCxnSpPr>
            <p:nvPr/>
          </p:nvCxnSpPr>
          <p:spPr bwMode="auto">
            <a:xfrm flipH="1">
              <a:off x="4422775" y="5265738"/>
              <a:ext cx="1588" cy="123825"/>
            </a:xfrm>
            <a:prstGeom prst="straightConnector1">
              <a:avLst/>
            </a:prstGeom>
            <a:noFill/>
            <a:ln w="3175">
              <a:solidFill>
                <a:srgbClr val="0080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12" name="Rectangle 62"/>
            <p:cNvSpPr>
              <a:spLocks noChangeArrowheads="1"/>
            </p:cNvSpPr>
            <p:nvPr/>
          </p:nvSpPr>
          <p:spPr bwMode="auto">
            <a:xfrm>
              <a:off x="4860925" y="6021388"/>
              <a:ext cx="128588" cy="9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  <a:latin typeface="Century Gothic" pitchFamily="34" charset="0"/>
                </a:rPr>
                <a:t>UX</a:t>
              </a:r>
              <a:endParaRPr lang="es-ES" altLang="es-MX" sz="800" smtClean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3113" name="Rectangle 63"/>
            <p:cNvSpPr>
              <a:spLocks noChangeArrowheads="1"/>
            </p:cNvSpPr>
            <p:nvPr/>
          </p:nvSpPr>
          <p:spPr bwMode="auto">
            <a:xfrm>
              <a:off x="4860925" y="4221163"/>
              <a:ext cx="161925" cy="122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1000" smtClean="0">
                  <a:solidFill>
                    <a:srgbClr val="000000"/>
                  </a:solidFill>
                  <a:latin typeface="Century Gothic" pitchFamily="34" charset="0"/>
                </a:rPr>
                <a:t>HP</a:t>
              </a:r>
              <a:endParaRPr lang="es-ES" altLang="es-MX" sz="1000" smtClean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3114" name="AutoShape 65" descr="Diagonal hacia arriba ancha"/>
            <p:cNvSpPr>
              <a:spLocks noChangeArrowheads="1"/>
            </p:cNvSpPr>
            <p:nvPr/>
          </p:nvSpPr>
          <p:spPr bwMode="auto">
            <a:xfrm>
              <a:off x="3851275" y="3500438"/>
              <a:ext cx="215900" cy="142875"/>
            </a:xfrm>
            <a:prstGeom prst="flowChartOnlineStorage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MX" altLang="es-MX" sz="800" smtClean="0">
                <a:solidFill>
                  <a:srgbClr val="008000"/>
                </a:solidFill>
                <a:latin typeface="Arial Narrow" pitchFamily="34" charset="0"/>
              </a:endParaRPr>
            </a:p>
          </p:txBody>
        </p:sp>
        <p:sp>
          <p:nvSpPr>
            <p:cNvPr id="3115" name="Rectangle 73"/>
            <p:cNvSpPr>
              <a:spLocks noChangeArrowheads="1"/>
            </p:cNvSpPr>
            <p:nvPr/>
          </p:nvSpPr>
          <p:spPr bwMode="auto">
            <a:xfrm>
              <a:off x="6232525" y="4170363"/>
              <a:ext cx="571500" cy="122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ES" altLang="es-MX" sz="800" smtClean="0">
                  <a:solidFill>
                    <a:srgbClr val="000000"/>
                  </a:solidFill>
                </a:rPr>
                <a:t>Tandem (CI)</a:t>
              </a:r>
            </a:p>
          </p:txBody>
        </p:sp>
        <p:sp>
          <p:nvSpPr>
            <p:cNvPr id="3116" name="Text Box 74"/>
            <p:cNvSpPr txBox="1">
              <a:spLocks noChangeArrowheads="1"/>
            </p:cNvSpPr>
            <p:nvPr/>
          </p:nvSpPr>
          <p:spPr bwMode="auto">
            <a:xfrm>
              <a:off x="5619750" y="4149725"/>
              <a:ext cx="465138" cy="19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  <a:latin typeface="Century Gothic" pitchFamily="34" charset="0"/>
                </a:rPr>
                <a:t>Switch A/</a:t>
              </a:r>
            </a:p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  <a:latin typeface="Century Gothic" pitchFamily="34" charset="0"/>
                </a:rPr>
                <a:t>Switch D</a:t>
              </a:r>
              <a:endParaRPr lang="es-ES" altLang="es-MX" sz="800" smtClean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3117" name="Text Box 75"/>
            <p:cNvSpPr txBox="1">
              <a:spLocks noChangeArrowheads="1"/>
            </p:cNvSpPr>
            <p:nvPr/>
          </p:nvSpPr>
          <p:spPr bwMode="auto">
            <a:xfrm>
              <a:off x="5656263" y="6021388"/>
              <a:ext cx="357187" cy="9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  <a:latin typeface="Century Gothic" pitchFamily="34" charset="0"/>
                </a:rPr>
                <a:t>Tuxedo</a:t>
              </a:r>
              <a:endParaRPr lang="es-ES" altLang="es-MX" sz="800" smtClean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3118" name="Text Box 76"/>
            <p:cNvSpPr txBox="1">
              <a:spLocks noChangeArrowheads="1"/>
            </p:cNvSpPr>
            <p:nvPr/>
          </p:nvSpPr>
          <p:spPr bwMode="auto">
            <a:xfrm>
              <a:off x="6588125" y="6067425"/>
              <a:ext cx="360363" cy="9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  <a:latin typeface="Century Gothic" pitchFamily="34" charset="0"/>
                </a:rPr>
                <a:t>OSS</a:t>
              </a:r>
              <a:endParaRPr lang="es-ES" altLang="es-MX" sz="800" smtClean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3119" name="Rectangle 78"/>
            <p:cNvSpPr>
              <a:spLocks noChangeArrowheads="1"/>
            </p:cNvSpPr>
            <p:nvPr/>
          </p:nvSpPr>
          <p:spPr bwMode="auto">
            <a:xfrm>
              <a:off x="7021513" y="4941888"/>
              <a:ext cx="244475" cy="117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342900" indent="-3429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Tx/>
                <a:buNone/>
              </a:pPr>
              <a:r>
                <a:rPr lang="es-ES_tradnl" altLang="es-MX" sz="800" smtClean="0">
                  <a:solidFill>
                    <a:srgbClr val="000000"/>
                  </a:solidFill>
                  <a:latin typeface="Century Gothic" pitchFamily="34" charset="0"/>
                </a:rPr>
                <a:t>STD2</a:t>
              </a:r>
            </a:p>
          </p:txBody>
        </p:sp>
        <p:sp>
          <p:nvSpPr>
            <p:cNvPr id="3120" name="Text Box 79" descr="Diagonal hacia arriba ancha"/>
            <p:cNvSpPr txBox="1">
              <a:spLocks noChangeArrowheads="1"/>
            </p:cNvSpPr>
            <p:nvPr/>
          </p:nvSpPr>
          <p:spPr bwMode="auto">
            <a:xfrm>
              <a:off x="7596188" y="4310063"/>
              <a:ext cx="341312" cy="230187"/>
            </a:xfrm>
            <a:prstGeom prst="rect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8000"/>
                  </a:solidFill>
                  <a:latin typeface="Century Gothic" pitchFamily="34" charset="0"/>
                </a:rPr>
                <a:t>S015</a:t>
              </a:r>
              <a:endParaRPr lang="es-ES" altLang="es-MX" sz="800" smtClean="0">
                <a:solidFill>
                  <a:srgbClr val="008000"/>
                </a:solidFill>
                <a:latin typeface="Century Gothic" pitchFamily="34" charset="0"/>
              </a:endParaRPr>
            </a:p>
          </p:txBody>
        </p:sp>
        <p:sp>
          <p:nvSpPr>
            <p:cNvPr id="3121" name="Rectangle 80"/>
            <p:cNvSpPr>
              <a:spLocks noChangeArrowheads="1"/>
            </p:cNvSpPr>
            <p:nvPr/>
          </p:nvSpPr>
          <p:spPr bwMode="auto">
            <a:xfrm>
              <a:off x="7444069" y="4509120"/>
              <a:ext cx="5302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ES" altLang="es-MX" sz="800" smtClean="0">
                  <a:solidFill>
                    <a:srgbClr val="000000"/>
                  </a:solidFill>
                </a:rPr>
                <a:t>MCP</a:t>
              </a:r>
            </a:p>
          </p:txBody>
        </p:sp>
        <p:sp>
          <p:nvSpPr>
            <p:cNvPr id="3122" name="Rectangle 81"/>
            <p:cNvSpPr>
              <a:spLocks noChangeArrowheads="1"/>
            </p:cNvSpPr>
            <p:nvPr/>
          </p:nvSpPr>
          <p:spPr bwMode="auto">
            <a:xfrm>
              <a:off x="7486650" y="3536950"/>
              <a:ext cx="398463" cy="19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VdmAlfa</a:t>
              </a:r>
            </a:p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Monbeta</a:t>
              </a:r>
              <a:endParaRPr lang="es-ES" altLang="es-MX" sz="800" smtClean="0">
                <a:solidFill>
                  <a:srgbClr val="000000"/>
                </a:solidFill>
              </a:endParaRPr>
            </a:p>
          </p:txBody>
        </p:sp>
        <p:sp>
          <p:nvSpPr>
            <p:cNvPr id="3123" name="Line 83"/>
            <p:cNvSpPr>
              <a:spLocks noChangeShapeType="1"/>
            </p:cNvSpPr>
            <p:nvPr/>
          </p:nvSpPr>
          <p:spPr bwMode="auto">
            <a:xfrm flipV="1">
              <a:off x="7646988" y="3556000"/>
              <a:ext cx="0" cy="14224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24" name="AutoShape 84" descr="Diagonal hacia arriba ancha"/>
            <p:cNvSpPr>
              <a:spLocks noChangeArrowheads="1"/>
            </p:cNvSpPr>
            <p:nvPr/>
          </p:nvSpPr>
          <p:spPr bwMode="auto">
            <a:xfrm>
              <a:off x="8174038" y="4581128"/>
              <a:ext cx="431800" cy="215900"/>
            </a:xfrm>
            <a:prstGeom prst="flowChartMagneticDisk">
              <a:avLst/>
            </a:prstGeom>
            <a:noFill/>
            <a:ln w="31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ES_tradnl" altLang="es-MX" sz="800" smtClean="0">
                  <a:solidFill>
                    <a:srgbClr val="008000"/>
                  </a:solidFill>
                  <a:latin typeface="Century Gothic" pitchFamily="34" charset="0"/>
                </a:rPr>
                <a:t>Clientes</a:t>
              </a:r>
            </a:p>
          </p:txBody>
        </p:sp>
        <p:sp>
          <p:nvSpPr>
            <p:cNvPr id="3125" name="Rectangle 85"/>
            <p:cNvSpPr>
              <a:spLocks noChangeArrowheads="1"/>
            </p:cNvSpPr>
            <p:nvPr/>
          </p:nvSpPr>
          <p:spPr bwMode="auto">
            <a:xfrm>
              <a:off x="8329613" y="3563938"/>
              <a:ext cx="419100" cy="9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UNISYS</a:t>
              </a:r>
              <a:endParaRPr lang="es-ES" altLang="es-MX" sz="800" smtClean="0">
                <a:solidFill>
                  <a:srgbClr val="000000"/>
                </a:solidFill>
              </a:endParaRPr>
            </a:p>
          </p:txBody>
        </p:sp>
        <p:sp>
          <p:nvSpPr>
            <p:cNvPr id="3126" name="Text Box 86" descr="Diagonal hacia arriba ancha"/>
            <p:cNvSpPr txBox="1">
              <a:spLocks noChangeArrowheads="1"/>
            </p:cNvSpPr>
            <p:nvPr/>
          </p:nvSpPr>
          <p:spPr bwMode="auto">
            <a:xfrm>
              <a:off x="8172450" y="4278313"/>
              <a:ext cx="341313" cy="230187"/>
            </a:xfrm>
            <a:prstGeom prst="rect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8000"/>
                  </a:solidFill>
                  <a:latin typeface="Century Gothic" pitchFamily="34" charset="0"/>
                </a:rPr>
                <a:t>S016</a:t>
              </a:r>
              <a:endParaRPr lang="es-ES" altLang="es-MX" sz="800" smtClean="0">
                <a:solidFill>
                  <a:srgbClr val="008000"/>
                </a:solidFill>
                <a:latin typeface="Century Gothic" pitchFamily="34" charset="0"/>
              </a:endParaRPr>
            </a:p>
          </p:txBody>
        </p:sp>
        <p:sp>
          <p:nvSpPr>
            <p:cNvPr id="3127" name="Text Box 87" descr="Diagonal hacia arriba ancha"/>
            <p:cNvSpPr txBox="1">
              <a:spLocks noChangeArrowheads="1"/>
            </p:cNvSpPr>
            <p:nvPr/>
          </p:nvSpPr>
          <p:spPr bwMode="auto">
            <a:xfrm>
              <a:off x="7597775" y="3860800"/>
              <a:ext cx="341313" cy="230188"/>
            </a:xfrm>
            <a:prstGeom prst="rect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8000"/>
                  </a:solidFill>
                  <a:latin typeface="Century Gothic" pitchFamily="34" charset="0"/>
                </a:rPr>
                <a:t>S100</a:t>
              </a:r>
              <a:endParaRPr lang="es-ES" altLang="es-MX" sz="800" smtClean="0">
                <a:solidFill>
                  <a:srgbClr val="008000"/>
                </a:solidFill>
                <a:latin typeface="Century Gothic" pitchFamily="34" charset="0"/>
              </a:endParaRPr>
            </a:p>
          </p:txBody>
        </p:sp>
        <p:sp>
          <p:nvSpPr>
            <p:cNvPr id="3128" name="Rectangle 88"/>
            <p:cNvSpPr>
              <a:spLocks noChangeArrowheads="1"/>
            </p:cNvSpPr>
            <p:nvPr/>
          </p:nvSpPr>
          <p:spPr bwMode="auto">
            <a:xfrm>
              <a:off x="7453313" y="1196975"/>
              <a:ext cx="1296987" cy="20335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MX" altLang="es-MX" sz="800" b="1" smtClean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3129" name="Text Box 91" descr="Diagonal hacia arriba ancha"/>
            <p:cNvSpPr txBox="1">
              <a:spLocks noChangeArrowheads="1"/>
            </p:cNvSpPr>
            <p:nvPr/>
          </p:nvSpPr>
          <p:spPr bwMode="auto">
            <a:xfrm>
              <a:off x="8029575" y="2263775"/>
              <a:ext cx="647700" cy="301625"/>
            </a:xfrm>
            <a:prstGeom prst="rect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8000"/>
                  </a:solidFill>
                  <a:latin typeface="Century Gothic" pitchFamily="34" charset="0"/>
                </a:rPr>
                <a:t>S753-CONALTAS</a:t>
              </a:r>
              <a:endParaRPr lang="es-ES" altLang="es-MX" sz="800" smtClean="0">
                <a:solidFill>
                  <a:srgbClr val="008000"/>
                </a:solidFill>
                <a:latin typeface="Century Gothic" pitchFamily="34" charset="0"/>
              </a:endParaRPr>
            </a:p>
          </p:txBody>
        </p:sp>
        <p:sp>
          <p:nvSpPr>
            <p:cNvPr id="3130" name="Text Box 92" descr="Diagonal hacia arriba ancha"/>
            <p:cNvSpPr txBox="1">
              <a:spLocks noChangeArrowheads="1"/>
            </p:cNvSpPr>
            <p:nvPr/>
          </p:nvSpPr>
          <p:spPr bwMode="auto">
            <a:xfrm>
              <a:off x="7524750" y="2420938"/>
              <a:ext cx="431800" cy="230187"/>
            </a:xfrm>
            <a:prstGeom prst="rect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8000"/>
                  </a:solidFill>
                </a:rPr>
                <a:t>S054-060</a:t>
              </a:r>
              <a:endParaRPr lang="es-ES" altLang="es-MX" sz="800" smtClean="0">
                <a:solidFill>
                  <a:srgbClr val="008000"/>
                </a:solidFill>
              </a:endParaRPr>
            </a:p>
          </p:txBody>
        </p:sp>
        <p:sp>
          <p:nvSpPr>
            <p:cNvPr id="3131" name="Text Box 93" descr="Diagonal hacia arriba ancha"/>
            <p:cNvSpPr txBox="1">
              <a:spLocks noChangeArrowheads="1"/>
            </p:cNvSpPr>
            <p:nvPr/>
          </p:nvSpPr>
          <p:spPr bwMode="auto">
            <a:xfrm>
              <a:off x="8174038" y="1844675"/>
              <a:ext cx="341312" cy="230188"/>
            </a:xfrm>
            <a:prstGeom prst="rect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8000"/>
                  </a:solidFill>
                  <a:latin typeface="Century Gothic" pitchFamily="34" charset="0"/>
                </a:rPr>
                <a:t>S111</a:t>
              </a:r>
              <a:endParaRPr lang="es-ES" altLang="es-MX" sz="800" smtClean="0">
                <a:solidFill>
                  <a:srgbClr val="008000"/>
                </a:solidFill>
                <a:latin typeface="Century Gothic" pitchFamily="34" charset="0"/>
              </a:endParaRPr>
            </a:p>
          </p:txBody>
        </p:sp>
        <p:sp>
          <p:nvSpPr>
            <p:cNvPr id="3132" name="Line 95"/>
            <p:cNvSpPr>
              <a:spLocks noChangeShapeType="1"/>
            </p:cNvSpPr>
            <p:nvPr/>
          </p:nvSpPr>
          <p:spPr bwMode="auto">
            <a:xfrm>
              <a:off x="7956550" y="4381500"/>
              <a:ext cx="21590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33" name="Line 96"/>
            <p:cNvSpPr>
              <a:spLocks noChangeShapeType="1"/>
            </p:cNvSpPr>
            <p:nvPr/>
          </p:nvSpPr>
          <p:spPr bwMode="auto">
            <a:xfrm>
              <a:off x="7740650" y="4094163"/>
              <a:ext cx="0" cy="2159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34" name="Text Box 98" descr="Diagonal hacia arriba ancha"/>
            <p:cNvSpPr txBox="1">
              <a:spLocks noChangeArrowheads="1"/>
            </p:cNvSpPr>
            <p:nvPr/>
          </p:nvSpPr>
          <p:spPr bwMode="auto">
            <a:xfrm>
              <a:off x="5959475" y="5126038"/>
              <a:ext cx="341313" cy="230187"/>
            </a:xfrm>
            <a:prstGeom prst="rect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8000"/>
                  </a:solidFill>
                  <a:latin typeface="Century Gothic" pitchFamily="34" charset="0"/>
                </a:rPr>
                <a:t>SEC</a:t>
              </a:r>
              <a:endParaRPr lang="es-ES" altLang="es-MX" sz="800" smtClean="0">
                <a:solidFill>
                  <a:srgbClr val="008000"/>
                </a:solidFill>
                <a:latin typeface="Century Gothic" pitchFamily="34" charset="0"/>
              </a:endParaRPr>
            </a:p>
          </p:txBody>
        </p:sp>
        <p:sp>
          <p:nvSpPr>
            <p:cNvPr id="3135" name="Text Box 99" descr="Diagonal hacia arriba ancha"/>
            <p:cNvSpPr txBox="1">
              <a:spLocks noChangeArrowheads="1"/>
            </p:cNvSpPr>
            <p:nvPr/>
          </p:nvSpPr>
          <p:spPr bwMode="auto">
            <a:xfrm>
              <a:off x="5959475" y="5630863"/>
              <a:ext cx="341313" cy="230187"/>
            </a:xfrm>
            <a:prstGeom prst="rect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8000"/>
                  </a:solidFill>
                  <a:latin typeface="Century Gothic" pitchFamily="34" charset="0"/>
                </a:rPr>
                <a:t>RON</a:t>
              </a:r>
              <a:endParaRPr lang="es-ES" altLang="es-MX" sz="800" smtClean="0">
                <a:solidFill>
                  <a:srgbClr val="008000"/>
                </a:solidFill>
                <a:latin typeface="Century Gothic" pitchFamily="34" charset="0"/>
              </a:endParaRPr>
            </a:p>
          </p:txBody>
        </p:sp>
        <p:sp>
          <p:nvSpPr>
            <p:cNvPr id="3136" name="Text Box 100" descr="Diagonal hacia arriba ancha"/>
            <p:cNvSpPr txBox="1">
              <a:spLocks noChangeArrowheads="1"/>
            </p:cNvSpPr>
            <p:nvPr/>
          </p:nvSpPr>
          <p:spPr bwMode="auto">
            <a:xfrm>
              <a:off x="5959475" y="4725144"/>
              <a:ext cx="341313" cy="230188"/>
            </a:xfrm>
            <a:prstGeom prst="rect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8000"/>
                  </a:solidFill>
                  <a:latin typeface="Century Gothic" pitchFamily="34" charset="0"/>
                </a:rPr>
                <a:t>AME</a:t>
              </a:r>
              <a:endParaRPr lang="es-ES" altLang="es-MX" sz="800" smtClean="0">
                <a:solidFill>
                  <a:srgbClr val="008000"/>
                </a:solidFill>
                <a:latin typeface="Century Gothic" pitchFamily="34" charset="0"/>
              </a:endParaRPr>
            </a:p>
          </p:txBody>
        </p:sp>
        <p:sp>
          <p:nvSpPr>
            <p:cNvPr id="3137" name="Line 102"/>
            <p:cNvSpPr>
              <a:spLocks noChangeShapeType="1"/>
            </p:cNvSpPr>
            <p:nvPr/>
          </p:nvSpPr>
          <p:spPr bwMode="auto">
            <a:xfrm>
              <a:off x="4716463" y="2781300"/>
              <a:ext cx="0" cy="1223963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38" name="Line 103"/>
            <p:cNvSpPr>
              <a:spLocks noChangeShapeType="1"/>
            </p:cNvSpPr>
            <p:nvPr/>
          </p:nvSpPr>
          <p:spPr bwMode="auto">
            <a:xfrm>
              <a:off x="4716463" y="4005263"/>
              <a:ext cx="1439862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39" name="Line 104"/>
            <p:cNvSpPr>
              <a:spLocks noChangeShapeType="1"/>
            </p:cNvSpPr>
            <p:nvPr/>
          </p:nvSpPr>
          <p:spPr bwMode="auto">
            <a:xfrm>
              <a:off x="6156325" y="4005263"/>
              <a:ext cx="0" cy="719881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40" name="Rectangle 105"/>
            <p:cNvSpPr>
              <a:spLocks noChangeArrowheads="1"/>
            </p:cNvSpPr>
            <p:nvPr/>
          </p:nvSpPr>
          <p:spPr bwMode="auto">
            <a:xfrm>
              <a:off x="5437188" y="3933825"/>
              <a:ext cx="244475" cy="117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342900" indent="-3429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Tx/>
                <a:buNone/>
              </a:pPr>
              <a:r>
                <a:rPr lang="es-ES_tradnl" altLang="es-MX" sz="800" smtClean="0">
                  <a:solidFill>
                    <a:srgbClr val="000000"/>
                  </a:solidFill>
                  <a:latin typeface="Century Gothic" pitchFamily="34" charset="0"/>
                </a:rPr>
                <a:t>SA2</a:t>
              </a:r>
            </a:p>
          </p:txBody>
        </p:sp>
        <p:sp>
          <p:nvSpPr>
            <p:cNvPr id="3141" name="Line 106"/>
            <p:cNvSpPr>
              <a:spLocks noChangeShapeType="1"/>
            </p:cNvSpPr>
            <p:nvPr/>
          </p:nvSpPr>
          <p:spPr bwMode="auto">
            <a:xfrm>
              <a:off x="6156325" y="4940300"/>
              <a:ext cx="0" cy="20002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42" name="Line 107"/>
            <p:cNvSpPr>
              <a:spLocks noChangeShapeType="1"/>
            </p:cNvSpPr>
            <p:nvPr/>
          </p:nvSpPr>
          <p:spPr bwMode="auto">
            <a:xfrm>
              <a:off x="6156325" y="5356225"/>
              <a:ext cx="0" cy="28733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43" name="Line 108"/>
            <p:cNvSpPr>
              <a:spLocks noChangeShapeType="1"/>
            </p:cNvSpPr>
            <p:nvPr/>
          </p:nvSpPr>
          <p:spPr bwMode="auto">
            <a:xfrm>
              <a:off x="6300788" y="5716588"/>
              <a:ext cx="504825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44" name="Line 109"/>
            <p:cNvSpPr>
              <a:spLocks noChangeShapeType="1"/>
            </p:cNvSpPr>
            <p:nvPr/>
          </p:nvSpPr>
          <p:spPr bwMode="auto">
            <a:xfrm>
              <a:off x="6805613" y="5013325"/>
              <a:ext cx="0" cy="703263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45" name="Line 111"/>
            <p:cNvSpPr>
              <a:spLocks noChangeShapeType="1"/>
            </p:cNvSpPr>
            <p:nvPr/>
          </p:nvSpPr>
          <p:spPr bwMode="auto">
            <a:xfrm flipV="1">
              <a:off x="7380288" y="4005263"/>
              <a:ext cx="0" cy="100806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46" name="Rectangle 128"/>
            <p:cNvSpPr>
              <a:spLocks noChangeArrowheads="1"/>
            </p:cNvSpPr>
            <p:nvPr/>
          </p:nvSpPr>
          <p:spPr bwMode="auto">
            <a:xfrm>
              <a:off x="7451725" y="3500439"/>
              <a:ext cx="1296988" cy="13398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MX" altLang="es-MX" sz="800" b="1" smtClean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3147" name="Rectangle 129"/>
            <p:cNvSpPr>
              <a:spLocks noChangeArrowheads="1"/>
            </p:cNvSpPr>
            <p:nvPr/>
          </p:nvSpPr>
          <p:spPr bwMode="auto">
            <a:xfrm>
              <a:off x="5580063" y="4149725"/>
              <a:ext cx="1296987" cy="20335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MX" altLang="es-MX" sz="800" b="1" smtClean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3148" name="Rectangle 130"/>
            <p:cNvSpPr>
              <a:spLocks noChangeArrowheads="1"/>
            </p:cNvSpPr>
            <p:nvPr/>
          </p:nvSpPr>
          <p:spPr bwMode="auto">
            <a:xfrm>
              <a:off x="5584825" y="1196975"/>
              <a:ext cx="1296988" cy="20335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MX" altLang="es-MX" sz="800" b="1" smtClean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3149" name="Line 131"/>
            <p:cNvSpPr>
              <a:spLocks noChangeShapeType="1"/>
            </p:cNvSpPr>
            <p:nvPr/>
          </p:nvSpPr>
          <p:spPr bwMode="auto">
            <a:xfrm>
              <a:off x="7381875" y="4005263"/>
              <a:ext cx="21590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50" name="Line 133"/>
            <p:cNvSpPr>
              <a:spLocks noChangeShapeType="1"/>
            </p:cNvSpPr>
            <p:nvPr/>
          </p:nvSpPr>
          <p:spPr bwMode="auto">
            <a:xfrm>
              <a:off x="6805613" y="5013325"/>
              <a:ext cx="21590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51" name="Line 134"/>
            <p:cNvSpPr>
              <a:spLocks noChangeShapeType="1"/>
            </p:cNvSpPr>
            <p:nvPr/>
          </p:nvSpPr>
          <p:spPr bwMode="auto">
            <a:xfrm>
              <a:off x="7237413" y="5013325"/>
              <a:ext cx="144462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52" name="Rectangle 135"/>
            <p:cNvSpPr>
              <a:spLocks noChangeArrowheads="1"/>
            </p:cNvSpPr>
            <p:nvPr/>
          </p:nvSpPr>
          <p:spPr bwMode="auto">
            <a:xfrm>
              <a:off x="3779838" y="4149725"/>
              <a:ext cx="1296987" cy="20335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MX" altLang="es-MX" sz="800" b="1" smtClean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3153" name="Rectangle 136"/>
            <p:cNvSpPr>
              <a:spLocks noChangeArrowheads="1"/>
            </p:cNvSpPr>
            <p:nvPr/>
          </p:nvSpPr>
          <p:spPr bwMode="auto">
            <a:xfrm>
              <a:off x="3852863" y="4221163"/>
              <a:ext cx="792162" cy="19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Intelar 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Interno</a:t>
              </a:r>
              <a:endParaRPr lang="es-ES" altLang="es-MX" sz="800" smtClean="0">
                <a:solidFill>
                  <a:srgbClr val="000000"/>
                </a:solidFill>
              </a:endParaRPr>
            </a:p>
          </p:txBody>
        </p:sp>
        <p:sp>
          <p:nvSpPr>
            <p:cNvPr id="3154" name="Rectangle 137"/>
            <p:cNvSpPr>
              <a:spLocks noChangeArrowheads="1"/>
            </p:cNvSpPr>
            <p:nvPr/>
          </p:nvSpPr>
          <p:spPr bwMode="auto">
            <a:xfrm>
              <a:off x="3781425" y="5949950"/>
              <a:ext cx="792163" cy="19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Conect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Direct</a:t>
              </a:r>
              <a:endParaRPr lang="es-ES" altLang="es-MX" sz="800" smtClean="0">
                <a:solidFill>
                  <a:srgbClr val="000000"/>
                </a:solidFill>
              </a:endParaRPr>
            </a:p>
          </p:txBody>
        </p:sp>
        <p:sp>
          <p:nvSpPr>
            <p:cNvPr id="3155" name="AutoShape 138" descr="Diagonal hacia arriba ancha"/>
            <p:cNvSpPr>
              <a:spLocks noChangeArrowheads="1"/>
            </p:cNvSpPr>
            <p:nvPr/>
          </p:nvSpPr>
          <p:spPr bwMode="auto">
            <a:xfrm>
              <a:off x="2378075" y="5372100"/>
              <a:ext cx="630238" cy="200025"/>
            </a:xfrm>
            <a:prstGeom prst="flowChartMagneticDisk">
              <a:avLst/>
            </a:prstGeom>
            <a:noFill/>
            <a:ln w="31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ES_tradnl" altLang="es-MX" sz="800" smtClean="0">
                  <a:solidFill>
                    <a:srgbClr val="008000"/>
                  </a:solidFill>
                  <a:latin typeface="Century Gothic" pitchFamily="34" charset="0"/>
                </a:rPr>
                <a:t>Archivos</a:t>
              </a:r>
            </a:p>
          </p:txBody>
        </p:sp>
        <p:sp>
          <p:nvSpPr>
            <p:cNvPr id="3156" name="AutoShape 139" descr="Diagonal hacia arriba ancha"/>
            <p:cNvSpPr>
              <a:spLocks noChangeArrowheads="1"/>
            </p:cNvSpPr>
            <p:nvPr/>
          </p:nvSpPr>
          <p:spPr bwMode="auto">
            <a:xfrm>
              <a:off x="2295525" y="4827588"/>
              <a:ext cx="800100" cy="420687"/>
            </a:xfrm>
            <a:prstGeom prst="flowChartProcess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ES_tradnl" altLang="es-MX" sz="800" smtClean="0">
                  <a:solidFill>
                    <a:srgbClr val="008000"/>
                  </a:solidFill>
                  <a:latin typeface="Century Gothic" pitchFamily="34" charset="0"/>
                </a:rPr>
                <a:t>Transferencia de Archivos</a:t>
              </a:r>
            </a:p>
          </p:txBody>
        </p:sp>
        <p:cxnSp>
          <p:nvCxnSpPr>
            <p:cNvPr id="3157" name="AutoShape 140"/>
            <p:cNvCxnSpPr>
              <a:cxnSpLocks noChangeShapeType="1"/>
              <a:stCxn id="3156" idx="2"/>
              <a:endCxn id="3155" idx="1"/>
            </p:cNvCxnSpPr>
            <p:nvPr/>
          </p:nvCxnSpPr>
          <p:spPr bwMode="auto">
            <a:xfrm flipH="1">
              <a:off x="2693988" y="5248275"/>
              <a:ext cx="1587" cy="123825"/>
            </a:xfrm>
            <a:prstGeom prst="straightConnector1">
              <a:avLst/>
            </a:prstGeom>
            <a:noFill/>
            <a:ln w="3175">
              <a:solidFill>
                <a:srgbClr val="0080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58" name="Rectangle 141"/>
            <p:cNvSpPr>
              <a:spLocks noChangeArrowheads="1"/>
            </p:cNvSpPr>
            <p:nvPr/>
          </p:nvSpPr>
          <p:spPr bwMode="auto">
            <a:xfrm>
              <a:off x="3132138" y="6003925"/>
              <a:ext cx="128587" cy="9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  <a:latin typeface="Century Gothic" pitchFamily="34" charset="0"/>
                </a:rPr>
                <a:t>UX</a:t>
              </a:r>
              <a:endParaRPr lang="es-ES" altLang="es-MX" sz="800" smtClean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3159" name="Rectangle 142"/>
            <p:cNvSpPr>
              <a:spLocks noChangeArrowheads="1"/>
            </p:cNvSpPr>
            <p:nvPr/>
          </p:nvSpPr>
          <p:spPr bwMode="auto">
            <a:xfrm>
              <a:off x="3132138" y="4203700"/>
              <a:ext cx="161925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1000" smtClean="0">
                  <a:solidFill>
                    <a:srgbClr val="000000"/>
                  </a:solidFill>
                  <a:latin typeface="Century Gothic" pitchFamily="34" charset="0"/>
                </a:rPr>
                <a:t>HP</a:t>
              </a:r>
              <a:endParaRPr lang="es-ES" altLang="es-MX" sz="1000" smtClean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3160" name="Rectangle 143"/>
            <p:cNvSpPr>
              <a:spLocks noChangeArrowheads="1"/>
            </p:cNvSpPr>
            <p:nvPr/>
          </p:nvSpPr>
          <p:spPr bwMode="auto">
            <a:xfrm>
              <a:off x="2051050" y="4132263"/>
              <a:ext cx="1296988" cy="20335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MX" altLang="es-MX" sz="800" b="1" smtClean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3161" name="Rectangle 144"/>
            <p:cNvSpPr>
              <a:spLocks noChangeArrowheads="1"/>
            </p:cNvSpPr>
            <p:nvPr/>
          </p:nvSpPr>
          <p:spPr bwMode="auto">
            <a:xfrm>
              <a:off x="2124075" y="4203700"/>
              <a:ext cx="792163" cy="19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Intelar 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Externo</a:t>
              </a:r>
              <a:endParaRPr lang="es-ES" altLang="es-MX" sz="800" smtClean="0">
                <a:solidFill>
                  <a:srgbClr val="000000"/>
                </a:solidFill>
              </a:endParaRPr>
            </a:p>
          </p:txBody>
        </p:sp>
        <p:sp>
          <p:nvSpPr>
            <p:cNvPr id="3162" name="Rectangle 145"/>
            <p:cNvSpPr>
              <a:spLocks noChangeArrowheads="1"/>
            </p:cNvSpPr>
            <p:nvPr/>
          </p:nvSpPr>
          <p:spPr bwMode="auto">
            <a:xfrm>
              <a:off x="2052638" y="5932488"/>
              <a:ext cx="792162" cy="19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Conect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Direct</a:t>
              </a:r>
              <a:endParaRPr lang="es-ES" altLang="es-MX" sz="800" smtClean="0">
                <a:solidFill>
                  <a:srgbClr val="000000"/>
                </a:solidFill>
              </a:endParaRPr>
            </a:p>
          </p:txBody>
        </p:sp>
        <p:sp>
          <p:nvSpPr>
            <p:cNvPr id="3163" name="Rectangle 147"/>
            <p:cNvSpPr>
              <a:spLocks noChangeArrowheads="1"/>
            </p:cNvSpPr>
            <p:nvPr/>
          </p:nvSpPr>
          <p:spPr bwMode="auto">
            <a:xfrm>
              <a:off x="3779838" y="1196975"/>
              <a:ext cx="1296987" cy="20335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MX" altLang="es-MX" sz="800" b="1" smtClean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3164" name="Rectangle 148"/>
            <p:cNvSpPr>
              <a:spLocks noChangeArrowheads="1"/>
            </p:cNvSpPr>
            <p:nvPr/>
          </p:nvSpPr>
          <p:spPr bwMode="auto">
            <a:xfrm>
              <a:off x="1906588" y="1196975"/>
              <a:ext cx="1296987" cy="20335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MX" altLang="es-MX" sz="800" b="1" smtClean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3165" name="AutoShape 149"/>
            <p:cNvSpPr>
              <a:spLocks noChangeArrowheads="1"/>
            </p:cNvSpPr>
            <p:nvPr/>
          </p:nvSpPr>
          <p:spPr bwMode="auto">
            <a:xfrm>
              <a:off x="2052638" y="1916113"/>
              <a:ext cx="719137" cy="792162"/>
            </a:xfrm>
            <a:prstGeom prst="flowChartInternalStorage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  <a:miter lim="800000"/>
              <a:headEnd/>
              <a:tailEnd/>
            </a:ln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C00000"/>
                  </a:solidFill>
                </a:rPr>
                <a:t>Aplicación Usuario</a:t>
              </a:r>
            </a:p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C00000"/>
                  </a:solidFill>
                </a:rPr>
                <a:t>.Net</a:t>
              </a:r>
            </a:p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b="1" smtClean="0">
                  <a:solidFill>
                    <a:srgbClr val="C00000"/>
                  </a:solidFill>
                  <a:latin typeface="Century Gothic" pitchFamily="34" charset="0"/>
                </a:rPr>
                <a:t>C430-001</a:t>
              </a:r>
              <a:endParaRPr lang="es-ES_tradnl" altLang="es-MX" sz="800" b="1" smtClean="0">
                <a:solidFill>
                  <a:srgbClr val="C00000"/>
                </a:solidFill>
                <a:latin typeface="Century Gothic" pitchFamily="34" charset="0"/>
              </a:endParaRPr>
            </a:p>
          </p:txBody>
        </p:sp>
        <p:sp>
          <p:nvSpPr>
            <p:cNvPr id="3166" name="AutoShape 153"/>
            <p:cNvSpPr>
              <a:spLocks noChangeArrowheads="1"/>
            </p:cNvSpPr>
            <p:nvPr/>
          </p:nvSpPr>
          <p:spPr bwMode="auto">
            <a:xfrm>
              <a:off x="2123728" y="1557338"/>
              <a:ext cx="576262" cy="214312"/>
            </a:xfrm>
            <a:prstGeom prst="flowChartInternalStorage">
              <a:avLst/>
            </a:prstGeom>
            <a:noFill/>
            <a:ln w="31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700" smtClean="0">
                  <a:solidFill>
                    <a:srgbClr val="008000"/>
                  </a:solidFill>
                  <a:latin typeface="Arial Narrow" pitchFamily="34" charset="0"/>
                </a:rPr>
                <a:t>COMDRV32</a:t>
              </a:r>
              <a:endParaRPr lang="es-ES_tradnl" altLang="es-MX" sz="700" smtClean="0">
                <a:solidFill>
                  <a:srgbClr val="008000"/>
                </a:solidFill>
                <a:latin typeface="Arial Narrow" pitchFamily="34" charset="0"/>
              </a:endParaRPr>
            </a:p>
          </p:txBody>
        </p:sp>
        <p:sp>
          <p:nvSpPr>
            <p:cNvPr id="3167" name="Text Box 154"/>
            <p:cNvSpPr txBox="1">
              <a:spLocks noChangeArrowheads="1"/>
            </p:cNvSpPr>
            <p:nvPr/>
          </p:nvSpPr>
          <p:spPr bwMode="auto">
            <a:xfrm>
              <a:off x="1871663" y="1198563"/>
              <a:ext cx="325437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PC</a:t>
              </a:r>
              <a:endParaRPr lang="es-ES" altLang="es-MX" sz="800" smtClean="0">
                <a:solidFill>
                  <a:srgbClr val="000000"/>
                </a:solidFill>
              </a:endParaRPr>
            </a:p>
          </p:txBody>
        </p:sp>
        <p:sp>
          <p:nvSpPr>
            <p:cNvPr id="3168" name="Text Box 155"/>
            <p:cNvSpPr txBox="1">
              <a:spLocks noChangeArrowheads="1"/>
            </p:cNvSpPr>
            <p:nvPr/>
          </p:nvSpPr>
          <p:spPr bwMode="auto">
            <a:xfrm>
              <a:off x="2628900" y="1196975"/>
              <a:ext cx="596900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Windows</a:t>
              </a:r>
              <a:endParaRPr lang="es-ES" altLang="es-MX" sz="800" smtClean="0">
                <a:solidFill>
                  <a:srgbClr val="000000"/>
                </a:solidFill>
              </a:endParaRPr>
            </a:p>
          </p:txBody>
        </p:sp>
        <p:sp>
          <p:nvSpPr>
            <p:cNvPr id="3169" name="Text Box 156"/>
            <p:cNvSpPr txBox="1">
              <a:spLocks noChangeArrowheads="1"/>
            </p:cNvSpPr>
            <p:nvPr/>
          </p:nvSpPr>
          <p:spPr bwMode="auto">
            <a:xfrm>
              <a:off x="2515839" y="2996952"/>
              <a:ext cx="68800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Windows 7</a:t>
              </a:r>
              <a:endParaRPr lang="es-ES" altLang="es-MX" sz="800" smtClean="0">
                <a:solidFill>
                  <a:srgbClr val="000000"/>
                </a:solidFill>
              </a:endParaRPr>
            </a:p>
          </p:txBody>
        </p:sp>
        <p:sp>
          <p:nvSpPr>
            <p:cNvPr id="3170" name="Text Box 157"/>
            <p:cNvSpPr txBox="1">
              <a:spLocks noChangeArrowheads="1"/>
            </p:cNvSpPr>
            <p:nvPr/>
          </p:nvSpPr>
          <p:spPr bwMode="auto">
            <a:xfrm>
              <a:off x="1836738" y="2998788"/>
              <a:ext cx="5302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.Net C#</a:t>
              </a:r>
              <a:endParaRPr lang="es-ES" altLang="es-MX" sz="800" smtClean="0">
                <a:solidFill>
                  <a:srgbClr val="000000"/>
                </a:solidFill>
              </a:endParaRPr>
            </a:p>
          </p:txBody>
        </p:sp>
        <p:sp>
          <p:nvSpPr>
            <p:cNvPr id="3171" name="Line 169"/>
            <p:cNvSpPr>
              <a:spLocks noChangeShapeType="1"/>
            </p:cNvSpPr>
            <p:nvPr/>
          </p:nvSpPr>
          <p:spPr bwMode="auto">
            <a:xfrm>
              <a:off x="6084888" y="1557338"/>
              <a:ext cx="0" cy="93503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72" name="Line 171"/>
            <p:cNvSpPr>
              <a:spLocks noChangeShapeType="1"/>
            </p:cNvSpPr>
            <p:nvPr/>
          </p:nvSpPr>
          <p:spPr bwMode="auto">
            <a:xfrm>
              <a:off x="5292725" y="836613"/>
              <a:ext cx="0" cy="720725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73" name="Line 172"/>
            <p:cNvSpPr>
              <a:spLocks noChangeShapeType="1"/>
            </p:cNvSpPr>
            <p:nvPr/>
          </p:nvSpPr>
          <p:spPr bwMode="auto">
            <a:xfrm>
              <a:off x="6445250" y="2636838"/>
              <a:ext cx="71913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74" name="Line 178"/>
            <p:cNvSpPr>
              <a:spLocks noChangeShapeType="1"/>
            </p:cNvSpPr>
            <p:nvPr/>
          </p:nvSpPr>
          <p:spPr bwMode="auto">
            <a:xfrm>
              <a:off x="4572000" y="2781300"/>
              <a:ext cx="0" cy="2087563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75" name="Line 179"/>
            <p:cNvSpPr>
              <a:spLocks noChangeShapeType="1"/>
            </p:cNvSpPr>
            <p:nvPr/>
          </p:nvSpPr>
          <p:spPr bwMode="auto">
            <a:xfrm>
              <a:off x="4211638" y="2781300"/>
              <a:ext cx="0" cy="93503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76" name="Line 180"/>
            <p:cNvSpPr>
              <a:spLocks noChangeShapeType="1"/>
            </p:cNvSpPr>
            <p:nvPr/>
          </p:nvSpPr>
          <p:spPr bwMode="auto">
            <a:xfrm flipH="1">
              <a:off x="2700338" y="3716338"/>
              <a:ext cx="151130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77" name="Line 181"/>
            <p:cNvSpPr>
              <a:spLocks noChangeShapeType="1"/>
            </p:cNvSpPr>
            <p:nvPr/>
          </p:nvSpPr>
          <p:spPr bwMode="auto">
            <a:xfrm>
              <a:off x="2700338" y="3716338"/>
              <a:ext cx="0" cy="108108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78" name="Rectangle 183"/>
            <p:cNvSpPr>
              <a:spLocks noChangeArrowheads="1"/>
            </p:cNvSpPr>
            <p:nvPr/>
          </p:nvSpPr>
          <p:spPr bwMode="auto">
            <a:xfrm>
              <a:off x="4356100" y="3932238"/>
              <a:ext cx="288925" cy="1444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342900" indent="-3429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Tx/>
                <a:buNone/>
              </a:pPr>
              <a:r>
                <a:rPr lang="es-ES_tradnl" altLang="es-MX" sz="800" smtClean="0">
                  <a:solidFill>
                    <a:srgbClr val="000000"/>
                  </a:solidFill>
                  <a:latin typeface="Arial Narrow" pitchFamily="34" charset="0"/>
                </a:rPr>
                <a:t>SSH</a:t>
              </a:r>
            </a:p>
          </p:txBody>
        </p:sp>
        <p:sp>
          <p:nvSpPr>
            <p:cNvPr id="3179" name="Rectangle 184"/>
            <p:cNvSpPr>
              <a:spLocks noChangeArrowheads="1"/>
            </p:cNvSpPr>
            <p:nvPr/>
          </p:nvSpPr>
          <p:spPr bwMode="auto">
            <a:xfrm>
              <a:off x="3421063" y="3644900"/>
              <a:ext cx="287337" cy="117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342900" indent="-3429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Tx/>
                <a:buNone/>
              </a:pPr>
              <a:r>
                <a:rPr lang="es-ES_tradnl" altLang="es-MX" sz="800" smtClean="0">
                  <a:solidFill>
                    <a:srgbClr val="000000"/>
                  </a:solidFill>
                  <a:latin typeface="Arial Narrow" pitchFamily="34" charset="0"/>
                </a:rPr>
                <a:t>SSH</a:t>
              </a:r>
            </a:p>
          </p:txBody>
        </p:sp>
        <p:sp>
          <p:nvSpPr>
            <p:cNvPr id="3180" name="Rectangle 185"/>
            <p:cNvSpPr>
              <a:spLocks noChangeArrowheads="1"/>
            </p:cNvSpPr>
            <p:nvPr/>
          </p:nvSpPr>
          <p:spPr bwMode="auto">
            <a:xfrm>
              <a:off x="755650" y="4914900"/>
              <a:ext cx="749300" cy="601663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prstDash val="dash"/>
              <a:miter lim="800000"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MX" altLang="es-MX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181" name="Rectangle 186"/>
            <p:cNvSpPr>
              <a:spLocks noChangeArrowheads="1"/>
            </p:cNvSpPr>
            <p:nvPr/>
          </p:nvSpPr>
          <p:spPr bwMode="auto">
            <a:xfrm>
              <a:off x="755650" y="5851525"/>
              <a:ext cx="749300" cy="601663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prstDash val="dash"/>
              <a:miter lim="800000"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MX" altLang="es-MX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182" name="AutoShape 188" descr="Diagonal hacia arriba ancha"/>
            <p:cNvSpPr>
              <a:spLocks noChangeArrowheads="1"/>
            </p:cNvSpPr>
            <p:nvPr/>
          </p:nvSpPr>
          <p:spPr bwMode="auto">
            <a:xfrm>
              <a:off x="1763713" y="3789363"/>
              <a:ext cx="215900" cy="142875"/>
            </a:xfrm>
            <a:prstGeom prst="flowChartOnlineStorage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MX" altLang="es-MX" sz="800" smtClean="0">
                <a:solidFill>
                  <a:srgbClr val="008000"/>
                </a:solidFill>
                <a:latin typeface="Arial Narrow" pitchFamily="34" charset="0"/>
              </a:endParaRPr>
            </a:p>
          </p:txBody>
        </p:sp>
        <p:sp>
          <p:nvSpPr>
            <p:cNvPr id="3183" name="AutoShape 189" descr="Diagonal hacia arriba ancha"/>
            <p:cNvSpPr>
              <a:spLocks noChangeArrowheads="1"/>
            </p:cNvSpPr>
            <p:nvPr/>
          </p:nvSpPr>
          <p:spPr bwMode="auto">
            <a:xfrm>
              <a:off x="1763713" y="5157788"/>
              <a:ext cx="215900" cy="142875"/>
            </a:xfrm>
            <a:prstGeom prst="flowChartOnlineStorage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MX" altLang="es-MX" sz="800" smtClean="0">
                <a:solidFill>
                  <a:srgbClr val="008000"/>
                </a:solidFill>
                <a:latin typeface="Arial Narrow" pitchFamily="34" charset="0"/>
              </a:endParaRPr>
            </a:p>
          </p:txBody>
        </p:sp>
        <p:sp>
          <p:nvSpPr>
            <p:cNvPr id="3184" name="AutoShape 190" descr="Diagonal hacia arriba ancha"/>
            <p:cNvSpPr>
              <a:spLocks noChangeArrowheads="1"/>
            </p:cNvSpPr>
            <p:nvPr/>
          </p:nvSpPr>
          <p:spPr bwMode="auto">
            <a:xfrm>
              <a:off x="1763713" y="6021388"/>
              <a:ext cx="215900" cy="142875"/>
            </a:xfrm>
            <a:prstGeom prst="flowChartOnlineStorage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MX" altLang="es-MX" sz="800" smtClean="0">
                <a:solidFill>
                  <a:srgbClr val="008000"/>
                </a:solidFill>
                <a:latin typeface="Arial Narrow" pitchFamily="34" charset="0"/>
              </a:endParaRPr>
            </a:p>
          </p:txBody>
        </p:sp>
        <p:sp>
          <p:nvSpPr>
            <p:cNvPr id="3185" name="Line 191"/>
            <p:cNvSpPr>
              <a:spLocks noChangeShapeType="1"/>
            </p:cNvSpPr>
            <p:nvPr/>
          </p:nvSpPr>
          <p:spPr bwMode="auto">
            <a:xfrm>
              <a:off x="1547813" y="5013325"/>
              <a:ext cx="792162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86" name="Line 192"/>
            <p:cNvSpPr>
              <a:spLocks noChangeShapeType="1"/>
            </p:cNvSpPr>
            <p:nvPr/>
          </p:nvSpPr>
          <p:spPr bwMode="auto">
            <a:xfrm>
              <a:off x="1547813" y="5949950"/>
              <a:ext cx="360362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87" name="Line 193"/>
            <p:cNvSpPr>
              <a:spLocks noChangeShapeType="1"/>
            </p:cNvSpPr>
            <p:nvPr/>
          </p:nvSpPr>
          <p:spPr bwMode="auto">
            <a:xfrm>
              <a:off x="1908175" y="5516563"/>
              <a:ext cx="0" cy="43338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88" name="Line 196"/>
            <p:cNvSpPr>
              <a:spLocks noChangeShapeType="1"/>
            </p:cNvSpPr>
            <p:nvPr/>
          </p:nvSpPr>
          <p:spPr bwMode="auto">
            <a:xfrm>
              <a:off x="1908175" y="5516563"/>
              <a:ext cx="28733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89" name="Line 197"/>
            <p:cNvSpPr>
              <a:spLocks noChangeShapeType="1"/>
            </p:cNvSpPr>
            <p:nvPr/>
          </p:nvSpPr>
          <p:spPr bwMode="auto">
            <a:xfrm>
              <a:off x="2195513" y="5229225"/>
              <a:ext cx="0" cy="28733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90" name="Line 198"/>
            <p:cNvSpPr>
              <a:spLocks noChangeShapeType="1"/>
            </p:cNvSpPr>
            <p:nvPr/>
          </p:nvSpPr>
          <p:spPr bwMode="auto">
            <a:xfrm>
              <a:off x="2195513" y="5229225"/>
              <a:ext cx="73025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91" name="Line 200"/>
            <p:cNvSpPr>
              <a:spLocks noChangeShapeType="1"/>
            </p:cNvSpPr>
            <p:nvPr/>
          </p:nvSpPr>
          <p:spPr bwMode="auto">
            <a:xfrm flipH="1">
              <a:off x="1835150" y="4868863"/>
              <a:ext cx="43338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92" name="Line 201"/>
            <p:cNvSpPr>
              <a:spLocks noChangeShapeType="1"/>
            </p:cNvSpPr>
            <p:nvPr/>
          </p:nvSpPr>
          <p:spPr bwMode="auto">
            <a:xfrm>
              <a:off x="1835150" y="4005263"/>
              <a:ext cx="0" cy="8636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93" name="Line 202"/>
            <p:cNvSpPr>
              <a:spLocks noChangeShapeType="1"/>
            </p:cNvSpPr>
            <p:nvPr/>
          </p:nvSpPr>
          <p:spPr bwMode="auto">
            <a:xfrm>
              <a:off x="1476375" y="4005263"/>
              <a:ext cx="358775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94" name="Line 204"/>
            <p:cNvSpPr>
              <a:spLocks noChangeShapeType="1"/>
            </p:cNvSpPr>
            <p:nvPr/>
          </p:nvSpPr>
          <p:spPr bwMode="auto">
            <a:xfrm>
              <a:off x="8316913" y="2060575"/>
              <a:ext cx="0" cy="2159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95" name="Line 205"/>
            <p:cNvSpPr>
              <a:spLocks noChangeShapeType="1"/>
            </p:cNvSpPr>
            <p:nvPr/>
          </p:nvSpPr>
          <p:spPr bwMode="auto">
            <a:xfrm>
              <a:off x="8243888" y="2565400"/>
              <a:ext cx="0" cy="1223963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96" name="Text Box 206"/>
            <p:cNvSpPr txBox="1">
              <a:spLocks noChangeArrowheads="1"/>
            </p:cNvSpPr>
            <p:nvPr/>
          </p:nvSpPr>
          <p:spPr bwMode="auto">
            <a:xfrm>
              <a:off x="823913" y="5084763"/>
              <a:ext cx="652462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b="1" smtClean="0">
                  <a:solidFill>
                    <a:srgbClr val="000000"/>
                  </a:solidFill>
                  <a:latin typeface="Century Gothic" pitchFamily="34" charset="0"/>
                </a:rPr>
                <a:t>CITI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1000" b="1" smtClean="0">
                  <a:solidFill>
                    <a:srgbClr val="000000"/>
                  </a:solidFill>
                  <a:latin typeface="Century Gothic" pitchFamily="34" charset="0"/>
                </a:rPr>
                <a:t>DELAWARE</a:t>
              </a:r>
              <a:endParaRPr lang="es-ES" altLang="es-MX" sz="1000" b="1" smtClean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3197" name="Text Box 207"/>
            <p:cNvSpPr txBox="1">
              <a:spLocks noChangeArrowheads="1"/>
            </p:cNvSpPr>
            <p:nvPr/>
          </p:nvSpPr>
          <p:spPr bwMode="auto">
            <a:xfrm>
              <a:off x="827088" y="6146800"/>
              <a:ext cx="536575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1000" b="1" smtClean="0">
                  <a:solidFill>
                    <a:srgbClr val="000000"/>
                  </a:solidFill>
                  <a:latin typeface="Century Gothic" pitchFamily="34" charset="0"/>
                </a:rPr>
                <a:t>E-Global</a:t>
              </a:r>
              <a:endParaRPr lang="es-ES" altLang="es-MX" sz="1000" b="1" smtClean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3198" name="Rectangle 208"/>
            <p:cNvSpPr>
              <a:spLocks noChangeArrowheads="1"/>
            </p:cNvSpPr>
            <p:nvPr/>
          </p:nvSpPr>
          <p:spPr bwMode="auto">
            <a:xfrm>
              <a:off x="1692275" y="549275"/>
              <a:ext cx="7272338" cy="6048375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MX" altLang="es-MX" sz="800" b="1" smtClean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3199" name="Text Box 209"/>
            <p:cNvSpPr txBox="1">
              <a:spLocks noChangeArrowheads="1"/>
            </p:cNvSpPr>
            <p:nvPr/>
          </p:nvSpPr>
          <p:spPr bwMode="auto">
            <a:xfrm>
              <a:off x="1692275" y="547688"/>
              <a:ext cx="10556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1400" smtClean="0">
                  <a:solidFill>
                    <a:srgbClr val="808080"/>
                  </a:solidFill>
                </a:rPr>
                <a:t>BANAMEX</a:t>
              </a:r>
              <a:endParaRPr lang="es-ES" altLang="es-MX" sz="1400" smtClean="0">
                <a:solidFill>
                  <a:srgbClr val="808080"/>
                </a:solidFill>
              </a:endParaRPr>
            </a:p>
          </p:txBody>
        </p:sp>
        <p:sp>
          <p:nvSpPr>
            <p:cNvPr id="3200" name="Text Box 211" descr="Diagonal hacia arriba ancha"/>
            <p:cNvSpPr txBox="1">
              <a:spLocks noChangeArrowheads="1"/>
            </p:cNvSpPr>
            <p:nvPr/>
          </p:nvSpPr>
          <p:spPr bwMode="auto">
            <a:xfrm>
              <a:off x="7667625" y="5805488"/>
              <a:ext cx="576263" cy="230187"/>
            </a:xfrm>
            <a:prstGeom prst="rect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8000"/>
                  </a:solidFill>
                  <a:latin typeface="Century Gothic" pitchFamily="34" charset="0"/>
                </a:rPr>
                <a:t>S254-000</a:t>
              </a:r>
              <a:endParaRPr lang="es-ES" altLang="es-MX" sz="800" smtClean="0">
                <a:solidFill>
                  <a:srgbClr val="008000"/>
                </a:solidFill>
                <a:latin typeface="Century Gothic" pitchFamily="34" charset="0"/>
              </a:endParaRPr>
            </a:p>
          </p:txBody>
        </p:sp>
        <p:sp>
          <p:nvSpPr>
            <p:cNvPr id="3201" name="Line 212"/>
            <p:cNvSpPr>
              <a:spLocks noChangeShapeType="1"/>
            </p:cNvSpPr>
            <p:nvPr/>
          </p:nvSpPr>
          <p:spPr bwMode="auto">
            <a:xfrm>
              <a:off x="2411760" y="1412776"/>
              <a:ext cx="936278" cy="99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02" name="Line 214"/>
            <p:cNvSpPr>
              <a:spLocks noChangeShapeType="1"/>
            </p:cNvSpPr>
            <p:nvPr/>
          </p:nvSpPr>
          <p:spPr bwMode="auto">
            <a:xfrm flipV="1">
              <a:off x="2411760" y="1412875"/>
              <a:ext cx="0" cy="144463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03" name="Line 215"/>
            <p:cNvSpPr>
              <a:spLocks noChangeShapeType="1"/>
            </p:cNvSpPr>
            <p:nvPr/>
          </p:nvSpPr>
          <p:spPr bwMode="auto">
            <a:xfrm flipV="1">
              <a:off x="2411760" y="1771650"/>
              <a:ext cx="0" cy="144463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04" name="Line 217"/>
            <p:cNvSpPr>
              <a:spLocks noChangeShapeType="1"/>
            </p:cNvSpPr>
            <p:nvPr/>
          </p:nvSpPr>
          <p:spPr bwMode="auto">
            <a:xfrm>
              <a:off x="8532813" y="1916113"/>
              <a:ext cx="287337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05" name="Line 219"/>
            <p:cNvSpPr>
              <a:spLocks noChangeShapeType="1"/>
            </p:cNvSpPr>
            <p:nvPr/>
          </p:nvSpPr>
          <p:spPr bwMode="auto">
            <a:xfrm>
              <a:off x="8820150" y="1916113"/>
              <a:ext cx="0" cy="45370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06" name="Line 220"/>
            <p:cNvSpPr>
              <a:spLocks noChangeShapeType="1"/>
            </p:cNvSpPr>
            <p:nvPr/>
          </p:nvSpPr>
          <p:spPr bwMode="auto">
            <a:xfrm>
              <a:off x="5292725" y="6453188"/>
              <a:ext cx="3527425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07" name="Line 221"/>
            <p:cNvSpPr>
              <a:spLocks noChangeShapeType="1"/>
            </p:cNvSpPr>
            <p:nvPr/>
          </p:nvSpPr>
          <p:spPr bwMode="auto">
            <a:xfrm>
              <a:off x="4859338" y="5229225"/>
              <a:ext cx="433387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08" name="Line 222"/>
            <p:cNvSpPr>
              <a:spLocks noChangeShapeType="1"/>
            </p:cNvSpPr>
            <p:nvPr/>
          </p:nvSpPr>
          <p:spPr bwMode="auto">
            <a:xfrm>
              <a:off x="5292725" y="5229225"/>
              <a:ext cx="0" cy="1223963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09" name="AutoShape 223" descr="Diagonal hacia arriba ancha"/>
            <p:cNvSpPr>
              <a:spLocks noChangeArrowheads="1"/>
            </p:cNvSpPr>
            <p:nvPr/>
          </p:nvSpPr>
          <p:spPr bwMode="auto">
            <a:xfrm>
              <a:off x="5003800" y="6308725"/>
              <a:ext cx="215900" cy="142875"/>
            </a:xfrm>
            <a:prstGeom prst="flowChartOnlineStorage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MX" altLang="es-MX" sz="800" smtClean="0">
                <a:solidFill>
                  <a:srgbClr val="008000"/>
                </a:solidFill>
                <a:latin typeface="Arial Narrow" pitchFamily="34" charset="0"/>
              </a:endParaRPr>
            </a:p>
          </p:txBody>
        </p:sp>
        <p:sp>
          <p:nvSpPr>
            <p:cNvPr id="3210" name="Rectangle 224"/>
            <p:cNvSpPr>
              <a:spLocks noChangeArrowheads="1"/>
            </p:cNvSpPr>
            <p:nvPr/>
          </p:nvSpPr>
          <p:spPr bwMode="auto">
            <a:xfrm>
              <a:off x="1835150" y="4941888"/>
              <a:ext cx="244475" cy="117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342900" indent="-3429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Tx/>
                <a:buNone/>
              </a:pPr>
              <a:r>
                <a:rPr lang="es-ES_tradnl" altLang="es-MX" sz="800" smtClean="0">
                  <a:solidFill>
                    <a:srgbClr val="000000"/>
                  </a:solidFill>
                  <a:latin typeface="Century Gothic" pitchFamily="34" charset="0"/>
                </a:rPr>
                <a:t>CD</a:t>
              </a:r>
            </a:p>
          </p:txBody>
        </p:sp>
        <p:sp>
          <p:nvSpPr>
            <p:cNvPr id="3211" name="Rectangle 225"/>
            <p:cNvSpPr>
              <a:spLocks noChangeArrowheads="1"/>
            </p:cNvSpPr>
            <p:nvPr/>
          </p:nvSpPr>
          <p:spPr bwMode="auto">
            <a:xfrm>
              <a:off x="1692275" y="4365625"/>
              <a:ext cx="244475" cy="117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342900" indent="-3429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Tx/>
                <a:buNone/>
              </a:pPr>
              <a:r>
                <a:rPr lang="es-ES_tradnl" altLang="es-MX" sz="800" smtClean="0">
                  <a:solidFill>
                    <a:srgbClr val="000000"/>
                  </a:solidFill>
                  <a:latin typeface="Century Gothic" pitchFamily="34" charset="0"/>
                </a:rPr>
                <a:t>CD</a:t>
              </a:r>
            </a:p>
          </p:txBody>
        </p:sp>
        <p:sp>
          <p:nvSpPr>
            <p:cNvPr id="3212" name="Rectangle 226"/>
            <p:cNvSpPr>
              <a:spLocks noChangeArrowheads="1"/>
            </p:cNvSpPr>
            <p:nvPr/>
          </p:nvSpPr>
          <p:spPr bwMode="auto">
            <a:xfrm>
              <a:off x="1763713" y="5688013"/>
              <a:ext cx="244475" cy="117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342900" indent="-3429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Tx/>
                <a:buNone/>
              </a:pPr>
              <a:r>
                <a:rPr lang="es-ES_tradnl" altLang="es-MX" sz="800" smtClean="0">
                  <a:solidFill>
                    <a:srgbClr val="000000"/>
                  </a:solidFill>
                  <a:latin typeface="Century Gothic" pitchFamily="34" charset="0"/>
                </a:rPr>
                <a:t>CD</a:t>
              </a:r>
            </a:p>
          </p:txBody>
        </p:sp>
        <p:sp>
          <p:nvSpPr>
            <p:cNvPr id="3213" name="Rectangle 227"/>
            <p:cNvSpPr>
              <a:spLocks noChangeArrowheads="1"/>
            </p:cNvSpPr>
            <p:nvPr/>
          </p:nvSpPr>
          <p:spPr bwMode="auto">
            <a:xfrm>
              <a:off x="8675688" y="3284538"/>
              <a:ext cx="244475" cy="117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342900" indent="-3429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Tx/>
                <a:buNone/>
              </a:pPr>
              <a:r>
                <a:rPr lang="es-ES_tradnl" altLang="es-MX" sz="800" smtClean="0">
                  <a:solidFill>
                    <a:srgbClr val="000000"/>
                  </a:solidFill>
                  <a:latin typeface="Century Gothic" pitchFamily="34" charset="0"/>
                </a:rPr>
                <a:t>CD</a:t>
              </a:r>
            </a:p>
          </p:txBody>
        </p:sp>
        <p:sp>
          <p:nvSpPr>
            <p:cNvPr id="3214" name="Line 228"/>
            <p:cNvSpPr>
              <a:spLocks noChangeShapeType="1"/>
            </p:cNvSpPr>
            <p:nvPr/>
          </p:nvSpPr>
          <p:spPr bwMode="auto">
            <a:xfrm>
              <a:off x="4859338" y="5013325"/>
              <a:ext cx="576262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15" name="Line 229"/>
            <p:cNvSpPr>
              <a:spLocks noChangeShapeType="1"/>
            </p:cNvSpPr>
            <p:nvPr/>
          </p:nvSpPr>
          <p:spPr bwMode="auto">
            <a:xfrm>
              <a:off x="5435600" y="5013325"/>
              <a:ext cx="0" cy="12954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16" name="Line 230"/>
            <p:cNvSpPr>
              <a:spLocks noChangeShapeType="1"/>
            </p:cNvSpPr>
            <p:nvPr/>
          </p:nvSpPr>
          <p:spPr bwMode="auto">
            <a:xfrm>
              <a:off x="5435600" y="6308725"/>
              <a:ext cx="1800225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17" name="Line 231"/>
            <p:cNvSpPr>
              <a:spLocks noChangeShapeType="1"/>
            </p:cNvSpPr>
            <p:nvPr/>
          </p:nvSpPr>
          <p:spPr bwMode="auto">
            <a:xfrm flipV="1">
              <a:off x="7235825" y="5949950"/>
              <a:ext cx="0" cy="3587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18" name="Line 232"/>
            <p:cNvSpPr>
              <a:spLocks noChangeShapeType="1"/>
            </p:cNvSpPr>
            <p:nvPr/>
          </p:nvSpPr>
          <p:spPr bwMode="auto">
            <a:xfrm>
              <a:off x="7235825" y="5949950"/>
              <a:ext cx="43180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19" name="AutoShape 233" descr="Diagonal hacia arriba ancha"/>
            <p:cNvSpPr>
              <a:spLocks noChangeArrowheads="1"/>
            </p:cNvSpPr>
            <p:nvPr/>
          </p:nvSpPr>
          <p:spPr bwMode="auto">
            <a:xfrm>
              <a:off x="7235825" y="5734050"/>
              <a:ext cx="215900" cy="142875"/>
            </a:xfrm>
            <a:prstGeom prst="flowChartOnlineStorage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MX" altLang="es-MX" sz="800" smtClean="0">
                <a:solidFill>
                  <a:srgbClr val="008000"/>
                </a:solidFill>
                <a:latin typeface="Arial Narrow" pitchFamily="34" charset="0"/>
              </a:endParaRPr>
            </a:p>
          </p:txBody>
        </p:sp>
        <p:sp>
          <p:nvSpPr>
            <p:cNvPr id="3220" name="Rectangle 234"/>
            <p:cNvSpPr>
              <a:spLocks noChangeArrowheads="1"/>
            </p:cNvSpPr>
            <p:nvPr/>
          </p:nvSpPr>
          <p:spPr bwMode="auto">
            <a:xfrm>
              <a:off x="6084888" y="6237288"/>
              <a:ext cx="244475" cy="117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342900" indent="-3429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Tx/>
                <a:buNone/>
              </a:pPr>
              <a:r>
                <a:rPr lang="es-ES_tradnl" altLang="es-MX" sz="800" smtClean="0">
                  <a:solidFill>
                    <a:srgbClr val="000000"/>
                  </a:solidFill>
                  <a:latin typeface="Century Gothic" pitchFamily="34" charset="0"/>
                </a:rPr>
                <a:t>CD</a:t>
              </a:r>
            </a:p>
          </p:txBody>
        </p:sp>
        <p:sp>
          <p:nvSpPr>
            <p:cNvPr id="3221" name="Line 236"/>
            <p:cNvSpPr>
              <a:spLocks noChangeShapeType="1"/>
            </p:cNvSpPr>
            <p:nvPr/>
          </p:nvSpPr>
          <p:spPr bwMode="auto">
            <a:xfrm>
              <a:off x="2771775" y="2132285"/>
              <a:ext cx="503238" cy="158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22" name="Text Box 237" descr="Diagonal hacia arriba ancha"/>
            <p:cNvSpPr txBox="1">
              <a:spLocks noChangeArrowheads="1"/>
            </p:cNvSpPr>
            <p:nvPr/>
          </p:nvSpPr>
          <p:spPr bwMode="auto">
            <a:xfrm>
              <a:off x="8027988" y="3863975"/>
              <a:ext cx="341312" cy="230188"/>
            </a:xfrm>
            <a:prstGeom prst="rect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8000"/>
                  </a:solidFill>
                  <a:latin typeface="Century Gothic" pitchFamily="34" charset="0"/>
                </a:rPr>
                <a:t>S041</a:t>
              </a:r>
              <a:endParaRPr lang="es-ES" altLang="es-MX" sz="800" smtClean="0">
                <a:solidFill>
                  <a:srgbClr val="008000"/>
                </a:solidFill>
                <a:latin typeface="Century Gothic" pitchFamily="34" charset="0"/>
              </a:endParaRPr>
            </a:p>
          </p:txBody>
        </p:sp>
        <p:sp>
          <p:nvSpPr>
            <p:cNvPr id="3223" name="Line 238"/>
            <p:cNvSpPr>
              <a:spLocks noChangeShapeType="1"/>
            </p:cNvSpPr>
            <p:nvPr/>
          </p:nvSpPr>
          <p:spPr bwMode="auto">
            <a:xfrm>
              <a:off x="8243888" y="3797923"/>
              <a:ext cx="21590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24" name="Line 239"/>
            <p:cNvSpPr>
              <a:spLocks noChangeShapeType="1"/>
            </p:cNvSpPr>
            <p:nvPr/>
          </p:nvSpPr>
          <p:spPr bwMode="auto">
            <a:xfrm>
              <a:off x="8459788" y="3790608"/>
              <a:ext cx="0" cy="50482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25" name="Line 241"/>
            <p:cNvSpPr>
              <a:spLocks noChangeShapeType="1"/>
            </p:cNvSpPr>
            <p:nvPr/>
          </p:nvSpPr>
          <p:spPr bwMode="auto">
            <a:xfrm>
              <a:off x="7956550" y="3949700"/>
              <a:ext cx="7143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26" name="Line 242"/>
            <p:cNvSpPr>
              <a:spLocks noChangeShapeType="1"/>
            </p:cNvSpPr>
            <p:nvPr/>
          </p:nvSpPr>
          <p:spPr bwMode="auto">
            <a:xfrm>
              <a:off x="7164388" y="2636838"/>
              <a:ext cx="0" cy="57626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27" name="Line 243"/>
            <p:cNvSpPr>
              <a:spLocks noChangeShapeType="1"/>
            </p:cNvSpPr>
            <p:nvPr/>
          </p:nvSpPr>
          <p:spPr bwMode="auto">
            <a:xfrm>
              <a:off x="7164388" y="3860800"/>
              <a:ext cx="43180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28" name="AutoShape 251" descr="Diagonal hacia arriba ancha"/>
            <p:cNvSpPr>
              <a:spLocks noChangeArrowheads="1"/>
            </p:cNvSpPr>
            <p:nvPr/>
          </p:nvSpPr>
          <p:spPr bwMode="auto">
            <a:xfrm>
              <a:off x="8459788" y="1628775"/>
              <a:ext cx="215900" cy="142875"/>
            </a:xfrm>
            <a:prstGeom prst="flowChartOnlineStorage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MX" altLang="es-MX" sz="800" smtClean="0">
                <a:solidFill>
                  <a:srgbClr val="008000"/>
                </a:solidFill>
                <a:latin typeface="Arial Narrow" pitchFamily="34" charset="0"/>
              </a:endParaRPr>
            </a:p>
          </p:txBody>
        </p:sp>
        <p:sp>
          <p:nvSpPr>
            <p:cNvPr id="3229" name="AutoShape 253" descr="Diagonal hacia arriba ancha"/>
            <p:cNvSpPr>
              <a:spLocks noChangeArrowheads="1"/>
            </p:cNvSpPr>
            <p:nvPr/>
          </p:nvSpPr>
          <p:spPr bwMode="auto">
            <a:xfrm>
              <a:off x="4284663" y="3646488"/>
              <a:ext cx="215900" cy="142875"/>
            </a:xfrm>
            <a:prstGeom prst="flowChartOnlineStorage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MX" altLang="es-MX" sz="800" smtClean="0">
                <a:solidFill>
                  <a:srgbClr val="008000"/>
                </a:solidFill>
                <a:latin typeface="Arial Narrow" pitchFamily="34" charset="0"/>
              </a:endParaRPr>
            </a:p>
          </p:txBody>
        </p:sp>
        <p:sp>
          <p:nvSpPr>
            <p:cNvPr id="3230" name="AutoShape 254" descr="Diagonal hacia arriba ancha"/>
            <p:cNvSpPr>
              <a:spLocks noChangeArrowheads="1"/>
            </p:cNvSpPr>
            <p:nvPr/>
          </p:nvSpPr>
          <p:spPr bwMode="auto">
            <a:xfrm>
              <a:off x="5148263" y="4797425"/>
              <a:ext cx="215900" cy="142875"/>
            </a:xfrm>
            <a:prstGeom prst="flowChartOnlineStorage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MX" altLang="es-MX" sz="800" smtClean="0">
                <a:solidFill>
                  <a:srgbClr val="008000"/>
                </a:solidFill>
                <a:latin typeface="Arial Narrow" pitchFamily="34" charset="0"/>
              </a:endParaRPr>
            </a:p>
          </p:txBody>
        </p:sp>
        <p:sp>
          <p:nvSpPr>
            <p:cNvPr id="3231" name="Line 255"/>
            <p:cNvSpPr>
              <a:spLocks noChangeShapeType="1"/>
            </p:cNvSpPr>
            <p:nvPr/>
          </p:nvSpPr>
          <p:spPr bwMode="auto">
            <a:xfrm flipH="1">
              <a:off x="3132138" y="5157788"/>
              <a:ext cx="86360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32" name="Rectangle 256"/>
            <p:cNvSpPr>
              <a:spLocks noChangeArrowheads="1"/>
            </p:cNvSpPr>
            <p:nvPr/>
          </p:nvSpPr>
          <p:spPr bwMode="auto">
            <a:xfrm>
              <a:off x="3419475" y="5084763"/>
              <a:ext cx="244475" cy="117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342900" indent="-3429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Tx/>
                <a:buNone/>
              </a:pPr>
              <a:r>
                <a:rPr lang="es-ES_tradnl" altLang="es-MX" sz="800" smtClean="0">
                  <a:solidFill>
                    <a:srgbClr val="000000"/>
                  </a:solidFill>
                  <a:latin typeface="Century Gothic" pitchFamily="34" charset="0"/>
                </a:rPr>
                <a:t>CD</a:t>
              </a:r>
            </a:p>
          </p:txBody>
        </p:sp>
        <p:sp>
          <p:nvSpPr>
            <p:cNvPr id="3233" name="Line 257"/>
            <p:cNvSpPr>
              <a:spLocks noChangeShapeType="1"/>
            </p:cNvSpPr>
            <p:nvPr/>
          </p:nvSpPr>
          <p:spPr bwMode="auto">
            <a:xfrm flipV="1">
              <a:off x="6227763" y="2133600"/>
              <a:ext cx="0" cy="3587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34" name="Text Box 258" descr="Diagonal hacia arriba ancha"/>
            <p:cNvSpPr txBox="1">
              <a:spLocks noChangeArrowheads="1"/>
            </p:cNvSpPr>
            <p:nvPr/>
          </p:nvSpPr>
          <p:spPr bwMode="auto">
            <a:xfrm>
              <a:off x="7524750" y="2060575"/>
              <a:ext cx="360363" cy="230188"/>
            </a:xfrm>
            <a:prstGeom prst="rect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8000"/>
                  </a:solidFill>
                </a:rPr>
                <a:t>S054-007</a:t>
              </a:r>
              <a:endParaRPr lang="es-ES" altLang="es-MX" sz="800" smtClean="0">
                <a:solidFill>
                  <a:srgbClr val="008000"/>
                </a:solidFill>
              </a:endParaRPr>
            </a:p>
          </p:txBody>
        </p:sp>
        <p:sp>
          <p:nvSpPr>
            <p:cNvPr id="3235" name="Line 259"/>
            <p:cNvSpPr>
              <a:spLocks noChangeShapeType="1"/>
            </p:cNvSpPr>
            <p:nvPr/>
          </p:nvSpPr>
          <p:spPr bwMode="auto">
            <a:xfrm>
              <a:off x="7308850" y="2133600"/>
              <a:ext cx="21590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36" name="Line 260"/>
            <p:cNvSpPr>
              <a:spLocks noChangeShapeType="1"/>
            </p:cNvSpPr>
            <p:nvPr/>
          </p:nvSpPr>
          <p:spPr bwMode="auto">
            <a:xfrm>
              <a:off x="7308850" y="2420938"/>
              <a:ext cx="21590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37" name="Rectangle 261"/>
            <p:cNvSpPr>
              <a:spLocks noChangeArrowheads="1"/>
            </p:cNvSpPr>
            <p:nvPr/>
          </p:nvSpPr>
          <p:spPr bwMode="auto">
            <a:xfrm>
              <a:off x="6948488" y="2060575"/>
              <a:ext cx="360362" cy="1444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700" smtClean="0">
                  <a:solidFill>
                    <a:srgbClr val="000000"/>
                  </a:solidFill>
                </a:rPr>
                <a:t>DRIVER</a:t>
              </a:r>
              <a:endParaRPr lang="es-ES" altLang="es-MX" sz="700" smtClean="0">
                <a:solidFill>
                  <a:srgbClr val="000000"/>
                </a:solidFill>
              </a:endParaRPr>
            </a:p>
          </p:txBody>
        </p:sp>
        <p:sp>
          <p:nvSpPr>
            <p:cNvPr id="3238" name="Line 262"/>
            <p:cNvSpPr>
              <a:spLocks noChangeShapeType="1"/>
            </p:cNvSpPr>
            <p:nvPr/>
          </p:nvSpPr>
          <p:spPr bwMode="auto">
            <a:xfrm>
              <a:off x="6227763" y="2133600"/>
              <a:ext cx="720725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39" name="Line 264"/>
            <p:cNvSpPr>
              <a:spLocks noChangeShapeType="1"/>
            </p:cNvSpPr>
            <p:nvPr/>
          </p:nvSpPr>
          <p:spPr bwMode="auto">
            <a:xfrm>
              <a:off x="6227763" y="2420938"/>
              <a:ext cx="720725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40" name="Rectangle 266"/>
            <p:cNvSpPr>
              <a:spLocks noChangeArrowheads="1"/>
            </p:cNvSpPr>
            <p:nvPr/>
          </p:nvSpPr>
          <p:spPr bwMode="auto">
            <a:xfrm>
              <a:off x="6948488" y="2347913"/>
              <a:ext cx="360362" cy="1444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700" smtClean="0">
                  <a:solidFill>
                    <a:srgbClr val="000000"/>
                  </a:solidFill>
                </a:rPr>
                <a:t>DRIVER</a:t>
              </a:r>
              <a:endParaRPr lang="es-ES" altLang="es-MX" sz="700" smtClean="0">
                <a:solidFill>
                  <a:srgbClr val="000000"/>
                </a:solidFill>
              </a:endParaRPr>
            </a:p>
          </p:txBody>
        </p:sp>
        <p:sp>
          <p:nvSpPr>
            <p:cNvPr id="3241" name="Rectangle 267"/>
            <p:cNvSpPr>
              <a:spLocks noChangeArrowheads="1"/>
            </p:cNvSpPr>
            <p:nvPr/>
          </p:nvSpPr>
          <p:spPr bwMode="auto">
            <a:xfrm>
              <a:off x="7019925" y="3213100"/>
              <a:ext cx="360363" cy="1444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700" smtClean="0">
                  <a:solidFill>
                    <a:srgbClr val="000000"/>
                  </a:solidFill>
                </a:rPr>
                <a:t>DRIVER</a:t>
              </a:r>
              <a:endParaRPr lang="es-ES" altLang="es-MX" sz="700" smtClean="0">
                <a:solidFill>
                  <a:srgbClr val="000000"/>
                </a:solidFill>
              </a:endParaRPr>
            </a:p>
          </p:txBody>
        </p:sp>
        <p:sp>
          <p:nvSpPr>
            <p:cNvPr id="3242" name="Line 268"/>
            <p:cNvSpPr>
              <a:spLocks noChangeShapeType="1"/>
            </p:cNvSpPr>
            <p:nvPr/>
          </p:nvSpPr>
          <p:spPr bwMode="auto">
            <a:xfrm>
              <a:off x="7164388" y="3357563"/>
              <a:ext cx="0" cy="50323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43" name="Rectangle 269"/>
            <p:cNvSpPr>
              <a:spLocks noChangeArrowheads="1"/>
            </p:cNvSpPr>
            <p:nvPr/>
          </p:nvSpPr>
          <p:spPr bwMode="auto">
            <a:xfrm>
              <a:off x="7524750" y="5516563"/>
              <a:ext cx="1150938" cy="7921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MX" altLang="es-MX" sz="800" b="1" smtClean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3244" name="Rectangle 270"/>
            <p:cNvSpPr>
              <a:spLocks noChangeArrowheads="1"/>
            </p:cNvSpPr>
            <p:nvPr/>
          </p:nvSpPr>
          <p:spPr bwMode="auto">
            <a:xfrm>
              <a:off x="8329613" y="5562600"/>
              <a:ext cx="419100" cy="9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IBM</a:t>
              </a:r>
              <a:endParaRPr lang="es-ES" altLang="es-MX" sz="800" smtClean="0">
                <a:solidFill>
                  <a:srgbClr val="000000"/>
                </a:solidFill>
              </a:endParaRPr>
            </a:p>
          </p:txBody>
        </p:sp>
        <p:sp>
          <p:nvSpPr>
            <p:cNvPr id="3245" name="Rectangle 271"/>
            <p:cNvSpPr>
              <a:spLocks noChangeArrowheads="1"/>
            </p:cNvSpPr>
            <p:nvPr/>
          </p:nvSpPr>
          <p:spPr bwMode="auto">
            <a:xfrm>
              <a:off x="7524750" y="5562600"/>
              <a:ext cx="419100" cy="9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ALFA</a:t>
              </a:r>
              <a:endParaRPr lang="es-ES" altLang="es-MX" sz="800" smtClean="0">
                <a:solidFill>
                  <a:srgbClr val="000000"/>
                </a:solidFill>
              </a:endParaRPr>
            </a:p>
          </p:txBody>
        </p:sp>
        <p:sp>
          <p:nvSpPr>
            <p:cNvPr id="3246" name="Rectangle 272"/>
            <p:cNvSpPr>
              <a:spLocks noChangeArrowheads="1"/>
            </p:cNvSpPr>
            <p:nvPr/>
          </p:nvSpPr>
          <p:spPr bwMode="auto">
            <a:xfrm>
              <a:off x="7380288" y="6092825"/>
              <a:ext cx="576262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ES" altLang="es-MX" sz="800" smtClean="0">
                  <a:solidFill>
                    <a:srgbClr val="000000"/>
                  </a:solidFill>
                </a:rPr>
                <a:t>CD</a:t>
              </a:r>
            </a:p>
          </p:txBody>
        </p:sp>
        <p:sp>
          <p:nvSpPr>
            <p:cNvPr id="3248" name="Line 257"/>
            <p:cNvSpPr>
              <a:spLocks noChangeShapeType="1"/>
            </p:cNvSpPr>
            <p:nvPr/>
          </p:nvSpPr>
          <p:spPr bwMode="auto">
            <a:xfrm flipV="1">
              <a:off x="6228184" y="1773833"/>
              <a:ext cx="0" cy="3587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49" name="Line 259"/>
            <p:cNvSpPr>
              <a:spLocks noChangeShapeType="1"/>
            </p:cNvSpPr>
            <p:nvPr/>
          </p:nvSpPr>
          <p:spPr bwMode="auto">
            <a:xfrm flipV="1">
              <a:off x="7309270" y="1772815"/>
              <a:ext cx="791122" cy="101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50" name="Rectangle 261"/>
            <p:cNvSpPr>
              <a:spLocks noChangeArrowheads="1"/>
            </p:cNvSpPr>
            <p:nvPr/>
          </p:nvSpPr>
          <p:spPr bwMode="auto">
            <a:xfrm>
              <a:off x="6948909" y="1700808"/>
              <a:ext cx="360362" cy="1444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700" smtClean="0">
                  <a:solidFill>
                    <a:srgbClr val="000000"/>
                  </a:solidFill>
                </a:rPr>
                <a:t>DRIVER</a:t>
              </a:r>
              <a:endParaRPr lang="es-ES" altLang="es-MX" sz="700" smtClean="0">
                <a:solidFill>
                  <a:srgbClr val="000000"/>
                </a:solidFill>
              </a:endParaRPr>
            </a:p>
          </p:txBody>
        </p:sp>
        <p:sp>
          <p:nvSpPr>
            <p:cNvPr id="3251" name="Line 262"/>
            <p:cNvSpPr>
              <a:spLocks noChangeShapeType="1"/>
            </p:cNvSpPr>
            <p:nvPr/>
          </p:nvSpPr>
          <p:spPr bwMode="auto">
            <a:xfrm>
              <a:off x="6228184" y="1773833"/>
              <a:ext cx="720725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52" name="Line 257"/>
            <p:cNvSpPr>
              <a:spLocks noChangeShapeType="1"/>
            </p:cNvSpPr>
            <p:nvPr/>
          </p:nvSpPr>
          <p:spPr bwMode="auto">
            <a:xfrm flipV="1">
              <a:off x="8100392" y="1772815"/>
              <a:ext cx="0" cy="50405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075" name="Text Box 98" descr="Diagonal hacia arriba ancha"/>
            <p:cNvSpPr txBox="1">
              <a:spLocks noChangeArrowheads="1"/>
            </p:cNvSpPr>
            <p:nvPr/>
          </p:nvSpPr>
          <p:spPr bwMode="auto">
            <a:xfrm>
              <a:off x="6391275" y="4724400"/>
              <a:ext cx="341313" cy="209550"/>
            </a:xfrm>
            <a:prstGeom prst="rect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8000"/>
                  </a:solidFill>
                  <a:latin typeface="Century Gothic" pitchFamily="34" charset="0"/>
                </a:rPr>
                <a:t>SSS</a:t>
              </a:r>
              <a:endParaRPr lang="es-ES" altLang="es-MX" sz="800" smtClean="0">
                <a:solidFill>
                  <a:srgbClr val="008000"/>
                </a:solidFill>
                <a:latin typeface="Century Gothic" pitchFamily="34" charset="0"/>
              </a:endParaRPr>
            </a:p>
          </p:txBody>
        </p:sp>
        <p:sp>
          <p:nvSpPr>
            <p:cNvPr id="3076" name="Text Box 100" descr="Diagonal hacia arriba ancha"/>
            <p:cNvSpPr txBox="1">
              <a:spLocks noChangeArrowheads="1"/>
            </p:cNvSpPr>
            <p:nvPr/>
          </p:nvSpPr>
          <p:spPr bwMode="auto">
            <a:xfrm>
              <a:off x="6310313" y="4365625"/>
              <a:ext cx="493712" cy="254000"/>
            </a:xfrm>
            <a:prstGeom prst="rect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8000"/>
                  </a:solidFill>
                  <a:latin typeface="Century Gothic" pitchFamily="34" charset="0"/>
                </a:rPr>
                <a:t>NSSOAP</a:t>
              </a:r>
              <a:endParaRPr lang="es-ES" altLang="es-MX" sz="800" smtClean="0">
                <a:solidFill>
                  <a:srgbClr val="008000"/>
                </a:solidFill>
                <a:latin typeface="Century Gothic" pitchFamily="34" charset="0"/>
              </a:endParaRPr>
            </a:p>
          </p:txBody>
        </p:sp>
        <p:cxnSp>
          <p:nvCxnSpPr>
            <p:cNvPr id="3077" name="Elbow Connector 2"/>
            <p:cNvCxnSpPr>
              <a:cxnSpLocks noChangeShapeType="1"/>
              <a:stCxn id="3075" idx="3"/>
              <a:endCxn id="3127" idx="1"/>
            </p:cNvCxnSpPr>
            <p:nvPr/>
          </p:nvCxnSpPr>
          <p:spPr bwMode="auto">
            <a:xfrm flipV="1">
              <a:off x="6732588" y="3976688"/>
              <a:ext cx="865187" cy="85248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Elbow Connector 6"/>
            <p:cNvCxnSpPr>
              <a:stCxn id="3165" idx="2"/>
              <a:endCxn id="3076" idx="0"/>
            </p:cNvCxnSpPr>
            <p:nvPr/>
          </p:nvCxnSpPr>
          <p:spPr>
            <a:xfrm rot="16200000" flipH="1">
              <a:off x="3656807" y="1464468"/>
              <a:ext cx="1657350" cy="4144963"/>
            </a:xfrm>
            <a:prstGeom prst="bentConnector3">
              <a:avLst>
                <a:gd name="adj1" fmla="val 41346"/>
              </a:avLst>
            </a:prstGeom>
            <a:ln w="158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9" name="Rectangle 105"/>
            <p:cNvSpPr>
              <a:spLocks noChangeArrowheads="1"/>
            </p:cNvSpPr>
            <p:nvPr/>
          </p:nvSpPr>
          <p:spPr bwMode="auto">
            <a:xfrm>
              <a:off x="5580063" y="3421063"/>
              <a:ext cx="369887" cy="1349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342900" indent="-3429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Tx/>
                <a:buNone/>
              </a:pPr>
              <a:r>
                <a:rPr lang="es-ES_tradnl" altLang="es-MX" sz="800" smtClean="0">
                  <a:solidFill>
                    <a:srgbClr val="000000"/>
                  </a:solidFill>
                  <a:latin typeface="Century Gothic" pitchFamily="34" charset="0"/>
                </a:rPr>
                <a:t>https</a:t>
              </a:r>
            </a:p>
          </p:txBody>
        </p:sp>
        <p:cxnSp>
          <p:nvCxnSpPr>
            <p:cNvPr id="3080" name="Elbow Connector 15"/>
            <p:cNvCxnSpPr>
              <a:cxnSpLocks noChangeShapeType="1"/>
              <a:stCxn id="3076" idx="2"/>
              <a:endCxn id="3075" idx="0"/>
            </p:cNvCxnSpPr>
            <p:nvPr/>
          </p:nvCxnSpPr>
          <p:spPr bwMode="auto">
            <a:xfrm rot="16200000" flipH="1">
              <a:off x="6506369" y="4669631"/>
              <a:ext cx="104775" cy="476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Hexagon 16"/>
            <p:cNvSpPr/>
            <p:nvPr/>
          </p:nvSpPr>
          <p:spPr>
            <a:xfrm>
              <a:off x="7596188" y="4954588"/>
              <a:ext cx="1009650" cy="350837"/>
            </a:xfrm>
            <a:prstGeom prst="hexagon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600" dirty="0" err="1">
                  <a:solidFill>
                    <a:srgbClr val="7030A0"/>
                  </a:solidFill>
                </a:rPr>
                <a:t>CitiSSO</a:t>
              </a:r>
              <a:endParaRPr lang="en-US" sz="600" dirty="0">
                <a:solidFill>
                  <a:srgbClr val="7030A0"/>
                </a:solidFill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600" dirty="0">
                  <a:solidFill>
                    <a:srgbClr val="7030A0"/>
                  </a:solidFill>
                </a:rPr>
                <a:t>SITEMINDER</a:t>
              </a:r>
            </a:p>
          </p:txBody>
        </p:sp>
        <p:cxnSp>
          <p:nvCxnSpPr>
            <p:cNvPr id="3082" name="Elbow Connector 18"/>
            <p:cNvCxnSpPr>
              <a:cxnSpLocks noChangeShapeType="1"/>
              <a:stCxn id="3075" idx="2"/>
              <a:endCxn id="17" idx="2"/>
            </p:cNvCxnSpPr>
            <p:nvPr/>
          </p:nvCxnSpPr>
          <p:spPr bwMode="auto">
            <a:xfrm rot="16200000" flipH="1">
              <a:off x="6980238" y="4514850"/>
              <a:ext cx="196850" cy="1035050"/>
            </a:xfrm>
            <a:prstGeom prst="bentConnector2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0245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7" name="Text Box 273"/>
          <p:cNvSpPr txBox="1">
            <a:spLocks noChangeArrowheads="1"/>
          </p:cNvSpPr>
          <p:nvPr/>
        </p:nvSpPr>
        <p:spPr bwMode="auto">
          <a:xfrm>
            <a:off x="107950" y="136525"/>
            <a:ext cx="8497888" cy="741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s-MX" altLang="es-MX" sz="1800" b="1" dirty="0" smtClean="0">
                <a:solidFill>
                  <a:srgbClr val="000000"/>
                </a:solidFill>
              </a:rPr>
              <a:t>Conectividad del Sistema de Tarjeta </a:t>
            </a:r>
            <a:r>
              <a:rPr lang="es-MX" altLang="es-MX" sz="1800" b="1" dirty="0" smtClean="0">
                <a:solidFill>
                  <a:srgbClr val="000000"/>
                </a:solidFill>
              </a:rPr>
              <a:t>Ejecutiva</a:t>
            </a:r>
            <a:endParaRPr lang="es-MX" altLang="es-MX" sz="1800" dirty="0" smtClean="0">
              <a:solidFill>
                <a:srgbClr val="000000"/>
              </a:solidFill>
            </a:endParaRP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s-MX" altLang="es-MX" sz="1200" b="1" dirty="0" smtClean="0">
                <a:solidFill>
                  <a:srgbClr val="000000"/>
                </a:solidFill>
              </a:rPr>
              <a:t>C430-000 Back </a:t>
            </a:r>
            <a:r>
              <a:rPr lang="es-MX" altLang="es-MX" sz="1200" b="1" dirty="0" err="1" smtClean="0">
                <a:solidFill>
                  <a:srgbClr val="000000"/>
                </a:solidFill>
              </a:rPr>
              <a:t>End</a:t>
            </a:r>
            <a:r>
              <a:rPr lang="es-MX" altLang="es-MX" sz="1400" b="1" dirty="0" smtClean="0">
                <a:solidFill>
                  <a:srgbClr val="000000"/>
                </a:solidFill>
              </a:rPr>
              <a:t> 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s-MX" altLang="es-MX" sz="1200" b="1" dirty="0" smtClean="0">
                <a:solidFill>
                  <a:srgbClr val="000000"/>
                </a:solidFill>
              </a:rPr>
              <a:t>C430-001 Front </a:t>
            </a:r>
            <a:r>
              <a:rPr lang="es-MX" altLang="es-MX" sz="1200" b="1" dirty="0" err="1" smtClean="0">
                <a:solidFill>
                  <a:srgbClr val="000000"/>
                </a:solidFill>
              </a:rPr>
              <a:t>End</a:t>
            </a:r>
            <a:endParaRPr lang="es-ES" altLang="es-MX" sz="1200" b="1" dirty="0" smtClean="0">
              <a:solidFill>
                <a:srgbClr val="000000"/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755650" y="547688"/>
            <a:ext cx="8208963" cy="6049962"/>
            <a:chOff x="755650" y="547688"/>
            <a:chExt cx="8208963" cy="6049962"/>
          </a:xfrm>
        </p:grpSpPr>
        <p:sp>
          <p:nvSpPr>
            <p:cNvPr id="3083" name="Text Box 18"/>
            <p:cNvSpPr txBox="1">
              <a:spLocks noChangeArrowheads="1"/>
            </p:cNvSpPr>
            <p:nvPr/>
          </p:nvSpPr>
          <p:spPr bwMode="auto">
            <a:xfrm>
              <a:off x="7381875" y="1198563"/>
              <a:ext cx="601663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TARCRE</a:t>
              </a:r>
              <a:endParaRPr lang="es-ES" altLang="es-MX" sz="800" smtClean="0">
                <a:solidFill>
                  <a:srgbClr val="000000"/>
                </a:solidFill>
              </a:endParaRPr>
            </a:p>
          </p:txBody>
        </p:sp>
        <p:sp>
          <p:nvSpPr>
            <p:cNvPr id="3084" name="Text Box 19"/>
            <p:cNvSpPr txBox="1">
              <a:spLocks noChangeArrowheads="1"/>
            </p:cNvSpPr>
            <p:nvPr/>
          </p:nvSpPr>
          <p:spPr bwMode="auto">
            <a:xfrm>
              <a:off x="8208963" y="1198563"/>
              <a:ext cx="61277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TANDEM</a:t>
              </a:r>
              <a:endParaRPr lang="es-ES" altLang="es-MX" sz="800" smtClean="0">
                <a:solidFill>
                  <a:srgbClr val="000000"/>
                </a:solidFill>
              </a:endParaRPr>
            </a:p>
          </p:txBody>
        </p:sp>
        <p:sp>
          <p:nvSpPr>
            <p:cNvPr id="3085" name="Text Box 20"/>
            <p:cNvSpPr txBox="1">
              <a:spLocks noChangeArrowheads="1"/>
            </p:cNvSpPr>
            <p:nvPr/>
          </p:nvSpPr>
          <p:spPr bwMode="auto">
            <a:xfrm>
              <a:off x="7381875" y="2924175"/>
              <a:ext cx="5762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Tuxedo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Pathway</a:t>
              </a:r>
              <a:endParaRPr lang="es-ES" altLang="es-MX" sz="800" smtClean="0">
                <a:solidFill>
                  <a:srgbClr val="000000"/>
                </a:solidFill>
              </a:endParaRPr>
            </a:p>
          </p:txBody>
        </p:sp>
        <p:sp>
          <p:nvSpPr>
            <p:cNvPr id="3086" name="Text Box 21"/>
            <p:cNvSpPr txBox="1">
              <a:spLocks noChangeArrowheads="1"/>
            </p:cNvSpPr>
            <p:nvPr/>
          </p:nvSpPr>
          <p:spPr bwMode="auto">
            <a:xfrm>
              <a:off x="8216900" y="2924175"/>
              <a:ext cx="6048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OSS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Guardian</a:t>
              </a:r>
              <a:endParaRPr lang="es-ES" altLang="es-MX" sz="800" smtClean="0">
                <a:solidFill>
                  <a:srgbClr val="000000"/>
                </a:solidFill>
              </a:endParaRPr>
            </a:p>
          </p:txBody>
        </p:sp>
        <p:sp>
          <p:nvSpPr>
            <p:cNvPr id="3087" name="Text Box 26"/>
            <p:cNvSpPr txBox="1">
              <a:spLocks noChangeArrowheads="1"/>
            </p:cNvSpPr>
            <p:nvPr/>
          </p:nvSpPr>
          <p:spPr bwMode="auto">
            <a:xfrm>
              <a:off x="3708400" y="1196975"/>
              <a:ext cx="102624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ES" altLang="es-MX" sz="800" smtClean="0">
                  <a:solidFill>
                    <a:srgbClr val="000000"/>
                  </a:solidFill>
                </a:rPr>
                <a:t>QRDBLVMSYB3P</a:t>
              </a:r>
            </a:p>
          </p:txBody>
        </p:sp>
        <p:sp>
          <p:nvSpPr>
            <p:cNvPr id="3088" name="Text Box 27"/>
            <p:cNvSpPr txBox="1">
              <a:spLocks noChangeArrowheads="1"/>
            </p:cNvSpPr>
            <p:nvPr/>
          </p:nvSpPr>
          <p:spPr bwMode="auto">
            <a:xfrm>
              <a:off x="4660430" y="1196975"/>
              <a:ext cx="48763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ES" altLang="es-MX" sz="800" smtClean="0">
                  <a:solidFill>
                    <a:srgbClr val="000000"/>
                  </a:solidFill>
                </a:rPr>
                <a:t>LINUX</a:t>
              </a:r>
            </a:p>
          </p:txBody>
        </p:sp>
        <p:sp>
          <p:nvSpPr>
            <p:cNvPr id="3089" name="Text Box 29"/>
            <p:cNvSpPr txBox="1">
              <a:spLocks noChangeArrowheads="1"/>
            </p:cNvSpPr>
            <p:nvPr/>
          </p:nvSpPr>
          <p:spPr bwMode="auto">
            <a:xfrm>
              <a:off x="3708400" y="2946430"/>
              <a:ext cx="79216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C, kshell, Sybase</a:t>
              </a:r>
              <a:endParaRPr lang="es-ES" altLang="es-MX" sz="800" smtClean="0">
                <a:solidFill>
                  <a:srgbClr val="000000"/>
                </a:solidFill>
              </a:endParaRPr>
            </a:p>
          </p:txBody>
        </p:sp>
        <p:sp>
          <p:nvSpPr>
            <p:cNvPr id="3090" name="Rectangle 31"/>
            <p:cNvSpPr>
              <a:spLocks noChangeArrowheads="1"/>
            </p:cNvSpPr>
            <p:nvPr/>
          </p:nvSpPr>
          <p:spPr bwMode="auto">
            <a:xfrm>
              <a:off x="3276600" y="2060848"/>
              <a:ext cx="431800" cy="1444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ODBC</a:t>
              </a:r>
              <a:endParaRPr lang="es-ES" altLang="es-MX" sz="800" smtClean="0">
                <a:solidFill>
                  <a:srgbClr val="000000"/>
                </a:solidFill>
              </a:endParaRPr>
            </a:p>
          </p:txBody>
        </p:sp>
        <p:sp>
          <p:nvSpPr>
            <p:cNvPr id="3091" name="Line 32"/>
            <p:cNvSpPr>
              <a:spLocks noChangeShapeType="1"/>
            </p:cNvSpPr>
            <p:nvPr/>
          </p:nvSpPr>
          <p:spPr bwMode="auto">
            <a:xfrm>
              <a:off x="3708400" y="2132285"/>
              <a:ext cx="43180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092" name="AutoShape 33" descr="Diagonal hacia arriba ancha"/>
            <p:cNvSpPr>
              <a:spLocks noChangeArrowheads="1"/>
            </p:cNvSpPr>
            <p:nvPr/>
          </p:nvSpPr>
          <p:spPr bwMode="auto">
            <a:xfrm>
              <a:off x="4140200" y="1989138"/>
              <a:ext cx="649288" cy="287337"/>
            </a:xfrm>
            <a:prstGeom prst="flowChartMagneticDisk">
              <a:avLst/>
            </a:prstGeom>
            <a:noFill/>
            <a:ln w="31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ES_tradnl" altLang="es-MX" sz="800" smtClean="0">
                  <a:solidFill>
                    <a:srgbClr val="008000"/>
                  </a:solidFill>
                  <a:latin typeface="Century Gothic" pitchFamily="34" charset="0"/>
                </a:rPr>
                <a:t>SYBASE</a:t>
              </a:r>
            </a:p>
          </p:txBody>
        </p:sp>
        <p:sp>
          <p:nvSpPr>
            <p:cNvPr id="3093" name="Rectangle 34"/>
            <p:cNvSpPr>
              <a:spLocks noChangeArrowheads="1"/>
            </p:cNvSpPr>
            <p:nvPr/>
          </p:nvSpPr>
          <p:spPr bwMode="auto">
            <a:xfrm>
              <a:off x="4140200" y="763588"/>
              <a:ext cx="431800" cy="1444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SKT</a:t>
              </a:r>
              <a:endParaRPr lang="es-ES" altLang="es-MX" sz="800" smtClean="0">
                <a:solidFill>
                  <a:srgbClr val="000000"/>
                </a:solidFill>
              </a:endParaRPr>
            </a:p>
          </p:txBody>
        </p:sp>
        <p:sp>
          <p:nvSpPr>
            <p:cNvPr id="3094" name="Text Box 36"/>
            <p:cNvSpPr txBox="1">
              <a:spLocks noChangeArrowheads="1"/>
            </p:cNvSpPr>
            <p:nvPr/>
          </p:nvSpPr>
          <p:spPr bwMode="auto">
            <a:xfrm>
              <a:off x="4140200" y="2420938"/>
              <a:ext cx="647700" cy="360362"/>
            </a:xfrm>
            <a:prstGeom prst="rect">
              <a:avLst/>
            </a:prstGeom>
            <a:noFill/>
            <a:ln w="19050" algn="ctr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b="1" smtClean="0">
                  <a:solidFill>
                    <a:srgbClr val="C00000"/>
                  </a:solidFill>
                  <a:latin typeface="Century Gothic" pitchFamily="34" charset="0"/>
                </a:rPr>
                <a:t>C430-000</a:t>
              </a:r>
              <a:endParaRPr lang="es-ES" altLang="es-MX" sz="800" b="1" smtClean="0">
                <a:solidFill>
                  <a:srgbClr val="C00000"/>
                </a:solidFill>
                <a:latin typeface="Century Gothic" pitchFamily="34" charset="0"/>
              </a:endParaRPr>
            </a:p>
          </p:txBody>
        </p:sp>
        <p:sp>
          <p:nvSpPr>
            <p:cNvPr id="3095" name="Line 37"/>
            <p:cNvSpPr>
              <a:spLocks noChangeShapeType="1"/>
            </p:cNvSpPr>
            <p:nvPr/>
          </p:nvSpPr>
          <p:spPr bwMode="auto">
            <a:xfrm>
              <a:off x="4427538" y="2278063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096" name="Text Box 38"/>
            <p:cNvSpPr txBox="1">
              <a:spLocks noChangeArrowheads="1"/>
            </p:cNvSpPr>
            <p:nvPr/>
          </p:nvSpPr>
          <p:spPr bwMode="auto">
            <a:xfrm>
              <a:off x="755650" y="4462463"/>
              <a:ext cx="411163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 type="none" w="med" len="sm"/>
                  <a:tailEnd type="none" w="med" len="sm"/>
                </a14:hiddenLine>
              </a:ext>
            </a:extLst>
          </p:spPr>
          <p:txBody>
            <a:bodyPr lIns="18000" tIns="36000" rIns="18000" bIns="360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dirty="0" err="1" smtClean="0">
                  <a:solidFill>
                    <a:srgbClr val="000000"/>
                  </a:solidFill>
                  <a:latin typeface="Century Gothic" pitchFamily="34" charset="0"/>
                </a:rPr>
                <a:t>Browse</a:t>
              </a:r>
              <a:endParaRPr lang="es-ES" altLang="es-MX" sz="800" dirty="0" smtClean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3097" name="Rectangle 39"/>
            <p:cNvSpPr>
              <a:spLocks noChangeArrowheads="1"/>
            </p:cNvSpPr>
            <p:nvPr/>
          </p:nvSpPr>
          <p:spPr bwMode="auto">
            <a:xfrm>
              <a:off x="755650" y="3500438"/>
              <a:ext cx="749300" cy="110490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prstDash val="dash"/>
              <a:miter lim="800000"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MX" altLang="es-MX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098" name="Text Box 40"/>
            <p:cNvSpPr txBox="1">
              <a:spLocks noChangeArrowheads="1"/>
            </p:cNvSpPr>
            <p:nvPr/>
          </p:nvSpPr>
          <p:spPr bwMode="auto">
            <a:xfrm>
              <a:off x="811213" y="3573463"/>
              <a:ext cx="422275" cy="19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  <a:latin typeface="Century Gothic" pitchFamily="34" charset="0"/>
                </a:rPr>
                <a:t>PC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  <a:latin typeface="Century Gothic" pitchFamily="34" charset="0"/>
                </a:rPr>
                <a:t> Clientes</a:t>
              </a:r>
              <a:endParaRPr lang="es-ES" altLang="es-MX" sz="800" smtClean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3099" name="AutoShape 41"/>
            <p:cNvSpPr>
              <a:spLocks noChangeArrowheads="1"/>
            </p:cNvSpPr>
            <p:nvPr/>
          </p:nvSpPr>
          <p:spPr bwMode="auto">
            <a:xfrm rot="16200000">
              <a:off x="965994" y="3747294"/>
              <a:ext cx="341312" cy="63500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175">
              <a:solidFill>
                <a:srgbClr val="008000"/>
              </a:solidFill>
              <a:round/>
              <a:headEnd/>
              <a:tailEnd/>
            </a:ln>
          </p:spPr>
          <p:txBody>
            <a:bodyPr vert="eaVert"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ES_tradnl" altLang="es-MX" sz="800" b="1" smtClean="0">
                  <a:solidFill>
                    <a:srgbClr val="008000"/>
                  </a:solidFill>
                  <a:latin typeface="Century Gothic" pitchFamily="34" charset="0"/>
                </a:rPr>
                <a:t>Bancanet Empresa-rial</a:t>
              </a:r>
              <a:endParaRPr lang="es-MX" altLang="es-MX" sz="800" b="1" smtClean="0">
                <a:solidFill>
                  <a:srgbClr val="008000"/>
                </a:solidFill>
                <a:latin typeface="Century Gothic" pitchFamily="34" charset="0"/>
              </a:endParaRPr>
            </a:p>
          </p:txBody>
        </p:sp>
        <p:sp>
          <p:nvSpPr>
            <p:cNvPr id="3100" name="Rectangle 42"/>
            <p:cNvSpPr>
              <a:spLocks noChangeArrowheads="1"/>
            </p:cNvSpPr>
            <p:nvPr/>
          </p:nvSpPr>
          <p:spPr bwMode="auto">
            <a:xfrm>
              <a:off x="1235075" y="4487863"/>
              <a:ext cx="212725" cy="9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  <a:latin typeface="Century Gothic" pitchFamily="34" charset="0"/>
                </a:rPr>
                <a:t>W2K</a:t>
              </a:r>
              <a:endParaRPr lang="es-ES" altLang="es-MX" sz="800" smtClean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3101" name="Text Box 44" descr="Diagonal hacia arriba ancha"/>
            <p:cNvSpPr txBox="1">
              <a:spLocks noChangeArrowheads="1"/>
            </p:cNvSpPr>
            <p:nvPr/>
          </p:nvSpPr>
          <p:spPr bwMode="auto">
            <a:xfrm>
              <a:off x="5873750" y="2492375"/>
              <a:ext cx="587375" cy="215900"/>
            </a:xfrm>
            <a:prstGeom prst="rect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MX" altLang="es-MX" sz="800" smtClean="0">
                <a:solidFill>
                  <a:srgbClr val="008000"/>
                </a:solidFill>
                <a:latin typeface="Century Gothic" pitchFamily="34" charset="0"/>
              </a:endParaRPr>
            </a:p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8000"/>
                  </a:solidFill>
                  <a:latin typeface="Century Gothic" pitchFamily="34" charset="0"/>
                </a:rPr>
                <a:t>C145-000</a:t>
              </a:r>
              <a:endParaRPr lang="es-ES" altLang="es-MX" sz="800" smtClean="0">
                <a:solidFill>
                  <a:srgbClr val="008000"/>
                </a:solidFill>
                <a:latin typeface="Century Gothic" pitchFamily="34" charset="0"/>
              </a:endParaRPr>
            </a:p>
          </p:txBody>
        </p:sp>
        <p:sp>
          <p:nvSpPr>
            <p:cNvPr id="3102" name="Text Box 46"/>
            <p:cNvSpPr txBox="1">
              <a:spLocks noChangeArrowheads="1"/>
            </p:cNvSpPr>
            <p:nvPr/>
          </p:nvSpPr>
          <p:spPr bwMode="auto">
            <a:xfrm>
              <a:off x="5513388" y="1196975"/>
              <a:ext cx="998537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Macro TCPServer</a:t>
              </a:r>
              <a:endParaRPr lang="es-ES" altLang="es-MX" sz="800" smtClean="0">
                <a:solidFill>
                  <a:srgbClr val="000000"/>
                </a:solidFill>
              </a:endParaRPr>
            </a:p>
          </p:txBody>
        </p:sp>
        <p:sp>
          <p:nvSpPr>
            <p:cNvPr id="3103" name="Text Box 47"/>
            <p:cNvSpPr txBox="1">
              <a:spLocks noChangeArrowheads="1"/>
            </p:cNvSpPr>
            <p:nvPr/>
          </p:nvSpPr>
          <p:spPr bwMode="auto">
            <a:xfrm>
              <a:off x="6592888" y="2998788"/>
              <a:ext cx="325437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UX</a:t>
              </a:r>
              <a:endParaRPr lang="es-ES" altLang="es-MX" sz="800" smtClean="0">
                <a:solidFill>
                  <a:srgbClr val="000000"/>
                </a:solidFill>
              </a:endParaRPr>
            </a:p>
          </p:txBody>
        </p:sp>
        <p:sp>
          <p:nvSpPr>
            <p:cNvPr id="3104" name="Text Box 48"/>
            <p:cNvSpPr txBox="1">
              <a:spLocks noChangeArrowheads="1"/>
            </p:cNvSpPr>
            <p:nvPr/>
          </p:nvSpPr>
          <p:spPr bwMode="auto">
            <a:xfrm>
              <a:off x="6521450" y="1196975"/>
              <a:ext cx="42703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UNIX</a:t>
              </a:r>
              <a:endParaRPr lang="es-ES" altLang="es-MX" sz="800" smtClean="0">
                <a:solidFill>
                  <a:srgbClr val="000000"/>
                </a:solidFill>
              </a:endParaRPr>
            </a:p>
          </p:txBody>
        </p:sp>
        <p:sp>
          <p:nvSpPr>
            <p:cNvPr id="3105" name="Line 50"/>
            <p:cNvSpPr>
              <a:spLocks noChangeShapeType="1"/>
            </p:cNvSpPr>
            <p:nvPr/>
          </p:nvSpPr>
          <p:spPr bwMode="auto">
            <a:xfrm flipV="1">
              <a:off x="3348038" y="836613"/>
              <a:ext cx="0" cy="57626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06" name="Line 51"/>
            <p:cNvSpPr>
              <a:spLocks noChangeShapeType="1"/>
            </p:cNvSpPr>
            <p:nvPr/>
          </p:nvSpPr>
          <p:spPr bwMode="auto">
            <a:xfrm>
              <a:off x="3348038" y="836613"/>
              <a:ext cx="792162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07" name="Line 52"/>
            <p:cNvSpPr>
              <a:spLocks noChangeShapeType="1"/>
            </p:cNvSpPr>
            <p:nvPr/>
          </p:nvSpPr>
          <p:spPr bwMode="auto">
            <a:xfrm>
              <a:off x="4572000" y="836613"/>
              <a:ext cx="720725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08" name="Line 56"/>
            <p:cNvSpPr>
              <a:spLocks noChangeShapeType="1"/>
            </p:cNvSpPr>
            <p:nvPr/>
          </p:nvSpPr>
          <p:spPr bwMode="auto">
            <a:xfrm>
              <a:off x="5292725" y="1557338"/>
              <a:ext cx="792163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09" name="AutoShape 58" descr="Diagonal hacia arriba ancha"/>
            <p:cNvSpPr>
              <a:spLocks noChangeArrowheads="1"/>
            </p:cNvSpPr>
            <p:nvPr/>
          </p:nvSpPr>
          <p:spPr bwMode="auto">
            <a:xfrm>
              <a:off x="4106863" y="5389563"/>
              <a:ext cx="630237" cy="200025"/>
            </a:xfrm>
            <a:prstGeom prst="flowChartMagneticDisk">
              <a:avLst/>
            </a:prstGeom>
            <a:noFill/>
            <a:ln w="31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ES_tradnl" altLang="es-MX" sz="800" smtClean="0">
                  <a:solidFill>
                    <a:srgbClr val="008000"/>
                  </a:solidFill>
                  <a:latin typeface="Century Gothic" pitchFamily="34" charset="0"/>
                </a:rPr>
                <a:t>Archivos</a:t>
              </a:r>
            </a:p>
          </p:txBody>
        </p:sp>
        <p:sp>
          <p:nvSpPr>
            <p:cNvPr id="3110" name="AutoShape 59" descr="Diagonal hacia arriba ancha"/>
            <p:cNvSpPr>
              <a:spLocks noChangeArrowheads="1"/>
            </p:cNvSpPr>
            <p:nvPr/>
          </p:nvSpPr>
          <p:spPr bwMode="auto">
            <a:xfrm>
              <a:off x="4024313" y="4845050"/>
              <a:ext cx="800100" cy="420688"/>
            </a:xfrm>
            <a:prstGeom prst="flowChartProcess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ES_tradnl" altLang="es-MX" sz="800" smtClean="0">
                  <a:solidFill>
                    <a:srgbClr val="008000"/>
                  </a:solidFill>
                  <a:latin typeface="Century Gothic" pitchFamily="34" charset="0"/>
                </a:rPr>
                <a:t>Transferencia de Archivos</a:t>
              </a:r>
            </a:p>
          </p:txBody>
        </p:sp>
        <p:cxnSp>
          <p:nvCxnSpPr>
            <p:cNvPr id="3111" name="AutoShape 60"/>
            <p:cNvCxnSpPr>
              <a:cxnSpLocks noChangeShapeType="1"/>
              <a:stCxn id="3110" idx="2"/>
              <a:endCxn id="3109" idx="1"/>
            </p:cNvCxnSpPr>
            <p:nvPr/>
          </p:nvCxnSpPr>
          <p:spPr bwMode="auto">
            <a:xfrm flipH="1">
              <a:off x="4422775" y="5265738"/>
              <a:ext cx="1588" cy="123825"/>
            </a:xfrm>
            <a:prstGeom prst="straightConnector1">
              <a:avLst/>
            </a:prstGeom>
            <a:noFill/>
            <a:ln w="3175">
              <a:solidFill>
                <a:srgbClr val="0080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12" name="Rectangle 62"/>
            <p:cNvSpPr>
              <a:spLocks noChangeArrowheads="1"/>
            </p:cNvSpPr>
            <p:nvPr/>
          </p:nvSpPr>
          <p:spPr bwMode="auto">
            <a:xfrm>
              <a:off x="4860925" y="6021388"/>
              <a:ext cx="128588" cy="9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  <a:latin typeface="Century Gothic" pitchFamily="34" charset="0"/>
                </a:rPr>
                <a:t>UX</a:t>
              </a:r>
              <a:endParaRPr lang="es-ES" altLang="es-MX" sz="800" smtClean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3113" name="Rectangle 63"/>
            <p:cNvSpPr>
              <a:spLocks noChangeArrowheads="1"/>
            </p:cNvSpPr>
            <p:nvPr/>
          </p:nvSpPr>
          <p:spPr bwMode="auto">
            <a:xfrm>
              <a:off x="4860925" y="4221163"/>
              <a:ext cx="161925" cy="122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1000" smtClean="0">
                  <a:solidFill>
                    <a:srgbClr val="000000"/>
                  </a:solidFill>
                  <a:latin typeface="Century Gothic" pitchFamily="34" charset="0"/>
                </a:rPr>
                <a:t>HP</a:t>
              </a:r>
              <a:endParaRPr lang="es-ES" altLang="es-MX" sz="1000" smtClean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3114" name="AutoShape 65" descr="Diagonal hacia arriba ancha"/>
            <p:cNvSpPr>
              <a:spLocks noChangeArrowheads="1"/>
            </p:cNvSpPr>
            <p:nvPr/>
          </p:nvSpPr>
          <p:spPr bwMode="auto">
            <a:xfrm>
              <a:off x="3851275" y="3500438"/>
              <a:ext cx="215900" cy="142875"/>
            </a:xfrm>
            <a:prstGeom prst="flowChartOnlineStorage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MX" altLang="es-MX" sz="800" smtClean="0">
                <a:solidFill>
                  <a:srgbClr val="008000"/>
                </a:solidFill>
                <a:latin typeface="Arial Narrow" pitchFamily="34" charset="0"/>
              </a:endParaRPr>
            </a:p>
          </p:txBody>
        </p:sp>
        <p:sp>
          <p:nvSpPr>
            <p:cNvPr id="3115" name="Rectangle 73"/>
            <p:cNvSpPr>
              <a:spLocks noChangeArrowheads="1"/>
            </p:cNvSpPr>
            <p:nvPr/>
          </p:nvSpPr>
          <p:spPr bwMode="auto">
            <a:xfrm>
              <a:off x="6232525" y="4170363"/>
              <a:ext cx="571500" cy="122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ES" altLang="es-MX" sz="800" smtClean="0">
                  <a:solidFill>
                    <a:srgbClr val="000000"/>
                  </a:solidFill>
                </a:rPr>
                <a:t>Tandem (CI)</a:t>
              </a:r>
            </a:p>
          </p:txBody>
        </p:sp>
        <p:sp>
          <p:nvSpPr>
            <p:cNvPr id="3116" name="Text Box 74"/>
            <p:cNvSpPr txBox="1">
              <a:spLocks noChangeArrowheads="1"/>
            </p:cNvSpPr>
            <p:nvPr/>
          </p:nvSpPr>
          <p:spPr bwMode="auto">
            <a:xfrm>
              <a:off x="5619750" y="4149725"/>
              <a:ext cx="465138" cy="19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  <a:latin typeface="Century Gothic" pitchFamily="34" charset="0"/>
                </a:rPr>
                <a:t>Switch A/</a:t>
              </a:r>
            </a:p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  <a:latin typeface="Century Gothic" pitchFamily="34" charset="0"/>
                </a:rPr>
                <a:t>Switch D</a:t>
              </a:r>
              <a:endParaRPr lang="es-ES" altLang="es-MX" sz="800" smtClean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3117" name="Text Box 75"/>
            <p:cNvSpPr txBox="1">
              <a:spLocks noChangeArrowheads="1"/>
            </p:cNvSpPr>
            <p:nvPr/>
          </p:nvSpPr>
          <p:spPr bwMode="auto">
            <a:xfrm>
              <a:off x="5656263" y="6021388"/>
              <a:ext cx="357187" cy="9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  <a:latin typeface="Century Gothic" pitchFamily="34" charset="0"/>
                </a:rPr>
                <a:t>Tuxedo</a:t>
              </a:r>
              <a:endParaRPr lang="es-ES" altLang="es-MX" sz="800" smtClean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3118" name="Text Box 76"/>
            <p:cNvSpPr txBox="1">
              <a:spLocks noChangeArrowheads="1"/>
            </p:cNvSpPr>
            <p:nvPr/>
          </p:nvSpPr>
          <p:spPr bwMode="auto">
            <a:xfrm>
              <a:off x="6588125" y="6067425"/>
              <a:ext cx="360363" cy="9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  <a:latin typeface="Century Gothic" pitchFamily="34" charset="0"/>
                </a:rPr>
                <a:t>OSS</a:t>
              </a:r>
              <a:endParaRPr lang="es-ES" altLang="es-MX" sz="800" smtClean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3119" name="Rectangle 78"/>
            <p:cNvSpPr>
              <a:spLocks noChangeArrowheads="1"/>
            </p:cNvSpPr>
            <p:nvPr/>
          </p:nvSpPr>
          <p:spPr bwMode="auto">
            <a:xfrm>
              <a:off x="7021513" y="4941888"/>
              <a:ext cx="244475" cy="117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342900" indent="-3429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Tx/>
                <a:buNone/>
              </a:pPr>
              <a:r>
                <a:rPr lang="es-ES_tradnl" altLang="es-MX" sz="800" smtClean="0">
                  <a:solidFill>
                    <a:srgbClr val="000000"/>
                  </a:solidFill>
                  <a:latin typeface="Century Gothic" pitchFamily="34" charset="0"/>
                </a:rPr>
                <a:t>STD2</a:t>
              </a:r>
            </a:p>
          </p:txBody>
        </p:sp>
        <p:sp>
          <p:nvSpPr>
            <p:cNvPr id="3120" name="Text Box 79" descr="Diagonal hacia arriba ancha"/>
            <p:cNvSpPr txBox="1">
              <a:spLocks noChangeArrowheads="1"/>
            </p:cNvSpPr>
            <p:nvPr/>
          </p:nvSpPr>
          <p:spPr bwMode="auto">
            <a:xfrm>
              <a:off x="7596188" y="4310063"/>
              <a:ext cx="341312" cy="230187"/>
            </a:xfrm>
            <a:prstGeom prst="rect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8000"/>
                  </a:solidFill>
                  <a:latin typeface="Century Gothic" pitchFamily="34" charset="0"/>
                </a:rPr>
                <a:t>S015</a:t>
              </a:r>
              <a:endParaRPr lang="es-ES" altLang="es-MX" sz="800" smtClean="0">
                <a:solidFill>
                  <a:srgbClr val="008000"/>
                </a:solidFill>
                <a:latin typeface="Century Gothic" pitchFamily="34" charset="0"/>
              </a:endParaRPr>
            </a:p>
          </p:txBody>
        </p:sp>
        <p:sp>
          <p:nvSpPr>
            <p:cNvPr id="3121" name="Rectangle 80"/>
            <p:cNvSpPr>
              <a:spLocks noChangeArrowheads="1"/>
            </p:cNvSpPr>
            <p:nvPr/>
          </p:nvSpPr>
          <p:spPr bwMode="auto">
            <a:xfrm>
              <a:off x="7444069" y="4509120"/>
              <a:ext cx="5302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ES" altLang="es-MX" sz="800" smtClean="0">
                  <a:solidFill>
                    <a:srgbClr val="000000"/>
                  </a:solidFill>
                </a:rPr>
                <a:t>MCP</a:t>
              </a:r>
            </a:p>
          </p:txBody>
        </p:sp>
        <p:sp>
          <p:nvSpPr>
            <p:cNvPr id="3122" name="Rectangle 81"/>
            <p:cNvSpPr>
              <a:spLocks noChangeArrowheads="1"/>
            </p:cNvSpPr>
            <p:nvPr/>
          </p:nvSpPr>
          <p:spPr bwMode="auto">
            <a:xfrm>
              <a:off x="7486650" y="3536950"/>
              <a:ext cx="398463" cy="19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VdmAlfa</a:t>
              </a:r>
            </a:p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Monbeta</a:t>
              </a:r>
              <a:endParaRPr lang="es-ES" altLang="es-MX" sz="800" smtClean="0">
                <a:solidFill>
                  <a:srgbClr val="000000"/>
                </a:solidFill>
              </a:endParaRPr>
            </a:p>
          </p:txBody>
        </p:sp>
        <p:sp>
          <p:nvSpPr>
            <p:cNvPr id="3123" name="Line 83"/>
            <p:cNvSpPr>
              <a:spLocks noChangeShapeType="1"/>
            </p:cNvSpPr>
            <p:nvPr/>
          </p:nvSpPr>
          <p:spPr bwMode="auto">
            <a:xfrm flipV="1">
              <a:off x="7646988" y="3556000"/>
              <a:ext cx="0" cy="14224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24" name="AutoShape 84" descr="Diagonal hacia arriba ancha"/>
            <p:cNvSpPr>
              <a:spLocks noChangeArrowheads="1"/>
            </p:cNvSpPr>
            <p:nvPr/>
          </p:nvSpPr>
          <p:spPr bwMode="auto">
            <a:xfrm>
              <a:off x="8174038" y="4581128"/>
              <a:ext cx="431800" cy="215900"/>
            </a:xfrm>
            <a:prstGeom prst="flowChartMagneticDisk">
              <a:avLst/>
            </a:prstGeom>
            <a:noFill/>
            <a:ln w="31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ES_tradnl" altLang="es-MX" sz="800" smtClean="0">
                  <a:solidFill>
                    <a:srgbClr val="008000"/>
                  </a:solidFill>
                  <a:latin typeface="Century Gothic" pitchFamily="34" charset="0"/>
                </a:rPr>
                <a:t>Clientes</a:t>
              </a:r>
            </a:p>
          </p:txBody>
        </p:sp>
        <p:sp>
          <p:nvSpPr>
            <p:cNvPr id="3125" name="Rectangle 85"/>
            <p:cNvSpPr>
              <a:spLocks noChangeArrowheads="1"/>
            </p:cNvSpPr>
            <p:nvPr/>
          </p:nvSpPr>
          <p:spPr bwMode="auto">
            <a:xfrm>
              <a:off x="8329613" y="3563938"/>
              <a:ext cx="419100" cy="9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UNISYS</a:t>
              </a:r>
              <a:endParaRPr lang="es-ES" altLang="es-MX" sz="800" smtClean="0">
                <a:solidFill>
                  <a:srgbClr val="000000"/>
                </a:solidFill>
              </a:endParaRPr>
            </a:p>
          </p:txBody>
        </p:sp>
        <p:sp>
          <p:nvSpPr>
            <p:cNvPr id="3126" name="Text Box 86" descr="Diagonal hacia arriba ancha"/>
            <p:cNvSpPr txBox="1">
              <a:spLocks noChangeArrowheads="1"/>
            </p:cNvSpPr>
            <p:nvPr/>
          </p:nvSpPr>
          <p:spPr bwMode="auto">
            <a:xfrm>
              <a:off x="8172450" y="4278313"/>
              <a:ext cx="341313" cy="230187"/>
            </a:xfrm>
            <a:prstGeom prst="rect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8000"/>
                  </a:solidFill>
                  <a:latin typeface="Century Gothic" pitchFamily="34" charset="0"/>
                </a:rPr>
                <a:t>S016</a:t>
              </a:r>
              <a:endParaRPr lang="es-ES" altLang="es-MX" sz="800" smtClean="0">
                <a:solidFill>
                  <a:srgbClr val="008000"/>
                </a:solidFill>
                <a:latin typeface="Century Gothic" pitchFamily="34" charset="0"/>
              </a:endParaRPr>
            </a:p>
          </p:txBody>
        </p:sp>
        <p:sp>
          <p:nvSpPr>
            <p:cNvPr id="3127" name="Text Box 87" descr="Diagonal hacia arriba ancha"/>
            <p:cNvSpPr txBox="1">
              <a:spLocks noChangeArrowheads="1"/>
            </p:cNvSpPr>
            <p:nvPr/>
          </p:nvSpPr>
          <p:spPr bwMode="auto">
            <a:xfrm>
              <a:off x="7597775" y="3860800"/>
              <a:ext cx="341313" cy="230188"/>
            </a:xfrm>
            <a:prstGeom prst="rect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8000"/>
                  </a:solidFill>
                  <a:latin typeface="Century Gothic" pitchFamily="34" charset="0"/>
                </a:rPr>
                <a:t>S100</a:t>
              </a:r>
              <a:endParaRPr lang="es-ES" altLang="es-MX" sz="800" smtClean="0">
                <a:solidFill>
                  <a:srgbClr val="008000"/>
                </a:solidFill>
                <a:latin typeface="Century Gothic" pitchFamily="34" charset="0"/>
              </a:endParaRPr>
            </a:p>
          </p:txBody>
        </p:sp>
        <p:sp>
          <p:nvSpPr>
            <p:cNvPr id="3128" name="Rectangle 88"/>
            <p:cNvSpPr>
              <a:spLocks noChangeArrowheads="1"/>
            </p:cNvSpPr>
            <p:nvPr/>
          </p:nvSpPr>
          <p:spPr bwMode="auto">
            <a:xfrm>
              <a:off x="7453313" y="1196975"/>
              <a:ext cx="1296987" cy="20335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MX" altLang="es-MX" sz="800" b="1" smtClean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3129" name="Text Box 91" descr="Diagonal hacia arriba ancha"/>
            <p:cNvSpPr txBox="1">
              <a:spLocks noChangeArrowheads="1"/>
            </p:cNvSpPr>
            <p:nvPr/>
          </p:nvSpPr>
          <p:spPr bwMode="auto">
            <a:xfrm>
              <a:off x="8029575" y="2263775"/>
              <a:ext cx="647700" cy="301625"/>
            </a:xfrm>
            <a:prstGeom prst="rect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8000"/>
                  </a:solidFill>
                  <a:latin typeface="Century Gothic" pitchFamily="34" charset="0"/>
                </a:rPr>
                <a:t>S753-CONALTAS</a:t>
              </a:r>
              <a:endParaRPr lang="es-ES" altLang="es-MX" sz="800" smtClean="0">
                <a:solidFill>
                  <a:srgbClr val="008000"/>
                </a:solidFill>
                <a:latin typeface="Century Gothic" pitchFamily="34" charset="0"/>
              </a:endParaRPr>
            </a:p>
          </p:txBody>
        </p:sp>
        <p:sp>
          <p:nvSpPr>
            <p:cNvPr id="3130" name="Text Box 92" descr="Diagonal hacia arriba ancha"/>
            <p:cNvSpPr txBox="1">
              <a:spLocks noChangeArrowheads="1"/>
            </p:cNvSpPr>
            <p:nvPr/>
          </p:nvSpPr>
          <p:spPr bwMode="auto">
            <a:xfrm>
              <a:off x="7524750" y="2420938"/>
              <a:ext cx="431800" cy="230187"/>
            </a:xfrm>
            <a:prstGeom prst="rect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8000"/>
                  </a:solidFill>
                </a:rPr>
                <a:t>S054-060</a:t>
              </a:r>
              <a:endParaRPr lang="es-ES" altLang="es-MX" sz="800" smtClean="0">
                <a:solidFill>
                  <a:srgbClr val="008000"/>
                </a:solidFill>
              </a:endParaRPr>
            </a:p>
          </p:txBody>
        </p:sp>
        <p:sp>
          <p:nvSpPr>
            <p:cNvPr id="3131" name="Text Box 93" descr="Diagonal hacia arriba ancha"/>
            <p:cNvSpPr txBox="1">
              <a:spLocks noChangeArrowheads="1"/>
            </p:cNvSpPr>
            <p:nvPr/>
          </p:nvSpPr>
          <p:spPr bwMode="auto">
            <a:xfrm>
              <a:off x="8174038" y="1844675"/>
              <a:ext cx="341312" cy="230188"/>
            </a:xfrm>
            <a:prstGeom prst="rect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8000"/>
                  </a:solidFill>
                  <a:latin typeface="Century Gothic" pitchFamily="34" charset="0"/>
                </a:rPr>
                <a:t>S111</a:t>
              </a:r>
              <a:endParaRPr lang="es-ES" altLang="es-MX" sz="800" smtClean="0">
                <a:solidFill>
                  <a:srgbClr val="008000"/>
                </a:solidFill>
                <a:latin typeface="Century Gothic" pitchFamily="34" charset="0"/>
              </a:endParaRPr>
            </a:p>
          </p:txBody>
        </p:sp>
        <p:sp>
          <p:nvSpPr>
            <p:cNvPr id="3132" name="Line 95"/>
            <p:cNvSpPr>
              <a:spLocks noChangeShapeType="1"/>
            </p:cNvSpPr>
            <p:nvPr/>
          </p:nvSpPr>
          <p:spPr bwMode="auto">
            <a:xfrm>
              <a:off x="7956550" y="4381500"/>
              <a:ext cx="21590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33" name="Line 96"/>
            <p:cNvSpPr>
              <a:spLocks noChangeShapeType="1"/>
            </p:cNvSpPr>
            <p:nvPr/>
          </p:nvSpPr>
          <p:spPr bwMode="auto">
            <a:xfrm>
              <a:off x="7740650" y="4094163"/>
              <a:ext cx="0" cy="2159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34" name="Text Box 98" descr="Diagonal hacia arriba ancha"/>
            <p:cNvSpPr txBox="1">
              <a:spLocks noChangeArrowheads="1"/>
            </p:cNvSpPr>
            <p:nvPr/>
          </p:nvSpPr>
          <p:spPr bwMode="auto">
            <a:xfrm>
              <a:off x="5959475" y="5126038"/>
              <a:ext cx="341313" cy="230187"/>
            </a:xfrm>
            <a:prstGeom prst="rect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8000"/>
                  </a:solidFill>
                  <a:latin typeface="Century Gothic" pitchFamily="34" charset="0"/>
                </a:rPr>
                <a:t>SEC</a:t>
              </a:r>
              <a:endParaRPr lang="es-ES" altLang="es-MX" sz="800" smtClean="0">
                <a:solidFill>
                  <a:srgbClr val="008000"/>
                </a:solidFill>
                <a:latin typeface="Century Gothic" pitchFamily="34" charset="0"/>
              </a:endParaRPr>
            </a:p>
          </p:txBody>
        </p:sp>
        <p:sp>
          <p:nvSpPr>
            <p:cNvPr id="3135" name="Text Box 99" descr="Diagonal hacia arriba ancha"/>
            <p:cNvSpPr txBox="1">
              <a:spLocks noChangeArrowheads="1"/>
            </p:cNvSpPr>
            <p:nvPr/>
          </p:nvSpPr>
          <p:spPr bwMode="auto">
            <a:xfrm>
              <a:off x="5959475" y="5630863"/>
              <a:ext cx="341313" cy="230187"/>
            </a:xfrm>
            <a:prstGeom prst="rect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8000"/>
                  </a:solidFill>
                  <a:latin typeface="Century Gothic" pitchFamily="34" charset="0"/>
                </a:rPr>
                <a:t>RON</a:t>
              </a:r>
              <a:endParaRPr lang="es-ES" altLang="es-MX" sz="800" smtClean="0">
                <a:solidFill>
                  <a:srgbClr val="008000"/>
                </a:solidFill>
                <a:latin typeface="Century Gothic" pitchFamily="34" charset="0"/>
              </a:endParaRPr>
            </a:p>
          </p:txBody>
        </p:sp>
        <p:sp>
          <p:nvSpPr>
            <p:cNvPr id="3136" name="Text Box 100" descr="Diagonal hacia arriba ancha"/>
            <p:cNvSpPr txBox="1">
              <a:spLocks noChangeArrowheads="1"/>
            </p:cNvSpPr>
            <p:nvPr/>
          </p:nvSpPr>
          <p:spPr bwMode="auto">
            <a:xfrm>
              <a:off x="5959475" y="4725144"/>
              <a:ext cx="341313" cy="230188"/>
            </a:xfrm>
            <a:prstGeom prst="rect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8000"/>
                  </a:solidFill>
                  <a:latin typeface="Century Gothic" pitchFamily="34" charset="0"/>
                </a:rPr>
                <a:t>AME</a:t>
              </a:r>
              <a:endParaRPr lang="es-ES" altLang="es-MX" sz="800" smtClean="0">
                <a:solidFill>
                  <a:srgbClr val="008000"/>
                </a:solidFill>
                <a:latin typeface="Century Gothic" pitchFamily="34" charset="0"/>
              </a:endParaRPr>
            </a:p>
          </p:txBody>
        </p:sp>
        <p:sp>
          <p:nvSpPr>
            <p:cNvPr id="3137" name="Line 102"/>
            <p:cNvSpPr>
              <a:spLocks noChangeShapeType="1"/>
            </p:cNvSpPr>
            <p:nvPr/>
          </p:nvSpPr>
          <p:spPr bwMode="auto">
            <a:xfrm>
              <a:off x="4716463" y="2781300"/>
              <a:ext cx="0" cy="1223963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38" name="Line 103"/>
            <p:cNvSpPr>
              <a:spLocks noChangeShapeType="1"/>
            </p:cNvSpPr>
            <p:nvPr/>
          </p:nvSpPr>
          <p:spPr bwMode="auto">
            <a:xfrm>
              <a:off x="4716463" y="4005263"/>
              <a:ext cx="1439862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39" name="Line 104"/>
            <p:cNvSpPr>
              <a:spLocks noChangeShapeType="1"/>
            </p:cNvSpPr>
            <p:nvPr/>
          </p:nvSpPr>
          <p:spPr bwMode="auto">
            <a:xfrm>
              <a:off x="6156325" y="4005263"/>
              <a:ext cx="0" cy="719881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40" name="Rectangle 105"/>
            <p:cNvSpPr>
              <a:spLocks noChangeArrowheads="1"/>
            </p:cNvSpPr>
            <p:nvPr/>
          </p:nvSpPr>
          <p:spPr bwMode="auto">
            <a:xfrm>
              <a:off x="5437188" y="3933825"/>
              <a:ext cx="244475" cy="117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342900" indent="-3429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Tx/>
                <a:buNone/>
              </a:pPr>
              <a:r>
                <a:rPr lang="es-ES_tradnl" altLang="es-MX" sz="800" smtClean="0">
                  <a:solidFill>
                    <a:srgbClr val="000000"/>
                  </a:solidFill>
                  <a:latin typeface="Century Gothic" pitchFamily="34" charset="0"/>
                </a:rPr>
                <a:t>SA2</a:t>
              </a:r>
            </a:p>
          </p:txBody>
        </p:sp>
        <p:sp>
          <p:nvSpPr>
            <p:cNvPr id="3141" name="Line 106"/>
            <p:cNvSpPr>
              <a:spLocks noChangeShapeType="1"/>
            </p:cNvSpPr>
            <p:nvPr/>
          </p:nvSpPr>
          <p:spPr bwMode="auto">
            <a:xfrm>
              <a:off x="6156325" y="4940300"/>
              <a:ext cx="0" cy="20002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42" name="Line 107"/>
            <p:cNvSpPr>
              <a:spLocks noChangeShapeType="1"/>
            </p:cNvSpPr>
            <p:nvPr/>
          </p:nvSpPr>
          <p:spPr bwMode="auto">
            <a:xfrm>
              <a:off x="6156325" y="5356225"/>
              <a:ext cx="0" cy="28733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43" name="Line 108"/>
            <p:cNvSpPr>
              <a:spLocks noChangeShapeType="1"/>
            </p:cNvSpPr>
            <p:nvPr/>
          </p:nvSpPr>
          <p:spPr bwMode="auto">
            <a:xfrm>
              <a:off x="6300788" y="5716588"/>
              <a:ext cx="504825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44" name="Line 109"/>
            <p:cNvSpPr>
              <a:spLocks noChangeShapeType="1"/>
            </p:cNvSpPr>
            <p:nvPr/>
          </p:nvSpPr>
          <p:spPr bwMode="auto">
            <a:xfrm>
              <a:off x="6805613" y="5013325"/>
              <a:ext cx="0" cy="703263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45" name="Line 111"/>
            <p:cNvSpPr>
              <a:spLocks noChangeShapeType="1"/>
            </p:cNvSpPr>
            <p:nvPr/>
          </p:nvSpPr>
          <p:spPr bwMode="auto">
            <a:xfrm flipV="1">
              <a:off x="7380288" y="4005263"/>
              <a:ext cx="0" cy="100806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46" name="Rectangle 128"/>
            <p:cNvSpPr>
              <a:spLocks noChangeArrowheads="1"/>
            </p:cNvSpPr>
            <p:nvPr/>
          </p:nvSpPr>
          <p:spPr bwMode="auto">
            <a:xfrm>
              <a:off x="7451725" y="3500439"/>
              <a:ext cx="1296988" cy="13398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MX" altLang="es-MX" sz="800" b="1" smtClean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3147" name="Rectangle 129"/>
            <p:cNvSpPr>
              <a:spLocks noChangeArrowheads="1"/>
            </p:cNvSpPr>
            <p:nvPr/>
          </p:nvSpPr>
          <p:spPr bwMode="auto">
            <a:xfrm>
              <a:off x="5580063" y="4149725"/>
              <a:ext cx="1296987" cy="20335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MX" altLang="es-MX" sz="800" b="1" smtClean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3148" name="Rectangle 130"/>
            <p:cNvSpPr>
              <a:spLocks noChangeArrowheads="1"/>
            </p:cNvSpPr>
            <p:nvPr/>
          </p:nvSpPr>
          <p:spPr bwMode="auto">
            <a:xfrm>
              <a:off x="5584825" y="1196975"/>
              <a:ext cx="1296988" cy="20335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MX" altLang="es-MX" sz="800" b="1" smtClean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3149" name="Line 131"/>
            <p:cNvSpPr>
              <a:spLocks noChangeShapeType="1"/>
            </p:cNvSpPr>
            <p:nvPr/>
          </p:nvSpPr>
          <p:spPr bwMode="auto">
            <a:xfrm>
              <a:off x="7381875" y="4005263"/>
              <a:ext cx="21590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50" name="Line 133"/>
            <p:cNvSpPr>
              <a:spLocks noChangeShapeType="1"/>
            </p:cNvSpPr>
            <p:nvPr/>
          </p:nvSpPr>
          <p:spPr bwMode="auto">
            <a:xfrm>
              <a:off x="6805613" y="5013325"/>
              <a:ext cx="21590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51" name="Line 134"/>
            <p:cNvSpPr>
              <a:spLocks noChangeShapeType="1"/>
            </p:cNvSpPr>
            <p:nvPr/>
          </p:nvSpPr>
          <p:spPr bwMode="auto">
            <a:xfrm>
              <a:off x="7237413" y="5013325"/>
              <a:ext cx="144462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52" name="Rectangle 135"/>
            <p:cNvSpPr>
              <a:spLocks noChangeArrowheads="1"/>
            </p:cNvSpPr>
            <p:nvPr/>
          </p:nvSpPr>
          <p:spPr bwMode="auto">
            <a:xfrm>
              <a:off x="3779838" y="4149725"/>
              <a:ext cx="1296987" cy="20335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MX" altLang="es-MX" sz="800" b="1" smtClean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3153" name="Rectangle 136"/>
            <p:cNvSpPr>
              <a:spLocks noChangeArrowheads="1"/>
            </p:cNvSpPr>
            <p:nvPr/>
          </p:nvSpPr>
          <p:spPr bwMode="auto">
            <a:xfrm>
              <a:off x="3852863" y="4221163"/>
              <a:ext cx="792162" cy="19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Intelar 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Interno</a:t>
              </a:r>
              <a:endParaRPr lang="es-ES" altLang="es-MX" sz="800" smtClean="0">
                <a:solidFill>
                  <a:srgbClr val="000000"/>
                </a:solidFill>
              </a:endParaRPr>
            </a:p>
          </p:txBody>
        </p:sp>
        <p:sp>
          <p:nvSpPr>
            <p:cNvPr id="3154" name="Rectangle 137"/>
            <p:cNvSpPr>
              <a:spLocks noChangeArrowheads="1"/>
            </p:cNvSpPr>
            <p:nvPr/>
          </p:nvSpPr>
          <p:spPr bwMode="auto">
            <a:xfrm>
              <a:off x="3781425" y="5949950"/>
              <a:ext cx="792163" cy="19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Conect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Direct</a:t>
              </a:r>
              <a:endParaRPr lang="es-ES" altLang="es-MX" sz="800" smtClean="0">
                <a:solidFill>
                  <a:srgbClr val="000000"/>
                </a:solidFill>
              </a:endParaRPr>
            </a:p>
          </p:txBody>
        </p:sp>
        <p:sp>
          <p:nvSpPr>
            <p:cNvPr id="3155" name="AutoShape 138" descr="Diagonal hacia arriba ancha"/>
            <p:cNvSpPr>
              <a:spLocks noChangeArrowheads="1"/>
            </p:cNvSpPr>
            <p:nvPr/>
          </p:nvSpPr>
          <p:spPr bwMode="auto">
            <a:xfrm>
              <a:off x="2378075" y="5372100"/>
              <a:ext cx="630238" cy="200025"/>
            </a:xfrm>
            <a:prstGeom prst="flowChartMagneticDisk">
              <a:avLst/>
            </a:prstGeom>
            <a:noFill/>
            <a:ln w="31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ES_tradnl" altLang="es-MX" sz="800" smtClean="0">
                  <a:solidFill>
                    <a:srgbClr val="008000"/>
                  </a:solidFill>
                  <a:latin typeface="Century Gothic" pitchFamily="34" charset="0"/>
                </a:rPr>
                <a:t>Archivos</a:t>
              </a:r>
            </a:p>
          </p:txBody>
        </p:sp>
        <p:sp>
          <p:nvSpPr>
            <p:cNvPr id="3156" name="AutoShape 139" descr="Diagonal hacia arriba ancha"/>
            <p:cNvSpPr>
              <a:spLocks noChangeArrowheads="1"/>
            </p:cNvSpPr>
            <p:nvPr/>
          </p:nvSpPr>
          <p:spPr bwMode="auto">
            <a:xfrm>
              <a:off x="2295525" y="4827588"/>
              <a:ext cx="800100" cy="420687"/>
            </a:xfrm>
            <a:prstGeom prst="flowChartProcess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ES_tradnl" altLang="es-MX" sz="800" smtClean="0">
                  <a:solidFill>
                    <a:srgbClr val="008000"/>
                  </a:solidFill>
                  <a:latin typeface="Century Gothic" pitchFamily="34" charset="0"/>
                </a:rPr>
                <a:t>Transferencia de Archivos</a:t>
              </a:r>
            </a:p>
          </p:txBody>
        </p:sp>
        <p:cxnSp>
          <p:nvCxnSpPr>
            <p:cNvPr id="3157" name="AutoShape 140"/>
            <p:cNvCxnSpPr>
              <a:cxnSpLocks noChangeShapeType="1"/>
              <a:stCxn id="3156" idx="2"/>
              <a:endCxn id="3155" idx="1"/>
            </p:cNvCxnSpPr>
            <p:nvPr/>
          </p:nvCxnSpPr>
          <p:spPr bwMode="auto">
            <a:xfrm flipH="1">
              <a:off x="2693988" y="5248275"/>
              <a:ext cx="1587" cy="123825"/>
            </a:xfrm>
            <a:prstGeom prst="straightConnector1">
              <a:avLst/>
            </a:prstGeom>
            <a:noFill/>
            <a:ln w="3175">
              <a:solidFill>
                <a:srgbClr val="0080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58" name="Rectangle 141"/>
            <p:cNvSpPr>
              <a:spLocks noChangeArrowheads="1"/>
            </p:cNvSpPr>
            <p:nvPr/>
          </p:nvSpPr>
          <p:spPr bwMode="auto">
            <a:xfrm>
              <a:off x="3132138" y="6003925"/>
              <a:ext cx="128587" cy="9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  <a:latin typeface="Century Gothic" pitchFamily="34" charset="0"/>
                </a:rPr>
                <a:t>UX</a:t>
              </a:r>
              <a:endParaRPr lang="es-ES" altLang="es-MX" sz="800" smtClean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3159" name="Rectangle 142"/>
            <p:cNvSpPr>
              <a:spLocks noChangeArrowheads="1"/>
            </p:cNvSpPr>
            <p:nvPr/>
          </p:nvSpPr>
          <p:spPr bwMode="auto">
            <a:xfrm>
              <a:off x="3132138" y="4203700"/>
              <a:ext cx="161925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1000" smtClean="0">
                  <a:solidFill>
                    <a:srgbClr val="000000"/>
                  </a:solidFill>
                  <a:latin typeface="Century Gothic" pitchFamily="34" charset="0"/>
                </a:rPr>
                <a:t>HP</a:t>
              </a:r>
              <a:endParaRPr lang="es-ES" altLang="es-MX" sz="1000" smtClean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3160" name="Rectangle 143"/>
            <p:cNvSpPr>
              <a:spLocks noChangeArrowheads="1"/>
            </p:cNvSpPr>
            <p:nvPr/>
          </p:nvSpPr>
          <p:spPr bwMode="auto">
            <a:xfrm>
              <a:off x="2051050" y="4132263"/>
              <a:ext cx="1296988" cy="20335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MX" altLang="es-MX" sz="800" b="1" smtClean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3161" name="Rectangle 144"/>
            <p:cNvSpPr>
              <a:spLocks noChangeArrowheads="1"/>
            </p:cNvSpPr>
            <p:nvPr/>
          </p:nvSpPr>
          <p:spPr bwMode="auto">
            <a:xfrm>
              <a:off x="2124075" y="4203700"/>
              <a:ext cx="792163" cy="19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Intelar 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Externo</a:t>
              </a:r>
              <a:endParaRPr lang="es-ES" altLang="es-MX" sz="800" smtClean="0">
                <a:solidFill>
                  <a:srgbClr val="000000"/>
                </a:solidFill>
              </a:endParaRPr>
            </a:p>
          </p:txBody>
        </p:sp>
        <p:sp>
          <p:nvSpPr>
            <p:cNvPr id="3162" name="Rectangle 145"/>
            <p:cNvSpPr>
              <a:spLocks noChangeArrowheads="1"/>
            </p:cNvSpPr>
            <p:nvPr/>
          </p:nvSpPr>
          <p:spPr bwMode="auto">
            <a:xfrm>
              <a:off x="2052638" y="5932488"/>
              <a:ext cx="792162" cy="19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Conect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Direct</a:t>
              </a:r>
              <a:endParaRPr lang="es-ES" altLang="es-MX" sz="800" smtClean="0">
                <a:solidFill>
                  <a:srgbClr val="000000"/>
                </a:solidFill>
              </a:endParaRPr>
            </a:p>
          </p:txBody>
        </p:sp>
        <p:sp>
          <p:nvSpPr>
            <p:cNvPr id="3163" name="Rectangle 147"/>
            <p:cNvSpPr>
              <a:spLocks noChangeArrowheads="1"/>
            </p:cNvSpPr>
            <p:nvPr/>
          </p:nvSpPr>
          <p:spPr bwMode="auto">
            <a:xfrm>
              <a:off x="3779838" y="1196975"/>
              <a:ext cx="1296987" cy="20335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MX" altLang="es-MX" sz="800" b="1" smtClean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3164" name="Rectangle 148"/>
            <p:cNvSpPr>
              <a:spLocks noChangeArrowheads="1"/>
            </p:cNvSpPr>
            <p:nvPr/>
          </p:nvSpPr>
          <p:spPr bwMode="auto">
            <a:xfrm>
              <a:off x="1906588" y="1196975"/>
              <a:ext cx="1296987" cy="20335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MX" altLang="es-MX" sz="800" b="1" smtClean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3165" name="AutoShape 149"/>
            <p:cNvSpPr>
              <a:spLocks noChangeArrowheads="1"/>
            </p:cNvSpPr>
            <p:nvPr/>
          </p:nvSpPr>
          <p:spPr bwMode="auto">
            <a:xfrm>
              <a:off x="2052638" y="1916113"/>
              <a:ext cx="719137" cy="792162"/>
            </a:xfrm>
            <a:prstGeom prst="flowChartInternalStorage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  <a:miter lim="800000"/>
              <a:headEnd/>
              <a:tailEnd/>
            </a:ln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C00000"/>
                  </a:solidFill>
                </a:rPr>
                <a:t>Aplicación Usuario</a:t>
              </a:r>
            </a:p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C00000"/>
                  </a:solidFill>
                </a:rPr>
                <a:t>.Net</a:t>
              </a:r>
            </a:p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b="1" smtClean="0">
                  <a:solidFill>
                    <a:srgbClr val="C00000"/>
                  </a:solidFill>
                  <a:latin typeface="Century Gothic" pitchFamily="34" charset="0"/>
                </a:rPr>
                <a:t>C430-001</a:t>
              </a:r>
              <a:endParaRPr lang="es-ES_tradnl" altLang="es-MX" sz="800" b="1" smtClean="0">
                <a:solidFill>
                  <a:srgbClr val="C00000"/>
                </a:solidFill>
                <a:latin typeface="Century Gothic" pitchFamily="34" charset="0"/>
              </a:endParaRPr>
            </a:p>
          </p:txBody>
        </p:sp>
        <p:sp>
          <p:nvSpPr>
            <p:cNvPr id="3166" name="AutoShape 153"/>
            <p:cNvSpPr>
              <a:spLocks noChangeArrowheads="1"/>
            </p:cNvSpPr>
            <p:nvPr/>
          </p:nvSpPr>
          <p:spPr bwMode="auto">
            <a:xfrm>
              <a:off x="2123728" y="1557338"/>
              <a:ext cx="576262" cy="214312"/>
            </a:xfrm>
            <a:prstGeom prst="flowChartInternalStorage">
              <a:avLst/>
            </a:prstGeom>
            <a:noFill/>
            <a:ln w="31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700" smtClean="0">
                  <a:solidFill>
                    <a:srgbClr val="008000"/>
                  </a:solidFill>
                  <a:latin typeface="Arial Narrow" pitchFamily="34" charset="0"/>
                </a:rPr>
                <a:t>COMDRV32</a:t>
              </a:r>
              <a:endParaRPr lang="es-ES_tradnl" altLang="es-MX" sz="700" smtClean="0">
                <a:solidFill>
                  <a:srgbClr val="008000"/>
                </a:solidFill>
                <a:latin typeface="Arial Narrow" pitchFamily="34" charset="0"/>
              </a:endParaRPr>
            </a:p>
          </p:txBody>
        </p:sp>
        <p:sp>
          <p:nvSpPr>
            <p:cNvPr id="3167" name="Text Box 154"/>
            <p:cNvSpPr txBox="1">
              <a:spLocks noChangeArrowheads="1"/>
            </p:cNvSpPr>
            <p:nvPr/>
          </p:nvSpPr>
          <p:spPr bwMode="auto">
            <a:xfrm>
              <a:off x="1871663" y="1198563"/>
              <a:ext cx="325437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PC</a:t>
              </a:r>
              <a:endParaRPr lang="es-ES" altLang="es-MX" sz="800" smtClean="0">
                <a:solidFill>
                  <a:srgbClr val="000000"/>
                </a:solidFill>
              </a:endParaRPr>
            </a:p>
          </p:txBody>
        </p:sp>
        <p:sp>
          <p:nvSpPr>
            <p:cNvPr id="3168" name="Text Box 155"/>
            <p:cNvSpPr txBox="1">
              <a:spLocks noChangeArrowheads="1"/>
            </p:cNvSpPr>
            <p:nvPr/>
          </p:nvSpPr>
          <p:spPr bwMode="auto">
            <a:xfrm>
              <a:off x="2628900" y="1196975"/>
              <a:ext cx="596900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Windows</a:t>
              </a:r>
              <a:endParaRPr lang="es-ES" altLang="es-MX" sz="800" smtClean="0">
                <a:solidFill>
                  <a:srgbClr val="000000"/>
                </a:solidFill>
              </a:endParaRPr>
            </a:p>
          </p:txBody>
        </p:sp>
        <p:sp>
          <p:nvSpPr>
            <p:cNvPr id="3169" name="Text Box 156"/>
            <p:cNvSpPr txBox="1">
              <a:spLocks noChangeArrowheads="1"/>
            </p:cNvSpPr>
            <p:nvPr/>
          </p:nvSpPr>
          <p:spPr bwMode="auto">
            <a:xfrm>
              <a:off x="2515839" y="2996952"/>
              <a:ext cx="68800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Windows 7</a:t>
              </a:r>
              <a:endParaRPr lang="es-ES" altLang="es-MX" sz="800" smtClean="0">
                <a:solidFill>
                  <a:srgbClr val="000000"/>
                </a:solidFill>
              </a:endParaRPr>
            </a:p>
          </p:txBody>
        </p:sp>
        <p:sp>
          <p:nvSpPr>
            <p:cNvPr id="3170" name="Text Box 157"/>
            <p:cNvSpPr txBox="1">
              <a:spLocks noChangeArrowheads="1"/>
            </p:cNvSpPr>
            <p:nvPr/>
          </p:nvSpPr>
          <p:spPr bwMode="auto">
            <a:xfrm>
              <a:off x="1836738" y="2998788"/>
              <a:ext cx="5302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0000"/>
                  </a:solidFill>
                </a:rPr>
                <a:t>.Net C#</a:t>
              </a:r>
              <a:endParaRPr lang="es-ES" altLang="es-MX" sz="800" smtClean="0">
                <a:solidFill>
                  <a:srgbClr val="000000"/>
                </a:solidFill>
              </a:endParaRPr>
            </a:p>
          </p:txBody>
        </p:sp>
        <p:sp>
          <p:nvSpPr>
            <p:cNvPr id="3171" name="Line 169"/>
            <p:cNvSpPr>
              <a:spLocks noChangeShapeType="1"/>
            </p:cNvSpPr>
            <p:nvPr/>
          </p:nvSpPr>
          <p:spPr bwMode="auto">
            <a:xfrm>
              <a:off x="6084888" y="1557338"/>
              <a:ext cx="0" cy="93503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72" name="Line 171"/>
            <p:cNvSpPr>
              <a:spLocks noChangeShapeType="1"/>
            </p:cNvSpPr>
            <p:nvPr/>
          </p:nvSpPr>
          <p:spPr bwMode="auto">
            <a:xfrm>
              <a:off x="5292725" y="836613"/>
              <a:ext cx="0" cy="720725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73" name="Line 172"/>
            <p:cNvSpPr>
              <a:spLocks noChangeShapeType="1"/>
            </p:cNvSpPr>
            <p:nvPr/>
          </p:nvSpPr>
          <p:spPr bwMode="auto">
            <a:xfrm>
              <a:off x="6445250" y="2636838"/>
              <a:ext cx="71913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74" name="Line 178"/>
            <p:cNvSpPr>
              <a:spLocks noChangeShapeType="1"/>
            </p:cNvSpPr>
            <p:nvPr/>
          </p:nvSpPr>
          <p:spPr bwMode="auto">
            <a:xfrm>
              <a:off x="4572000" y="2781300"/>
              <a:ext cx="0" cy="2087563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75" name="Line 179"/>
            <p:cNvSpPr>
              <a:spLocks noChangeShapeType="1"/>
            </p:cNvSpPr>
            <p:nvPr/>
          </p:nvSpPr>
          <p:spPr bwMode="auto">
            <a:xfrm>
              <a:off x="4211638" y="2781300"/>
              <a:ext cx="0" cy="93503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76" name="Line 180"/>
            <p:cNvSpPr>
              <a:spLocks noChangeShapeType="1"/>
            </p:cNvSpPr>
            <p:nvPr/>
          </p:nvSpPr>
          <p:spPr bwMode="auto">
            <a:xfrm flipH="1">
              <a:off x="2700338" y="3716338"/>
              <a:ext cx="151130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77" name="Line 181"/>
            <p:cNvSpPr>
              <a:spLocks noChangeShapeType="1"/>
            </p:cNvSpPr>
            <p:nvPr/>
          </p:nvSpPr>
          <p:spPr bwMode="auto">
            <a:xfrm>
              <a:off x="2700338" y="3716338"/>
              <a:ext cx="0" cy="108108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78" name="Rectangle 183"/>
            <p:cNvSpPr>
              <a:spLocks noChangeArrowheads="1"/>
            </p:cNvSpPr>
            <p:nvPr/>
          </p:nvSpPr>
          <p:spPr bwMode="auto">
            <a:xfrm>
              <a:off x="4356100" y="3932238"/>
              <a:ext cx="288925" cy="1444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342900" indent="-3429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Tx/>
                <a:buNone/>
              </a:pPr>
              <a:r>
                <a:rPr lang="es-ES_tradnl" altLang="es-MX" sz="800" smtClean="0">
                  <a:solidFill>
                    <a:srgbClr val="000000"/>
                  </a:solidFill>
                  <a:latin typeface="Arial Narrow" pitchFamily="34" charset="0"/>
                </a:rPr>
                <a:t>SSH</a:t>
              </a:r>
            </a:p>
          </p:txBody>
        </p:sp>
        <p:sp>
          <p:nvSpPr>
            <p:cNvPr id="3179" name="Rectangle 184"/>
            <p:cNvSpPr>
              <a:spLocks noChangeArrowheads="1"/>
            </p:cNvSpPr>
            <p:nvPr/>
          </p:nvSpPr>
          <p:spPr bwMode="auto">
            <a:xfrm>
              <a:off x="3421063" y="3644900"/>
              <a:ext cx="287337" cy="117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342900" indent="-3429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Tx/>
                <a:buNone/>
              </a:pPr>
              <a:r>
                <a:rPr lang="es-ES_tradnl" altLang="es-MX" sz="800" smtClean="0">
                  <a:solidFill>
                    <a:srgbClr val="000000"/>
                  </a:solidFill>
                  <a:latin typeface="Arial Narrow" pitchFamily="34" charset="0"/>
                </a:rPr>
                <a:t>SSH</a:t>
              </a:r>
            </a:p>
          </p:txBody>
        </p:sp>
        <p:sp>
          <p:nvSpPr>
            <p:cNvPr id="3182" name="AutoShape 188" descr="Diagonal hacia arriba ancha"/>
            <p:cNvSpPr>
              <a:spLocks noChangeArrowheads="1"/>
            </p:cNvSpPr>
            <p:nvPr/>
          </p:nvSpPr>
          <p:spPr bwMode="auto">
            <a:xfrm>
              <a:off x="1763713" y="3789363"/>
              <a:ext cx="215900" cy="142875"/>
            </a:xfrm>
            <a:prstGeom prst="flowChartOnlineStorage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MX" altLang="es-MX" sz="800" smtClean="0">
                <a:solidFill>
                  <a:srgbClr val="008000"/>
                </a:solidFill>
                <a:latin typeface="Arial Narrow" pitchFamily="34" charset="0"/>
              </a:endParaRPr>
            </a:p>
          </p:txBody>
        </p:sp>
        <p:sp>
          <p:nvSpPr>
            <p:cNvPr id="3191" name="Line 200"/>
            <p:cNvSpPr>
              <a:spLocks noChangeShapeType="1"/>
            </p:cNvSpPr>
            <p:nvPr/>
          </p:nvSpPr>
          <p:spPr bwMode="auto">
            <a:xfrm flipH="1">
              <a:off x="1835150" y="4868863"/>
              <a:ext cx="43338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92" name="Line 201"/>
            <p:cNvSpPr>
              <a:spLocks noChangeShapeType="1"/>
            </p:cNvSpPr>
            <p:nvPr/>
          </p:nvSpPr>
          <p:spPr bwMode="auto">
            <a:xfrm>
              <a:off x="1835150" y="4005263"/>
              <a:ext cx="0" cy="8636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93" name="Line 202"/>
            <p:cNvSpPr>
              <a:spLocks noChangeShapeType="1"/>
            </p:cNvSpPr>
            <p:nvPr/>
          </p:nvSpPr>
          <p:spPr bwMode="auto">
            <a:xfrm>
              <a:off x="1476375" y="4005263"/>
              <a:ext cx="358775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94" name="Line 204"/>
            <p:cNvSpPr>
              <a:spLocks noChangeShapeType="1"/>
            </p:cNvSpPr>
            <p:nvPr/>
          </p:nvSpPr>
          <p:spPr bwMode="auto">
            <a:xfrm>
              <a:off x="8316913" y="2060575"/>
              <a:ext cx="0" cy="2159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95" name="Line 205"/>
            <p:cNvSpPr>
              <a:spLocks noChangeShapeType="1"/>
            </p:cNvSpPr>
            <p:nvPr/>
          </p:nvSpPr>
          <p:spPr bwMode="auto">
            <a:xfrm>
              <a:off x="8243888" y="2565400"/>
              <a:ext cx="0" cy="1223963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198" name="Rectangle 208"/>
            <p:cNvSpPr>
              <a:spLocks noChangeArrowheads="1"/>
            </p:cNvSpPr>
            <p:nvPr/>
          </p:nvSpPr>
          <p:spPr bwMode="auto">
            <a:xfrm>
              <a:off x="1692275" y="549275"/>
              <a:ext cx="7272338" cy="6048375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MX" altLang="es-MX" sz="800" b="1" smtClean="0">
                <a:solidFill>
                  <a:srgbClr val="000000"/>
                </a:solidFill>
                <a:latin typeface="Century Gothic" pitchFamily="34" charset="0"/>
              </a:endParaRPr>
            </a:p>
          </p:txBody>
        </p:sp>
        <p:sp>
          <p:nvSpPr>
            <p:cNvPr id="3199" name="Text Box 209"/>
            <p:cNvSpPr txBox="1">
              <a:spLocks noChangeArrowheads="1"/>
            </p:cNvSpPr>
            <p:nvPr/>
          </p:nvSpPr>
          <p:spPr bwMode="auto">
            <a:xfrm>
              <a:off x="1692275" y="547688"/>
              <a:ext cx="10556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1400" dirty="0" smtClean="0">
                  <a:solidFill>
                    <a:srgbClr val="808080"/>
                  </a:solidFill>
                </a:rPr>
                <a:t>BANAMEX</a:t>
              </a:r>
              <a:endParaRPr lang="es-ES" altLang="es-MX" sz="1400" dirty="0" smtClean="0">
                <a:solidFill>
                  <a:srgbClr val="808080"/>
                </a:solidFill>
              </a:endParaRPr>
            </a:p>
          </p:txBody>
        </p:sp>
        <p:sp>
          <p:nvSpPr>
            <p:cNvPr id="3201" name="Line 212"/>
            <p:cNvSpPr>
              <a:spLocks noChangeShapeType="1"/>
            </p:cNvSpPr>
            <p:nvPr/>
          </p:nvSpPr>
          <p:spPr bwMode="auto">
            <a:xfrm>
              <a:off x="2411760" y="1412776"/>
              <a:ext cx="936278" cy="99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02" name="Line 214"/>
            <p:cNvSpPr>
              <a:spLocks noChangeShapeType="1"/>
            </p:cNvSpPr>
            <p:nvPr/>
          </p:nvSpPr>
          <p:spPr bwMode="auto">
            <a:xfrm flipV="1">
              <a:off x="2411760" y="1412875"/>
              <a:ext cx="0" cy="144463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03" name="Line 215"/>
            <p:cNvSpPr>
              <a:spLocks noChangeShapeType="1"/>
            </p:cNvSpPr>
            <p:nvPr/>
          </p:nvSpPr>
          <p:spPr bwMode="auto">
            <a:xfrm flipV="1">
              <a:off x="2411760" y="1771650"/>
              <a:ext cx="0" cy="144463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04" name="Line 217"/>
            <p:cNvSpPr>
              <a:spLocks noChangeShapeType="1"/>
            </p:cNvSpPr>
            <p:nvPr/>
          </p:nvSpPr>
          <p:spPr bwMode="auto">
            <a:xfrm>
              <a:off x="8532813" y="1916113"/>
              <a:ext cx="287337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05" name="Line 219"/>
            <p:cNvSpPr>
              <a:spLocks noChangeShapeType="1"/>
            </p:cNvSpPr>
            <p:nvPr/>
          </p:nvSpPr>
          <p:spPr bwMode="auto">
            <a:xfrm>
              <a:off x="8820150" y="1916113"/>
              <a:ext cx="0" cy="45370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06" name="Line 220"/>
            <p:cNvSpPr>
              <a:spLocks noChangeShapeType="1"/>
            </p:cNvSpPr>
            <p:nvPr/>
          </p:nvSpPr>
          <p:spPr bwMode="auto">
            <a:xfrm>
              <a:off x="5292725" y="6453188"/>
              <a:ext cx="3527425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07" name="Line 221"/>
            <p:cNvSpPr>
              <a:spLocks noChangeShapeType="1"/>
            </p:cNvSpPr>
            <p:nvPr/>
          </p:nvSpPr>
          <p:spPr bwMode="auto">
            <a:xfrm>
              <a:off x="4859338" y="5229225"/>
              <a:ext cx="433387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08" name="Line 222"/>
            <p:cNvSpPr>
              <a:spLocks noChangeShapeType="1"/>
            </p:cNvSpPr>
            <p:nvPr/>
          </p:nvSpPr>
          <p:spPr bwMode="auto">
            <a:xfrm>
              <a:off x="5292725" y="5229225"/>
              <a:ext cx="0" cy="1223963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09" name="AutoShape 223" descr="Diagonal hacia arriba ancha"/>
            <p:cNvSpPr>
              <a:spLocks noChangeArrowheads="1"/>
            </p:cNvSpPr>
            <p:nvPr/>
          </p:nvSpPr>
          <p:spPr bwMode="auto">
            <a:xfrm>
              <a:off x="5003800" y="6308725"/>
              <a:ext cx="215900" cy="142875"/>
            </a:xfrm>
            <a:prstGeom prst="flowChartOnlineStorage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MX" altLang="es-MX" sz="800" smtClean="0">
                <a:solidFill>
                  <a:srgbClr val="008000"/>
                </a:solidFill>
                <a:latin typeface="Arial Narrow" pitchFamily="34" charset="0"/>
              </a:endParaRPr>
            </a:p>
          </p:txBody>
        </p:sp>
        <p:sp>
          <p:nvSpPr>
            <p:cNvPr id="3211" name="Rectangle 225"/>
            <p:cNvSpPr>
              <a:spLocks noChangeArrowheads="1"/>
            </p:cNvSpPr>
            <p:nvPr/>
          </p:nvSpPr>
          <p:spPr bwMode="auto">
            <a:xfrm>
              <a:off x="1692275" y="4365625"/>
              <a:ext cx="244475" cy="117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342900" indent="-3429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Tx/>
                <a:buNone/>
              </a:pPr>
              <a:r>
                <a:rPr lang="es-ES_tradnl" altLang="es-MX" sz="800" smtClean="0">
                  <a:solidFill>
                    <a:srgbClr val="000000"/>
                  </a:solidFill>
                  <a:latin typeface="Century Gothic" pitchFamily="34" charset="0"/>
                </a:rPr>
                <a:t>CD</a:t>
              </a:r>
            </a:p>
          </p:txBody>
        </p:sp>
        <p:sp>
          <p:nvSpPr>
            <p:cNvPr id="3213" name="Rectangle 227"/>
            <p:cNvSpPr>
              <a:spLocks noChangeArrowheads="1"/>
            </p:cNvSpPr>
            <p:nvPr/>
          </p:nvSpPr>
          <p:spPr bwMode="auto">
            <a:xfrm>
              <a:off x="8675688" y="3284538"/>
              <a:ext cx="244475" cy="117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342900" indent="-3429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Tx/>
                <a:buNone/>
              </a:pPr>
              <a:r>
                <a:rPr lang="es-ES_tradnl" altLang="es-MX" sz="800" smtClean="0">
                  <a:solidFill>
                    <a:srgbClr val="000000"/>
                  </a:solidFill>
                  <a:latin typeface="Century Gothic" pitchFamily="34" charset="0"/>
                </a:rPr>
                <a:t>CD</a:t>
              </a:r>
            </a:p>
          </p:txBody>
        </p:sp>
        <p:sp>
          <p:nvSpPr>
            <p:cNvPr id="3221" name="Line 236"/>
            <p:cNvSpPr>
              <a:spLocks noChangeShapeType="1"/>
            </p:cNvSpPr>
            <p:nvPr/>
          </p:nvSpPr>
          <p:spPr bwMode="auto">
            <a:xfrm>
              <a:off x="2771775" y="2132285"/>
              <a:ext cx="503238" cy="158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22" name="Text Box 237" descr="Diagonal hacia arriba ancha"/>
            <p:cNvSpPr txBox="1">
              <a:spLocks noChangeArrowheads="1"/>
            </p:cNvSpPr>
            <p:nvPr/>
          </p:nvSpPr>
          <p:spPr bwMode="auto">
            <a:xfrm>
              <a:off x="8027988" y="3863975"/>
              <a:ext cx="341312" cy="230188"/>
            </a:xfrm>
            <a:prstGeom prst="rect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8000"/>
                  </a:solidFill>
                  <a:latin typeface="Century Gothic" pitchFamily="34" charset="0"/>
                </a:rPr>
                <a:t>S041</a:t>
              </a:r>
              <a:endParaRPr lang="es-ES" altLang="es-MX" sz="800" smtClean="0">
                <a:solidFill>
                  <a:srgbClr val="008000"/>
                </a:solidFill>
                <a:latin typeface="Century Gothic" pitchFamily="34" charset="0"/>
              </a:endParaRPr>
            </a:p>
          </p:txBody>
        </p:sp>
        <p:sp>
          <p:nvSpPr>
            <p:cNvPr id="3223" name="Line 238"/>
            <p:cNvSpPr>
              <a:spLocks noChangeShapeType="1"/>
            </p:cNvSpPr>
            <p:nvPr/>
          </p:nvSpPr>
          <p:spPr bwMode="auto">
            <a:xfrm>
              <a:off x="8243888" y="3797923"/>
              <a:ext cx="21590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24" name="Line 239"/>
            <p:cNvSpPr>
              <a:spLocks noChangeShapeType="1"/>
            </p:cNvSpPr>
            <p:nvPr/>
          </p:nvSpPr>
          <p:spPr bwMode="auto">
            <a:xfrm>
              <a:off x="8459788" y="3790608"/>
              <a:ext cx="0" cy="50482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25" name="Line 241"/>
            <p:cNvSpPr>
              <a:spLocks noChangeShapeType="1"/>
            </p:cNvSpPr>
            <p:nvPr/>
          </p:nvSpPr>
          <p:spPr bwMode="auto">
            <a:xfrm>
              <a:off x="7956550" y="3949700"/>
              <a:ext cx="7143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26" name="Line 242"/>
            <p:cNvSpPr>
              <a:spLocks noChangeShapeType="1"/>
            </p:cNvSpPr>
            <p:nvPr/>
          </p:nvSpPr>
          <p:spPr bwMode="auto">
            <a:xfrm>
              <a:off x="7164388" y="2636838"/>
              <a:ext cx="0" cy="57626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27" name="Line 243"/>
            <p:cNvSpPr>
              <a:spLocks noChangeShapeType="1"/>
            </p:cNvSpPr>
            <p:nvPr/>
          </p:nvSpPr>
          <p:spPr bwMode="auto">
            <a:xfrm>
              <a:off x="7164388" y="3860800"/>
              <a:ext cx="43180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28" name="AutoShape 251" descr="Diagonal hacia arriba ancha"/>
            <p:cNvSpPr>
              <a:spLocks noChangeArrowheads="1"/>
            </p:cNvSpPr>
            <p:nvPr/>
          </p:nvSpPr>
          <p:spPr bwMode="auto">
            <a:xfrm>
              <a:off x="8459788" y="1628775"/>
              <a:ext cx="215900" cy="142875"/>
            </a:xfrm>
            <a:prstGeom prst="flowChartOnlineStorage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MX" altLang="es-MX" sz="800" smtClean="0">
                <a:solidFill>
                  <a:srgbClr val="008000"/>
                </a:solidFill>
                <a:latin typeface="Arial Narrow" pitchFamily="34" charset="0"/>
              </a:endParaRPr>
            </a:p>
          </p:txBody>
        </p:sp>
        <p:sp>
          <p:nvSpPr>
            <p:cNvPr id="3229" name="AutoShape 253" descr="Diagonal hacia arriba ancha"/>
            <p:cNvSpPr>
              <a:spLocks noChangeArrowheads="1"/>
            </p:cNvSpPr>
            <p:nvPr/>
          </p:nvSpPr>
          <p:spPr bwMode="auto">
            <a:xfrm>
              <a:off x="4284663" y="3646488"/>
              <a:ext cx="215900" cy="142875"/>
            </a:xfrm>
            <a:prstGeom prst="flowChartOnlineStorage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MX" altLang="es-MX" sz="800" smtClean="0">
                <a:solidFill>
                  <a:srgbClr val="008000"/>
                </a:solidFill>
                <a:latin typeface="Arial Narrow" pitchFamily="34" charset="0"/>
              </a:endParaRPr>
            </a:p>
          </p:txBody>
        </p:sp>
        <p:sp>
          <p:nvSpPr>
            <p:cNvPr id="3231" name="Line 255"/>
            <p:cNvSpPr>
              <a:spLocks noChangeShapeType="1"/>
            </p:cNvSpPr>
            <p:nvPr/>
          </p:nvSpPr>
          <p:spPr bwMode="auto">
            <a:xfrm flipH="1">
              <a:off x="3132138" y="5157788"/>
              <a:ext cx="86360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32" name="Rectangle 256"/>
            <p:cNvSpPr>
              <a:spLocks noChangeArrowheads="1"/>
            </p:cNvSpPr>
            <p:nvPr/>
          </p:nvSpPr>
          <p:spPr bwMode="auto">
            <a:xfrm>
              <a:off x="3419475" y="5084763"/>
              <a:ext cx="244475" cy="117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342900" indent="-3429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Tx/>
                <a:buNone/>
              </a:pPr>
              <a:r>
                <a:rPr lang="es-ES_tradnl" altLang="es-MX" sz="800" smtClean="0">
                  <a:solidFill>
                    <a:srgbClr val="000000"/>
                  </a:solidFill>
                  <a:latin typeface="Century Gothic" pitchFamily="34" charset="0"/>
                </a:rPr>
                <a:t>CD</a:t>
              </a:r>
            </a:p>
          </p:txBody>
        </p:sp>
        <p:sp>
          <p:nvSpPr>
            <p:cNvPr id="3233" name="Line 257"/>
            <p:cNvSpPr>
              <a:spLocks noChangeShapeType="1"/>
            </p:cNvSpPr>
            <p:nvPr/>
          </p:nvSpPr>
          <p:spPr bwMode="auto">
            <a:xfrm flipV="1">
              <a:off x="6227763" y="2133600"/>
              <a:ext cx="0" cy="3587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34" name="Text Box 258" descr="Diagonal hacia arriba ancha"/>
            <p:cNvSpPr txBox="1">
              <a:spLocks noChangeArrowheads="1"/>
            </p:cNvSpPr>
            <p:nvPr/>
          </p:nvSpPr>
          <p:spPr bwMode="auto">
            <a:xfrm>
              <a:off x="7524750" y="2060575"/>
              <a:ext cx="360363" cy="230188"/>
            </a:xfrm>
            <a:prstGeom prst="rect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8000"/>
                  </a:solidFill>
                </a:rPr>
                <a:t>S054-007</a:t>
              </a:r>
              <a:endParaRPr lang="es-ES" altLang="es-MX" sz="800" smtClean="0">
                <a:solidFill>
                  <a:srgbClr val="008000"/>
                </a:solidFill>
              </a:endParaRPr>
            </a:p>
          </p:txBody>
        </p:sp>
        <p:sp>
          <p:nvSpPr>
            <p:cNvPr id="3235" name="Line 259"/>
            <p:cNvSpPr>
              <a:spLocks noChangeShapeType="1"/>
            </p:cNvSpPr>
            <p:nvPr/>
          </p:nvSpPr>
          <p:spPr bwMode="auto">
            <a:xfrm>
              <a:off x="7308850" y="2133600"/>
              <a:ext cx="21590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36" name="Line 260"/>
            <p:cNvSpPr>
              <a:spLocks noChangeShapeType="1"/>
            </p:cNvSpPr>
            <p:nvPr/>
          </p:nvSpPr>
          <p:spPr bwMode="auto">
            <a:xfrm>
              <a:off x="7308850" y="2420938"/>
              <a:ext cx="21590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37" name="Rectangle 261"/>
            <p:cNvSpPr>
              <a:spLocks noChangeArrowheads="1"/>
            </p:cNvSpPr>
            <p:nvPr/>
          </p:nvSpPr>
          <p:spPr bwMode="auto">
            <a:xfrm>
              <a:off x="6948488" y="2060575"/>
              <a:ext cx="360362" cy="1444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700" smtClean="0">
                  <a:solidFill>
                    <a:srgbClr val="000000"/>
                  </a:solidFill>
                </a:rPr>
                <a:t>DRIVER</a:t>
              </a:r>
              <a:endParaRPr lang="es-ES" altLang="es-MX" sz="700" smtClean="0">
                <a:solidFill>
                  <a:srgbClr val="000000"/>
                </a:solidFill>
              </a:endParaRPr>
            </a:p>
          </p:txBody>
        </p:sp>
        <p:sp>
          <p:nvSpPr>
            <p:cNvPr id="3238" name="Line 262"/>
            <p:cNvSpPr>
              <a:spLocks noChangeShapeType="1"/>
            </p:cNvSpPr>
            <p:nvPr/>
          </p:nvSpPr>
          <p:spPr bwMode="auto">
            <a:xfrm>
              <a:off x="6227763" y="2133600"/>
              <a:ext cx="720725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39" name="Line 264"/>
            <p:cNvSpPr>
              <a:spLocks noChangeShapeType="1"/>
            </p:cNvSpPr>
            <p:nvPr/>
          </p:nvSpPr>
          <p:spPr bwMode="auto">
            <a:xfrm>
              <a:off x="6227763" y="2420938"/>
              <a:ext cx="720725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40" name="Rectangle 266"/>
            <p:cNvSpPr>
              <a:spLocks noChangeArrowheads="1"/>
            </p:cNvSpPr>
            <p:nvPr/>
          </p:nvSpPr>
          <p:spPr bwMode="auto">
            <a:xfrm>
              <a:off x="6948488" y="2347913"/>
              <a:ext cx="360362" cy="1444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700" smtClean="0">
                  <a:solidFill>
                    <a:srgbClr val="000000"/>
                  </a:solidFill>
                </a:rPr>
                <a:t>DRIVER</a:t>
              </a:r>
              <a:endParaRPr lang="es-ES" altLang="es-MX" sz="700" smtClean="0">
                <a:solidFill>
                  <a:srgbClr val="000000"/>
                </a:solidFill>
              </a:endParaRPr>
            </a:p>
          </p:txBody>
        </p:sp>
        <p:sp>
          <p:nvSpPr>
            <p:cNvPr id="3241" name="Rectangle 267"/>
            <p:cNvSpPr>
              <a:spLocks noChangeArrowheads="1"/>
            </p:cNvSpPr>
            <p:nvPr/>
          </p:nvSpPr>
          <p:spPr bwMode="auto">
            <a:xfrm>
              <a:off x="7019925" y="3213100"/>
              <a:ext cx="360363" cy="1444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700" smtClean="0">
                  <a:solidFill>
                    <a:srgbClr val="000000"/>
                  </a:solidFill>
                </a:rPr>
                <a:t>DRIVER</a:t>
              </a:r>
              <a:endParaRPr lang="es-ES" altLang="es-MX" sz="700" smtClean="0">
                <a:solidFill>
                  <a:srgbClr val="000000"/>
                </a:solidFill>
              </a:endParaRPr>
            </a:p>
          </p:txBody>
        </p:sp>
        <p:sp>
          <p:nvSpPr>
            <p:cNvPr id="3242" name="Line 268"/>
            <p:cNvSpPr>
              <a:spLocks noChangeShapeType="1"/>
            </p:cNvSpPr>
            <p:nvPr/>
          </p:nvSpPr>
          <p:spPr bwMode="auto">
            <a:xfrm>
              <a:off x="7164388" y="3357563"/>
              <a:ext cx="0" cy="50323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48" name="Line 257"/>
            <p:cNvSpPr>
              <a:spLocks noChangeShapeType="1"/>
            </p:cNvSpPr>
            <p:nvPr/>
          </p:nvSpPr>
          <p:spPr bwMode="auto">
            <a:xfrm flipV="1">
              <a:off x="6228184" y="1773833"/>
              <a:ext cx="0" cy="3587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49" name="Line 259"/>
            <p:cNvSpPr>
              <a:spLocks noChangeShapeType="1"/>
            </p:cNvSpPr>
            <p:nvPr/>
          </p:nvSpPr>
          <p:spPr bwMode="auto">
            <a:xfrm flipV="1">
              <a:off x="7309270" y="1772815"/>
              <a:ext cx="791122" cy="101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50" name="Rectangle 261"/>
            <p:cNvSpPr>
              <a:spLocks noChangeArrowheads="1"/>
            </p:cNvSpPr>
            <p:nvPr/>
          </p:nvSpPr>
          <p:spPr bwMode="auto">
            <a:xfrm>
              <a:off x="6948909" y="1700808"/>
              <a:ext cx="360362" cy="1444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700" smtClean="0">
                  <a:solidFill>
                    <a:srgbClr val="000000"/>
                  </a:solidFill>
                </a:rPr>
                <a:t>DRIVER</a:t>
              </a:r>
              <a:endParaRPr lang="es-ES" altLang="es-MX" sz="700" smtClean="0">
                <a:solidFill>
                  <a:srgbClr val="000000"/>
                </a:solidFill>
              </a:endParaRPr>
            </a:p>
          </p:txBody>
        </p:sp>
        <p:sp>
          <p:nvSpPr>
            <p:cNvPr id="3251" name="Line 262"/>
            <p:cNvSpPr>
              <a:spLocks noChangeShapeType="1"/>
            </p:cNvSpPr>
            <p:nvPr/>
          </p:nvSpPr>
          <p:spPr bwMode="auto">
            <a:xfrm>
              <a:off x="6228184" y="1773833"/>
              <a:ext cx="720725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252" name="Line 257"/>
            <p:cNvSpPr>
              <a:spLocks noChangeShapeType="1"/>
            </p:cNvSpPr>
            <p:nvPr/>
          </p:nvSpPr>
          <p:spPr bwMode="auto">
            <a:xfrm flipV="1">
              <a:off x="8100392" y="1772815"/>
              <a:ext cx="0" cy="50405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mtClean="0">
                <a:solidFill>
                  <a:srgbClr val="000000"/>
                </a:solidFill>
              </a:endParaRPr>
            </a:p>
          </p:txBody>
        </p:sp>
        <p:sp>
          <p:nvSpPr>
            <p:cNvPr id="3075" name="Text Box 98" descr="Diagonal hacia arriba ancha"/>
            <p:cNvSpPr txBox="1">
              <a:spLocks noChangeArrowheads="1"/>
            </p:cNvSpPr>
            <p:nvPr/>
          </p:nvSpPr>
          <p:spPr bwMode="auto">
            <a:xfrm>
              <a:off x="6391275" y="4724400"/>
              <a:ext cx="341313" cy="209550"/>
            </a:xfrm>
            <a:prstGeom prst="rect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8000"/>
                  </a:solidFill>
                  <a:latin typeface="Century Gothic" pitchFamily="34" charset="0"/>
                </a:rPr>
                <a:t>SSS</a:t>
              </a:r>
              <a:endParaRPr lang="es-ES" altLang="es-MX" sz="800" smtClean="0">
                <a:solidFill>
                  <a:srgbClr val="008000"/>
                </a:solidFill>
                <a:latin typeface="Century Gothic" pitchFamily="34" charset="0"/>
              </a:endParaRPr>
            </a:p>
          </p:txBody>
        </p:sp>
        <p:sp>
          <p:nvSpPr>
            <p:cNvPr id="3076" name="Text Box 100" descr="Diagonal hacia arriba ancha"/>
            <p:cNvSpPr txBox="1">
              <a:spLocks noChangeArrowheads="1"/>
            </p:cNvSpPr>
            <p:nvPr/>
          </p:nvSpPr>
          <p:spPr bwMode="auto">
            <a:xfrm>
              <a:off x="6310313" y="4365625"/>
              <a:ext cx="493712" cy="254000"/>
            </a:xfrm>
            <a:prstGeom prst="rect">
              <a:avLst/>
            </a:prstGeom>
            <a:noFill/>
            <a:ln w="31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800" smtClean="0">
                  <a:solidFill>
                    <a:srgbClr val="008000"/>
                  </a:solidFill>
                  <a:latin typeface="Century Gothic" pitchFamily="34" charset="0"/>
                </a:rPr>
                <a:t>NSSOAP</a:t>
              </a:r>
              <a:endParaRPr lang="es-ES" altLang="es-MX" sz="800" smtClean="0">
                <a:solidFill>
                  <a:srgbClr val="008000"/>
                </a:solidFill>
                <a:latin typeface="Century Gothic" pitchFamily="34" charset="0"/>
              </a:endParaRPr>
            </a:p>
          </p:txBody>
        </p:sp>
        <p:cxnSp>
          <p:nvCxnSpPr>
            <p:cNvPr id="3077" name="Elbow Connector 2"/>
            <p:cNvCxnSpPr>
              <a:cxnSpLocks noChangeShapeType="1"/>
              <a:stCxn id="3075" idx="3"/>
              <a:endCxn id="3127" idx="1"/>
            </p:cNvCxnSpPr>
            <p:nvPr/>
          </p:nvCxnSpPr>
          <p:spPr bwMode="auto">
            <a:xfrm flipV="1">
              <a:off x="6732588" y="3976688"/>
              <a:ext cx="865187" cy="85248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Elbow Connector 6"/>
            <p:cNvCxnSpPr>
              <a:stCxn id="3165" idx="2"/>
              <a:endCxn id="3076" idx="0"/>
            </p:cNvCxnSpPr>
            <p:nvPr/>
          </p:nvCxnSpPr>
          <p:spPr>
            <a:xfrm rot="16200000" flipH="1">
              <a:off x="3656807" y="1464468"/>
              <a:ext cx="1657350" cy="4144963"/>
            </a:xfrm>
            <a:prstGeom prst="bentConnector3">
              <a:avLst>
                <a:gd name="adj1" fmla="val 41346"/>
              </a:avLst>
            </a:prstGeom>
            <a:ln w="158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9" name="Rectangle 105"/>
            <p:cNvSpPr>
              <a:spLocks noChangeArrowheads="1"/>
            </p:cNvSpPr>
            <p:nvPr/>
          </p:nvSpPr>
          <p:spPr bwMode="auto">
            <a:xfrm>
              <a:off x="5580063" y="3421063"/>
              <a:ext cx="369887" cy="1349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342900" indent="-3429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Tx/>
                <a:buNone/>
              </a:pPr>
              <a:r>
                <a:rPr lang="es-ES_tradnl" altLang="es-MX" sz="800" smtClean="0">
                  <a:solidFill>
                    <a:srgbClr val="000000"/>
                  </a:solidFill>
                  <a:latin typeface="Century Gothic" pitchFamily="34" charset="0"/>
                </a:rPr>
                <a:t>https</a:t>
              </a:r>
            </a:p>
          </p:txBody>
        </p:sp>
        <p:cxnSp>
          <p:nvCxnSpPr>
            <p:cNvPr id="3080" name="Elbow Connector 15"/>
            <p:cNvCxnSpPr>
              <a:cxnSpLocks noChangeShapeType="1"/>
              <a:stCxn id="3076" idx="2"/>
              <a:endCxn id="3075" idx="0"/>
            </p:cNvCxnSpPr>
            <p:nvPr/>
          </p:nvCxnSpPr>
          <p:spPr bwMode="auto">
            <a:xfrm rot="16200000" flipH="1">
              <a:off x="6506369" y="4669631"/>
              <a:ext cx="104775" cy="476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Hexagon 16"/>
            <p:cNvSpPr/>
            <p:nvPr/>
          </p:nvSpPr>
          <p:spPr>
            <a:xfrm>
              <a:off x="7596188" y="4954588"/>
              <a:ext cx="1009650" cy="350837"/>
            </a:xfrm>
            <a:prstGeom prst="hexagon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600" dirty="0" err="1">
                  <a:solidFill>
                    <a:srgbClr val="7030A0"/>
                  </a:solidFill>
                </a:rPr>
                <a:t>CitiSSO</a:t>
              </a:r>
              <a:endParaRPr lang="en-US" sz="600" dirty="0">
                <a:solidFill>
                  <a:srgbClr val="7030A0"/>
                </a:solidFill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600" dirty="0">
                  <a:solidFill>
                    <a:srgbClr val="7030A0"/>
                  </a:solidFill>
                </a:rPr>
                <a:t>SITEMINDER</a:t>
              </a:r>
            </a:p>
          </p:txBody>
        </p:sp>
        <p:cxnSp>
          <p:nvCxnSpPr>
            <p:cNvPr id="3082" name="Elbow Connector 18"/>
            <p:cNvCxnSpPr>
              <a:cxnSpLocks noChangeShapeType="1"/>
              <a:stCxn id="3075" idx="2"/>
              <a:endCxn id="17" idx="2"/>
            </p:cNvCxnSpPr>
            <p:nvPr/>
          </p:nvCxnSpPr>
          <p:spPr bwMode="auto">
            <a:xfrm rot="16200000" flipH="1">
              <a:off x="6980238" y="4514850"/>
              <a:ext cx="196850" cy="1035050"/>
            </a:xfrm>
            <a:prstGeom prst="bentConnector2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7541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SDM Template v6">
  <a:themeElements>
    <a:clrScheme name="Consumer_Strategy_and_Decision_Management">
      <a:dk1>
        <a:srgbClr val="000000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</a:custClrLst>
</a:theme>
</file>

<file path=ppt/theme/theme2.xml><?xml version="1.0" encoding="utf-8"?>
<a:theme xmlns:a="http://schemas.openxmlformats.org/drawingml/2006/main" name="1_GSDM Template v6">
  <a:themeElements>
    <a:clrScheme name="Consumer_Strategy_and_Decision_Management">
      <a:dk1>
        <a:srgbClr val="000000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</a:custClrLst>
</a:theme>
</file>

<file path=ppt/theme/theme3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.xml><?xml version="1.0" encoding="utf-8"?>
<customUI xmlns="http://schemas.microsoft.com/office/2006/01/customui">
  <ribbon>
    <tabs>
      <tab id="CustomTab2" label="Citi Approved Templates" insertBeforeQ="TabHome">
        <group id="CustomGroup2" label="Click NEW to use Citi Approved Templates">
          <control idQ="FileNew" visible="true" size="large"/>
        </group>
      </tab>
    </tabs>
  </ribbon>
</customUI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1784A05E21824C9CA4DB07A3A0F181" ma:contentTypeVersion="0" ma:contentTypeDescription="Create a new document." ma:contentTypeScope="" ma:versionID="d53d931494ce75f756ec35d30eb3c6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022916f55ab85163ee9a5069dec31d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7AC2E9-561A-44AB-B6F0-47552867B9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4E03D6-6FAE-4581-8A58-2E89544A476A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63DAA4E-280C-4ACE-829C-1A9729E37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8811</TotalTime>
  <Words>248</Words>
  <Application>Microsoft Office PowerPoint</Application>
  <PresentationFormat>Presentación en pantalla (4:3)</PresentationFormat>
  <Paragraphs>186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</vt:i4>
      </vt:variant>
    </vt:vector>
  </HeadingPairs>
  <TitlesOfParts>
    <vt:vector size="12" baseType="lpstr">
      <vt:lpstr>Arial</vt:lpstr>
      <vt:lpstr>Arial Narrow</vt:lpstr>
      <vt:lpstr>Calibri</vt:lpstr>
      <vt:lpstr>Century Gothic</vt:lpstr>
      <vt:lpstr>Geneva</vt:lpstr>
      <vt:lpstr>Symbol</vt:lpstr>
      <vt:lpstr>ヒラギノ角ゴ Pro W3</vt:lpstr>
      <vt:lpstr>GSDM Template v6</vt:lpstr>
      <vt:lpstr>1_GSDM Template v6</vt:lpstr>
      <vt:lpstr>Diseño predeterminado</vt:lpstr>
      <vt:lpstr>Presentación de PowerPoint</vt:lpstr>
      <vt:lpstr>Presentación de PowerPoint</vt:lpstr>
    </vt:vector>
  </TitlesOfParts>
  <Company>Citigroup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Level Architecture Template</dc:title>
  <dc:creator>Juarez Garcia, Jose Alberto [CCC-OT_LTM]</dc:creator>
  <cp:lastModifiedBy>Perez Quintanar, Angel [GCB-OT NE]</cp:lastModifiedBy>
  <cp:revision>58</cp:revision>
  <dcterms:created xsi:type="dcterms:W3CDTF">2016-02-22T18:40:20Z</dcterms:created>
  <dcterms:modified xsi:type="dcterms:W3CDTF">2020-02-07T23:34:23Z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0x010100FF1784A05E21824C9CA4DB07A3A0F181</vt:lpwstr>
  </property>
</Properties>
</file>