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376238" y="904875"/>
            <a:ext cx="8275637" cy="1470025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76238" y="4974336"/>
            <a:ext cx="6000750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0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31189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46482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8" descr="citi-r_2c-blu_pos_rgb-MASTER_1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4375" y="6334125"/>
            <a:ext cx="520700" cy="319088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1044575" y="6510338"/>
            <a:ext cx="2066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r>
              <a:rPr lang="en-US" sz="1000" dirty="0" smtClean="0">
                <a:solidFill>
                  <a:srgbClr val="53565A"/>
                </a:solidFill>
                <a:cs typeface="Geneva" pitchFamily="34" charset="0"/>
              </a:rPr>
              <a:t>C430</a:t>
            </a:r>
            <a:r>
              <a:rPr lang="en-US" sz="1000" baseline="0" dirty="0" smtClean="0">
                <a:solidFill>
                  <a:srgbClr val="53565A"/>
                </a:solidFill>
                <a:cs typeface="Geneva" pitchFamily="34" charset="0"/>
              </a:rPr>
              <a:t> TARJETA CORPORATIVA</a:t>
            </a:r>
            <a:endParaRPr lang="en-US" sz="1000" dirty="0">
              <a:solidFill>
                <a:srgbClr val="53565A"/>
              </a:solidFill>
              <a:cs typeface="Geneva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29600" cy="4449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376237" y="6503193"/>
            <a:ext cx="554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A8228-0E93-4E2A-B0EC-C2D10EA11886}" type="slidenum">
              <a:rPr lang="en-US" sz="1000" smtClean="0">
                <a:solidFill>
                  <a:srgbClr val="53565A"/>
                </a:solidFill>
              </a:rPr>
              <a:pPr/>
              <a:t>‹#›</a:t>
            </a:fld>
            <a:endParaRPr lang="en-US" sz="10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eaLnBrk="1" hangingPunct="1">
        <a:defRPr sz="2400" b="0">
          <a:solidFill>
            <a:schemeClr val="tx2"/>
          </a:solidFill>
          <a:latin typeface="+mj-lt"/>
        </a:defRPr>
      </a:lvl1pPr>
    </p:titleStyle>
    <p:bodyStyle>
      <a:lvl1pPr marL="225425" marR="0" indent="-22542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1pPr>
      <a:lvl2pPr marL="461963" indent="-225425" eaLnBrk="1" hangingPunct="1"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8897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3pPr>
      <a:lvl4pPr marL="914400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−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4pPr>
      <a:lvl5pPr marL="113982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10" Type="http://schemas.openxmlformats.org/officeDocument/2006/relationships/image" Target="../media/image9.jpeg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/>
              <a:t>C430 TARJETA CORPORATIVA </a:t>
            </a:r>
          </a:p>
          <a:p>
            <a:pPr algn="ctr"/>
            <a:endParaRPr lang="es-MX" sz="3600" dirty="0" smtClean="0"/>
          </a:p>
          <a:p>
            <a:pPr algn="ctr"/>
            <a:r>
              <a:rPr lang="es-MX" sz="3600" dirty="0" smtClean="0"/>
              <a:t>CSI 163928</a:t>
            </a:r>
            <a:endParaRPr lang="es-MX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093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Febrero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41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5" y="193152"/>
            <a:ext cx="8229600" cy="329224"/>
          </a:xfrm>
        </p:spPr>
        <p:txBody>
          <a:bodyPr>
            <a:normAutofit/>
          </a:bodyPr>
          <a:lstStyle/>
          <a:p>
            <a:pPr algn="r"/>
            <a:r>
              <a:rPr lang="es-MX" sz="2000" dirty="0" smtClean="0">
                <a:solidFill>
                  <a:schemeClr val="tx2">
                    <a:lumMod val="75000"/>
                  </a:schemeClr>
                </a:solidFill>
              </a:rPr>
              <a:t>DIAGRAMA DE NEGOCIO</a:t>
            </a:r>
            <a:endParaRPr lang="es-MX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8" name="Rectangle 1027"/>
          <p:cNvSpPr>
            <a:spLocks noChangeArrowheads="1"/>
          </p:cNvSpPr>
          <p:nvPr/>
        </p:nvSpPr>
        <p:spPr bwMode="auto">
          <a:xfrm>
            <a:off x="8422262" y="4498916"/>
            <a:ext cx="0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2400"/>
          </a:p>
        </p:txBody>
      </p:sp>
      <p:sp>
        <p:nvSpPr>
          <p:cNvPr id="229" name="Rectangle 1028"/>
          <p:cNvSpPr>
            <a:spLocks noChangeArrowheads="1"/>
          </p:cNvSpPr>
          <p:nvPr/>
        </p:nvSpPr>
        <p:spPr bwMode="auto">
          <a:xfrm>
            <a:off x="8419243" y="4661465"/>
            <a:ext cx="0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2400"/>
          </a:p>
        </p:txBody>
      </p:sp>
      <p:sp>
        <p:nvSpPr>
          <p:cNvPr id="230" name="Text Box 1029"/>
          <p:cNvSpPr txBox="1">
            <a:spLocks noChangeArrowheads="1"/>
          </p:cNvSpPr>
          <p:nvPr/>
        </p:nvSpPr>
        <p:spPr bwMode="auto">
          <a:xfrm>
            <a:off x="3008358" y="620688"/>
            <a:ext cx="3004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2000" b="1" dirty="0">
                <a:solidFill>
                  <a:schemeClr val="tx2">
                    <a:lumMod val="75000"/>
                  </a:schemeClr>
                </a:solidFill>
              </a:rPr>
              <a:t>OPERACIÓN DEL C430</a:t>
            </a:r>
          </a:p>
        </p:txBody>
      </p:sp>
      <p:sp>
        <p:nvSpPr>
          <p:cNvPr id="231" name="Documents"/>
          <p:cNvSpPr>
            <a:spLocks noEditPoints="1" noChangeArrowheads="1"/>
          </p:cNvSpPr>
          <p:nvPr/>
        </p:nvSpPr>
        <p:spPr bwMode="auto">
          <a:xfrm>
            <a:off x="1218652" y="1860319"/>
            <a:ext cx="362253" cy="510436"/>
          </a:xfrm>
          <a:custGeom>
            <a:avLst/>
            <a:gdLst>
              <a:gd name="T0" fmla="*/ 0 w 21600"/>
              <a:gd name="T1" fmla="*/ 69144 h 21600"/>
              <a:gd name="T2" fmla="*/ 61172 w 21600"/>
              <a:gd name="T3" fmla="*/ 0 h 21600"/>
              <a:gd name="T4" fmla="*/ 381935 w 21600"/>
              <a:gd name="T5" fmla="*/ 464947 h 21600"/>
              <a:gd name="T6" fmla="*/ 351966 w 21600"/>
              <a:gd name="T7" fmla="*/ 499173 h 21600"/>
              <a:gd name="T8" fmla="*/ 322016 w 21600"/>
              <a:gd name="T9" fmla="*/ 534091 h 21600"/>
              <a:gd name="T10" fmla="*/ 351966 w 21600"/>
              <a:gd name="T11" fmla="*/ 35264 h 21600"/>
              <a:gd name="T12" fmla="*/ 322016 w 21600"/>
              <a:gd name="T13" fmla="*/ 69144 h 21600"/>
              <a:gd name="T14" fmla="*/ 29016 w 21600"/>
              <a:gd name="T15" fmla="*/ 35264 h 21600"/>
              <a:gd name="T16" fmla="*/ 381000 w 21600"/>
              <a:gd name="T17" fmla="*/ 0 h 21600"/>
              <a:gd name="T18" fmla="*/ 190500 w 21600"/>
              <a:gd name="T19" fmla="*/ 0 h 21600"/>
              <a:gd name="T20" fmla="*/ 0 w 21600"/>
              <a:gd name="T21" fmla="*/ 266700 h 21600"/>
              <a:gd name="T22" fmla="*/ 381000 w 21600"/>
              <a:gd name="T23" fmla="*/ 26670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232" name="computr4"/>
          <p:cNvSpPr>
            <a:spLocks noEditPoints="1" noChangeArrowheads="1"/>
          </p:cNvSpPr>
          <p:nvPr/>
        </p:nvSpPr>
        <p:spPr bwMode="auto">
          <a:xfrm>
            <a:off x="1218652" y="2589514"/>
            <a:ext cx="362253" cy="419287"/>
          </a:xfrm>
          <a:custGeom>
            <a:avLst/>
            <a:gdLst>
              <a:gd name="T0" fmla="*/ 59270336 w 21600"/>
              <a:gd name="T1" fmla="*/ 0 h 21600"/>
              <a:gd name="T2" fmla="*/ 118540671 w 21600"/>
              <a:gd name="T3" fmla="*/ 90142770 h 21600"/>
              <a:gd name="T4" fmla="*/ 59270336 w 21600"/>
              <a:gd name="T5" fmla="*/ 180285540 h 21600"/>
              <a:gd name="T6" fmla="*/ 0 w 21600"/>
              <a:gd name="T7" fmla="*/ 9014277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09 w 21600"/>
              <a:gd name="T13" fmla="*/ 2414 h 21600"/>
              <a:gd name="T14" fmla="*/ 18090 w 21600"/>
              <a:gd name="T15" fmla="*/ 110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grpSp>
        <p:nvGrpSpPr>
          <p:cNvPr id="233" name="Group 1097"/>
          <p:cNvGrpSpPr>
            <a:grpSpLocks/>
          </p:cNvGrpSpPr>
          <p:nvPr/>
        </p:nvGrpSpPr>
        <p:grpSpPr bwMode="auto">
          <a:xfrm>
            <a:off x="3826875" y="1422803"/>
            <a:ext cx="1092797" cy="1077082"/>
            <a:chOff x="912" y="995"/>
            <a:chExt cx="724" cy="709"/>
          </a:xfrm>
        </p:grpSpPr>
        <p:pic>
          <p:nvPicPr>
            <p:cNvPr id="447" name="Picture 1098" descr="C:\Archivos de programa\Archivos comunes\Microsoft Shared\Clipart\themes1\Bullets\BD21300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8"/>
              <a:ext cx="1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Text Box 1099"/>
            <p:cNvSpPr txBox="1">
              <a:spLocks noChangeArrowheads="1"/>
            </p:cNvSpPr>
            <p:nvPr/>
          </p:nvSpPr>
          <p:spPr bwMode="auto">
            <a:xfrm>
              <a:off x="1008" y="995"/>
              <a:ext cx="628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ALTAS: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-EMPRESAS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-TARJETA-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HABIENTES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-EJECUTIVOS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-GRUPOS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-UNIDADES</a:t>
              </a:r>
            </a:p>
          </p:txBody>
        </p:sp>
      </p:grpSp>
      <p:grpSp>
        <p:nvGrpSpPr>
          <p:cNvPr id="234" name="Group 1302"/>
          <p:cNvGrpSpPr>
            <a:grpSpLocks/>
          </p:cNvGrpSpPr>
          <p:nvPr/>
        </p:nvGrpSpPr>
        <p:grpSpPr bwMode="auto">
          <a:xfrm>
            <a:off x="4859297" y="1553451"/>
            <a:ext cx="1047516" cy="764136"/>
            <a:chOff x="3024" y="912"/>
            <a:chExt cx="694" cy="503"/>
          </a:xfrm>
        </p:grpSpPr>
        <p:grpSp>
          <p:nvGrpSpPr>
            <p:cNvPr id="441" name="Group 1100"/>
            <p:cNvGrpSpPr>
              <a:grpSpLocks/>
            </p:cNvGrpSpPr>
            <p:nvPr/>
          </p:nvGrpSpPr>
          <p:grpSpPr bwMode="auto">
            <a:xfrm>
              <a:off x="3024" y="1152"/>
              <a:ext cx="694" cy="263"/>
              <a:chOff x="912" y="995"/>
              <a:chExt cx="694" cy="263"/>
            </a:xfrm>
          </p:grpSpPr>
          <p:pic>
            <p:nvPicPr>
              <p:cNvPr id="445" name="Picture 1101" descr="C:\Archivos de programa\Archivos comunes\Microsoft Shared\Clipart\themes1\Bullets\BD21300_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1008"/>
                <a:ext cx="10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6" name="Text Box 1102"/>
              <p:cNvSpPr txBox="1">
                <a:spLocks noChangeArrowheads="1"/>
              </p:cNvSpPr>
              <p:nvPr/>
            </p:nvSpPr>
            <p:spPr bwMode="auto">
              <a:xfrm>
                <a:off x="1008" y="995"/>
                <a:ext cx="598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REENVIOS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EMPRESAS</a:t>
                </a:r>
              </a:p>
            </p:txBody>
          </p:sp>
        </p:grpSp>
        <p:grpSp>
          <p:nvGrpSpPr>
            <p:cNvPr id="442" name="Group 1082"/>
            <p:cNvGrpSpPr>
              <a:grpSpLocks/>
            </p:cNvGrpSpPr>
            <p:nvPr/>
          </p:nvGrpSpPr>
          <p:grpSpPr bwMode="auto">
            <a:xfrm>
              <a:off x="3024" y="912"/>
              <a:ext cx="605" cy="263"/>
              <a:chOff x="912" y="995"/>
              <a:chExt cx="605" cy="263"/>
            </a:xfrm>
          </p:grpSpPr>
          <p:pic>
            <p:nvPicPr>
              <p:cNvPr id="443" name="Picture 1083" descr="C:\Archivos de programa\Archivos comunes\Microsoft Shared\Clipart\themes1\Bullets\BD21300_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1008"/>
                <a:ext cx="10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4" name="Text Box 1084"/>
              <p:cNvSpPr txBox="1">
                <a:spLocks noChangeArrowheads="1"/>
              </p:cNvSpPr>
              <p:nvPr/>
            </p:nvSpPr>
            <p:spPr bwMode="auto">
              <a:xfrm>
                <a:off x="1008" y="995"/>
                <a:ext cx="509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ALTAS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MASIVAS</a:t>
                </a:r>
              </a:p>
            </p:txBody>
          </p:sp>
        </p:grpSp>
      </p:grpSp>
      <p:sp>
        <p:nvSpPr>
          <p:cNvPr id="235" name="Line 1109"/>
          <p:cNvSpPr>
            <a:spLocks noChangeShapeType="1"/>
          </p:cNvSpPr>
          <p:nvPr/>
        </p:nvSpPr>
        <p:spPr bwMode="auto">
          <a:xfrm>
            <a:off x="2377862" y="1058205"/>
            <a:ext cx="0" cy="5323123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36" name="Group 1145"/>
          <p:cNvGrpSpPr>
            <a:grpSpLocks/>
          </p:cNvGrpSpPr>
          <p:nvPr/>
        </p:nvGrpSpPr>
        <p:grpSpPr bwMode="auto">
          <a:xfrm>
            <a:off x="4889485" y="2662434"/>
            <a:ext cx="1124495" cy="1458390"/>
            <a:chOff x="3927" y="1968"/>
            <a:chExt cx="745" cy="960"/>
          </a:xfrm>
        </p:grpSpPr>
        <p:pic>
          <p:nvPicPr>
            <p:cNvPr id="439" name="Picture 1111" descr="C:\Documents and Settings\1292447\Datos de programa\Microsoft\Media Catalog\Downloaded Clips\cl0\BS01689_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" y="2352"/>
              <a:ext cx="55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Text Box 1112"/>
            <p:cNvSpPr txBox="1">
              <a:spLocks noChangeArrowheads="1"/>
            </p:cNvSpPr>
            <p:nvPr/>
          </p:nvSpPr>
          <p:spPr bwMode="auto">
            <a:xfrm>
              <a:off x="3927" y="1968"/>
              <a:ext cx="74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200" b="1" dirty="0">
                  <a:solidFill>
                    <a:schemeClr val="tx2">
                      <a:lumMod val="75000"/>
                    </a:schemeClr>
                  </a:solidFill>
                </a:rPr>
                <a:t>ATENCIÓN 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200" b="1" dirty="0">
                  <a:solidFill>
                    <a:schemeClr val="tx2">
                      <a:lumMod val="75000"/>
                    </a:schemeClr>
                  </a:solidFill>
                </a:rPr>
                <a:t> EMPRESAS</a:t>
              </a:r>
            </a:p>
          </p:txBody>
        </p:sp>
      </p:grpSp>
      <p:pic>
        <p:nvPicPr>
          <p:cNvPr id="237" name="Picture 1114" descr="C:\Archivos de programa\Archivos comunes\Microsoft Shared\Clipart\cagcat50\BD07153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56" y="3027031"/>
            <a:ext cx="661112" cy="7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Text Box 1115"/>
          <p:cNvSpPr txBox="1">
            <a:spLocks noChangeArrowheads="1"/>
          </p:cNvSpPr>
          <p:nvPr/>
        </p:nvSpPr>
        <p:spPr bwMode="auto">
          <a:xfrm>
            <a:off x="1043779" y="985285"/>
            <a:ext cx="1047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1200" b="1" dirty="0">
                <a:solidFill>
                  <a:schemeClr val="tx2">
                    <a:lumMod val="75000"/>
                  </a:schemeClr>
                </a:solidFill>
              </a:rPr>
              <a:t>EMPRESAS</a:t>
            </a:r>
          </a:p>
        </p:txBody>
      </p:sp>
      <p:pic>
        <p:nvPicPr>
          <p:cNvPr id="239" name="Picture 11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65" y="912366"/>
            <a:ext cx="724506" cy="189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0" name="Object 1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23110"/>
              </p:ext>
            </p:extLst>
          </p:nvPr>
        </p:nvGraphicFramePr>
        <p:xfrm>
          <a:off x="7811661" y="1658272"/>
          <a:ext cx="289803" cy="4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Art" r:id="rId7" imgW="2387698" imgH="3661137" progId="MS_ClipArt_Gallery.2">
                  <p:embed/>
                </p:oleObj>
              </mc:Choice>
              <mc:Fallback>
                <p:oleObj name="ClipArt" r:id="rId7" imgW="2387698" imgH="3661137" progId="MS_ClipArt_Gallery.2">
                  <p:embed/>
                  <p:pic>
                    <p:nvPicPr>
                      <p:cNvPr id="5135" name="Object 11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661" y="1658272"/>
                        <a:ext cx="289803" cy="4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1" name="Picture 1119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04" y="1714480"/>
            <a:ext cx="581115" cy="36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2" name="Group 1120"/>
          <p:cNvGrpSpPr>
            <a:grpSpLocks/>
          </p:cNvGrpSpPr>
          <p:nvPr/>
        </p:nvGrpSpPr>
        <p:grpSpPr bwMode="auto">
          <a:xfrm>
            <a:off x="374904" y="1422804"/>
            <a:ext cx="1957677" cy="399539"/>
            <a:chOff x="912" y="995"/>
            <a:chExt cx="1297" cy="263"/>
          </a:xfrm>
        </p:grpSpPr>
        <p:pic>
          <p:nvPicPr>
            <p:cNvPr id="437" name="Picture 1121" descr="C:\Archivos de programa\Archivos comunes\Microsoft Shared\Clipart\themes1\Bullets\BD21300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8"/>
              <a:ext cx="1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8" name="Text Box 1122"/>
            <p:cNvSpPr txBox="1">
              <a:spLocks noChangeArrowheads="1"/>
            </p:cNvSpPr>
            <p:nvPr/>
          </p:nvSpPr>
          <p:spPr bwMode="auto">
            <a:xfrm>
              <a:off x="1008" y="995"/>
              <a:ext cx="120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SOLICITUD</a:t>
              </a:r>
              <a:r>
                <a:rPr lang="es-ES_tradnl" altLang="es-MX" sz="1000" b="1" dirty="0">
                  <a:solidFill>
                    <a:schemeClr val="accent2"/>
                  </a:solidFill>
                </a:rPr>
                <a:t> </a:t>
              </a: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DEL SERVICIO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DE TARJETA </a:t>
              </a:r>
              <a:r>
                <a:rPr lang="es-ES_tradnl" altLang="es-MX" sz="1000" b="1" dirty="0" smtClean="0">
                  <a:solidFill>
                    <a:schemeClr val="tx2">
                      <a:lumMod val="75000"/>
                    </a:schemeClr>
                  </a:solidFill>
                </a:rPr>
                <a:t>EJECUTIVA</a:t>
              </a:r>
              <a:endParaRPr lang="es-ES_tradnl" altLang="es-MX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43" name="Group 1123"/>
          <p:cNvGrpSpPr>
            <a:grpSpLocks/>
          </p:cNvGrpSpPr>
          <p:nvPr/>
        </p:nvGrpSpPr>
        <p:grpSpPr bwMode="auto">
          <a:xfrm>
            <a:off x="7014704" y="2589516"/>
            <a:ext cx="1148645" cy="399539"/>
            <a:chOff x="912" y="995"/>
            <a:chExt cx="761" cy="263"/>
          </a:xfrm>
        </p:grpSpPr>
        <p:pic>
          <p:nvPicPr>
            <p:cNvPr id="435" name="Picture 1124" descr="C:\Archivos de programa\Archivos comunes\Microsoft Shared\Clipart\themes1\Bullets\BD21300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8"/>
              <a:ext cx="1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6" name="Text Box 1125"/>
            <p:cNvSpPr txBox="1">
              <a:spLocks noChangeArrowheads="1"/>
            </p:cNvSpPr>
            <p:nvPr/>
          </p:nvSpPr>
          <p:spPr bwMode="auto">
            <a:xfrm>
              <a:off x="1008" y="995"/>
              <a:ext cx="66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ATENCIÓN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TELEFÓNICA</a:t>
              </a:r>
            </a:p>
          </p:txBody>
        </p:sp>
      </p:grpSp>
      <p:grpSp>
        <p:nvGrpSpPr>
          <p:cNvPr id="245" name="Group 1128"/>
          <p:cNvGrpSpPr>
            <a:grpSpLocks/>
          </p:cNvGrpSpPr>
          <p:nvPr/>
        </p:nvGrpSpPr>
        <p:grpSpPr bwMode="auto">
          <a:xfrm>
            <a:off x="2595214" y="3060453"/>
            <a:ext cx="1515426" cy="1215325"/>
            <a:chOff x="912" y="995"/>
            <a:chExt cx="1004" cy="800"/>
          </a:xfrm>
        </p:grpSpPr>
        <p:pic>
          <p:nvPicPr>
            <p:cNvPr id="433" name="Picture 1129" descr="C:\Archivos de programa\Archivos comunes\Microsoft Shared\Clipart\themes1\Bullets\BD21300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8"/>
              <a:ext cx="1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" name="Text Box 1130"/>
            <p:cNvSpPr txBox="1">
              <a:spLocks noChangeArrowheads="1"/>
            </p:cNvSpPr>
            <p:nvPr/>
          </p:nvSpPr>
          <p:spPr bwMode="auto">
            <a:xfrm>
              <a:off x="1008" y="995"/>
              <a:ext cx="908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CAMBIOS: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-DOMICILIOS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-NOMBRES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-LIM. </a:t>
              </a:r>
              <a:r>
                <a:rPr lang="es-ES_tradnl" altLang="es-MX" sz="900" dirty="0" smtClean="0">
                  <a:solidFill>
                    <a:schemeClr val="tx2">
                      <a:lumMod val="75000"/>
                    </a:schemeClr>
                  </a:solidFill>
                </a:rPr>
                <a:t>USO</a:t>
              </a:r>
              <a:endParaRPr lang="es-ES_tradnl" altLang="es-MX" sz="9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-ACTIVACIÓN REPS.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-LIM. DISP.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-BLOQUEO POR MCC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O </a:t>
              </a:r>
              <a:r>
                <a:rPr lang="es-ES_tradnl" altLang="es-MX" sz="900" dirty="0" smtClean="0">
                  <a:solidFill>
                    <a:schemeClr val="tx2">
                      <a:lumMod val="75000"/>
                    </a:schemeClr>
                  </a:solidFill>
                </a:rPr>
                <a:t>NEGOCIO</a:t>
              </a:r>
              <a:endParaRPr lang="es-ES_tradnl" altLang="es-MX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46" name="Group 1140"/>
          <p:cNvGrpSpPr>
            <a:grpSpLocks/>
          </p:cNvGrpSpPr>
          <p:nvPr/>
        </p:nvGrpSpPr>
        <p:grpSpPr bwMode="auto">
          <a:xfrm>
            <a:off x="3929513" y="3133374"/>
            <a:ext cx="1189398" cy="821864"/>
            <a:chOff x="2496" y="2640"/>
            <a:chExt cx="788" cy="541"/>
          </a:xfrm>
        </p:grpSpPr>
        <p:grpSp>
          <p:nvGrpSpPr>
            <p:cNvPr id="427" name="Group 1131"/>
            <p:cNvGrpSpPr>
              <a:grpSpLocks/>
            </p:cNvGrpSpPr>
            <p:nvPr/>
          </p:nvGrpSpPr>
          <p:grpSpPr bwMode="auto">
            <a:xfrm>
              <a:off x="2503" y="2640"/>
              <a:ext cx="633" cy="263"/>
              <a:chOff x="912" y="995"/>
              <a:chExt cx="633" cy="263"/>
            </a:xfrm>
          </p:grpSpPr>
          <p:pic>
            <p:nvPicPr>
              <p:cNvPr id="431" name="Picture 1132" descr="C:\Archivos de programa\Archivos comunes\Microsoft Shared\Clipart\themes1\Bullets\BD21300_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1008"/>
                <a:ext cx="10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2" name="Text Box 1133"/>
              <p:cNvSpPr txBox="1">
                <a:spLocks noChangeArrowheads="1"/>
              </p:cNvSpPr>
              <p:nvPr/>
            </p:nvSpPr>
            <p:spPr bwMode="auto">
              <a:xfrm>
                <a:off x="1008" y="995"/>
                <a:ext cx="537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CAMBIOS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 MASIVOS</a:t>
                </a:r>
              </a:p>
            </p:txBody>
          </p:sp>
        </p:grpSp>
        <p:grpSp>
          <p:nvGrpSpPr>
            <p:cNvPr id="428" name="Group 1134"/>
            <p:cNvGrpSpPr>
              <a:grpSpLocks/>
            </p:cNvGrpSpPr>
            <p:nvPr/>
          </p:nvGrpSpPr>
          <p:grpSpPr bwMode="auto">
            <a:xfrm>
              <a:off x="2496" y="2918"/>
              <a:ext cx="788" cy="263"/>
              <a:chOff x="912" y="995"/>
              <a:chExt cx="788" cy="263"/>
            </a:xfrm>
          </p:grpSpPr>
          <p:pic>
            <p:nvPicPr>
              <p:cNvPr id="429" name="Picture 1135" descr="C:\Archivos de programa\Archivos comunes\Microsoft Shared\Clipart\themes1\Bullets\BD21300_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1008"/>
                <a:ext cx="10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0" name="Text Box 1136"/>
              <p:cNvSpPr txBox="1">
                <a:spLocks noChangeArrowheads="1"/>
              </p:cNvSpPr>
              <p:nvPr/>
            </p:nvSpPr>
            <p:spPr bwMode="auto">
              <a:xfrm>
                <a:off x="1008" y="995"/>
                <a:ext cx="692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CONSULTAS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1000" b="1" dirty="0">
                    <a:solidFill>
                      <a:schemeClr val="tx2">
                        <a:lumMod val="75000"/>
                      </a:schemeClr>
                    </a:solidFill>
                  </a:rPr>
                  <a:t> Y REPORTES</a:t>
                </a:r>
              </a:p>
            </p:txBody>
          </p:sp>
        </p:grpSp>
      </p:grpSp>
      <p:grpSp>
        <p:nvGrpSpPr>
          <p:cNvPr id="247" name="Group 1147"/>
          <p:cNvGrpSpPr>
            <a:grpSpLocks/>
          </p:cNvGrpSpPr>
          <p:nvPr/>
        </p:nvGrpSpPr>
        <p:grpSpPr bwMode="auto">
          <a:xfrm>
            <a:off x="2875960" y="1378747"/>
            <a:ext cx="812051" cy="1356606"/>
            <a:chOff x="1910" y="931"/>
            <a:chExt cx="538" cy="893"/>
          </a:xfrm>
        </p:grpSpPr>
        <p:grpSp>
          <p:nvGrpSpPr>
            <p:cNvPr id="394" name="Group 1048"/>
            <p:cNvGrpSpPr>
              <a:grpSpLocks/>
            </p:cNvGrpSpPr>
            <p:nvPr/>
          </p:nvGrpSpPr>
          <p:grpSpPr bwMode="auto">
            <a:xfrm>
              <a:off x="1920" y="1152"/>
              <a:ext cx="528" cy="672"/>
              <a:chOff x="192" y="2304"/>
              <a:chExt cx="892" cy="1338"/>
            </a:xfrm>
          </p:grpSpPr>
          <p:sp>
            <p:nvSpPr>
              <p:cNvPr id="396" name="scanner1"/>
              <p:cNvSpPr>
                <a:spLocks noEditPoints="1" noChangeArrowheads="1"/>
              </p:cNvSpPr>
              <p:nvPr/>
            </p:nvSpPr>
            <p:spPr bwMode="auto">
              <a:xfrm>
                <a:off x="192" y="3312"/>
                <a:ext cx="672" cy="330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1414 w 21600"/>
                  <a:gd name="T22" fmla="*/ 23040 h 21600"/>
                  <a:gd name="T23" fmla="*/ 20314 w 21600"/>
                  <a:gd name="T24" fmla="*/ 30960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 extrusionOk="0">
                    <a:moveTo>
                      <a:pt x="15350" y="4547"/>
                    </a:moveTo>
                    <a:lnTo>
                      <a:pt x="21600" y="7200"/>
                    </a:lnTo>
                    <a:lnTo>
                      <a:pt x="21600" y="10800"/>
                    </a:lnTo>
                    <a:lnTo>
                      <a:pt x="21600" y="12695"/>
                    </a:lnTo>
                    <a:lnTo>
                      <a:pt x="13925" y="21600"/>
                    </a:lnTo>
                    <a:lnTo>
                      <a:pt x="10964" y="19326"/>
                    </a:lnTo>
                    <a:lnTo>
                      <a:pt x="0" y="11558"/>
                    </a:lnTo>
                    <a:lnTo>
                      <a:pt x="0" y="10800"/>
                    </a:lnTo>
                    <a:lnTo>
                      <a:pt x="0" y="6063"/>
                    </a:lnTo>
                    <a:lnTo>
                      <a:pt x="7456" y="0"/>
                    </a:lnTo>
                    <a:lnTo>
                      <a:pt x="8552" y="568"/>
                    </a:lnTo>
                    <a:lnTo>
                      <a:pt x="10964" y="568"/>
                    </a:lnTo>
                    <a:lnTo>
                      <a:pt x="18749" y="947"/>
                    </a:lnTo>
                    <a:lnTo>
                      <a:pt x="15350" y="4547"/>
                    </a:lnTo>
                    <a:close/>
                  </a:path>
                  <a:path w="21600" h="21600" extrusionOk="0">
                    <a:moveTo>
                      <a:pt x="15350" y="4547"/>
                    </a:moveTo>
                    <a:lnTo>
                      <a:pt x="21600" y="7200"/>
                    </a:lnTo>
                    <a:lnTo>
                      <a:pt x="13925" y="15347"/>
                    </a:lnTo>
                    <a:lnTo>
                      <a:pt x="0" y="6063"/>
                    </a:lnTo>
                    <a:moveTo>
                      <a:pt x="8552" y="568"/>
                    </a:moveTo>
                    <a:lnTo>
                      <a:pt x="2083" y="6063"/>
                    </a:lnTo>
                    <a:lnTo>
                      <a:pt x="11951" y="7579"/>
                    </a:lnTo>
                    <a:lnTo>
                      <a:pt x="15350" y="4547"/>
                    </a:lnTo>
                    <a:moveTo>
                      <a:pt x="14254" y="5684"/>
                    </a:moveTo>
                    <a:lnTo>
                      <a:pt x="19078" y="7768"/>
                    </a:lnTo>
                    <a:lnTo>
                      <a:pt x="13815" y="13074"/>
                    </a:lnTo>
                    <a:lnTo>
                      <a:pt x="2083" y="6063"/>
                    </a:lnTo>
                    <a:moveTo>
                      <a:pt x="13925" y="21600"/>
                    </a:moveTo>
                    <a:lnTo>
                      <a:pt x="13925" y="20463"/>
                    </a:lnTo>
                    <a:lnTo>
                      <a:pt x="13925" y="16674"/>
                    </a:lnTo>
                    <a:lnTo>
                      <a:pt x="13925" y="15347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97" name="Group 1050"/>
              <p:cNvGrpSpPr>
                <a:grpSpLocks noChangeAspect="1"/>
              </p:cNvGrpSpPr>
              <p:nvPr/>
            </p:nvGrpSpPr>
            <p:grpSpPr bwMode="auto">
              <a:xfrm flipH="1">
                <a:off x="240" y="2304"/>
                <a:ext cx="844" cy="912"/>
                <a:chOff x="4553" y="1064"/>
                <a:chExt cx="1055" cy="1090"/>
              </a:xfrm>
            </p:grpSpPr>
            <p:sp>
              <p:nvSpPr>
                <p:cNvPr id="399" name="Freeform 1051"/>
                <p:cNvSpPr>
                  <a:spLocks noChangeAspect="1"/>
                </p:cNvSpPr>
                <p:nvPr/>
              </p:nvSpPr>
              <p:spPr bwMode="auto">
                <a:xfrm>
                  <a:off x="4553" y="1090"/>
                  <a:ext cx="1055" cy="1064"/>
                </a:xfrm>
                <a:custGeom>
                  <a:avLst/>
                  <a:gdLst>
                    <a:gd name="T0" fmla="*/ 527 w 2110"/>
                    <a:gd name="T1" fmla="*/ 291 h 2127"/>
                    <a:gd name="T2" fmla="*/ 521 w 2110"/>
                    <a:gd name="T3" fmla="*/ 217 h 2127"/>
                    <a:gd name="T4" fmla="*/ 503 w 2110"/>
                    <a:gd name="T5" fmla="*/ 171 h 2127"/>
                    <a:gd name="T6" fmla="*/ 479 w 2110"/>
                    <a:gd name="T7" fmla="*/ 134 h 2127"/>
                    <a:gd name="T8" fmla="*/ 449 w 2110"/>
                    <a:gd name="T9" fmla="*/ 104 h 2127"/>
                    <a:gd name="T10" fmla="*/ 415 w 2110"/>
                    <a:gd name="T11" fmla="*/ 79 h 2127"/>
                    <a:gd name="T12" fmla="*/ 383 w 2110"/>
                    <a:gd name="T13" fmla="*/ 61 h 2127"/>
                    <a:gd name="T14" fmla="*/ 357 w 2110"/>
                    <a:gd name="T15" fmla="*/ 51 h 2127"/>
                    <a:gd name="T16" fmla="*/ 332 w 2110"/>
                    <a:gd name="T17" fmla="*/ 42 h 2127"/>
                    <a:gd name="T18" fmla="*/ 311 w 2110"/>
                    <a:gd name="T19" fmla="*/ 36 h 2127"/>
                    <a:gd name="T20" fmla="*/ 310 w 2110"/>
                    <a:gd name="T21" fmla="*/ 21 h 2127"/>
                    <a:gd name="T22" fmla="*/ 303 w 2110"/>
                    <a:gd name="T23" fmla="*/ 7 h 2127"/>
                    <a:gd name="T24" fmla="*/ 287 w 2110"/>
                    <a:gd name="T25" fmla="*/ 0 h 2127"/>
                    <a:gd name="T26" fmla="*/ 260 w 2110"/>
                    <a:gd name="T27" fmla="*/ 3 h 2127"/>
                    <a:gd name="T28" fmla="*/ 236 w 2110"/>
                    <a:gd name="T29" fmla="*/ 25 h 2127"/>
                    <a:gd name="T30" fmla="*/ 228 w 2110"/>
                    <a:gd name="T31" fmla="*/ 36 h 2127"/>
                    <a:gd name="T32" fmla="*/ 220 w 2110"/>
                    <a:gd name="T33" fmla="*/ 38 h 2127"/>
                    <a:gd name="T34" fmla="*/ 185 w 2110"/>
                    <a:gd name="T35" fmla="*/ 48 h 2127"/>
                    <a:gd name="T36" fmla="*/ 155 w 2110"/>
                    <a:gd name="T37" fmla="*/ 60 h 2127"/>
                    <a:gd name="T38" fmla="*/ 130 w 2110"/>
                    <a:gd name="T39" fmla="*/ 71 h 2127"/>
                    <a:gd name="T40" fmla="*/ 101 w 2110"/>
                    <a:gd name="T41" fmla="*/ 88 h 2127"/>
                    <a:gd name="T42" fmla="*/ 77 w 2110"/>
                    <a:gd name="T43" fmla="*/ 107 h 2127"/>
                    <a:gd name="T44" fmla="*/ 58 w 2110"/>
                    <a:gd name="T45" fmla="*/ 126 h 2127"/>
                    <a:gd name="T46" fmla="*/ 32 w 2110"/>
                    <a:gd name="T47" fmla="*/ 163 h 2127"/>
                    <a:gd name="T48" fmla="*/ 8 w 2110"/>
                    <a:gd name="T49" fmla="*/ 225 h 2127"/>
                    <a:gd name="T50" fmla="*/ 1 w 2110"/>
                    <a:gd name="T51" fmla="*/ 278 h 2127"/>
                    <a:gd name="T52" fmla="*/ 2 w 2110"/>
                    <a:gd name="T53" fmla="*/ 336 h 2127"/>
                    <a:gd name="T54" fmla="*/ 14 w 2110"/>
                    <a:gd name="T55" fmla="*/ 393 h 2127"/>
                    <a:gd name="T56" fmla="*/ 27 w 2110"/>
                    <a:gd name="T57" fmla="*/ 426 h 2127"/>
                    <a:gd name="T58" fmla="*/ 42 w 2110"/>
                    <a:gd name="T59" fmla="*/ 452 h 2127"/>
                    <a:gd name="T60" fmla="*/ 59 w 2110"/>
                    <a:gd name="T61" fmla="*/ 474 h 2127"/>
                    <a:gd name="T62" fmla="*/ 81 w 2110"/>
                    <a:gd name="T63" fmla="*/ 494 h 2127"/>
                    <a:gd name="T64" fmla="*/ 105 w 2110"/>
                    <a:gd name="T65" fmla="*/ 511 h 2127"/>
                    <a:gd name="T66" fmla="*/ 128 w 2110"/>
                    <a:gd name="T67" fmla="*/ 523 h 2127"/>
                    <a:gd name="T68" fmla="*/ 152 w 2110"/>
                    <a:gd name="T69" fmla="*/ 530 h 2127"/>
                    <a:gd name="T70" fmla="*/ 181 w 2110"/>
                    <a:gd name="T71" fmla="*/ 532 h 2127"/>
                    <a:gd name="T72" fmla="*/ 208 w 2110"/>
                    <a:gd name="T73" fmla="*/ 527 h 2127"/>
                    <a:gd name="T74" fmla="*/ 229 w 2110"/>
                    <a:gd name="T75" fmla="*/ 520 h 2127"/>
                    <a:gd name="T76" fmla="*/ 245 w 2110"/>
                    <a:gd name="T77" fmla="*/ 514 h 2127"/>
                    <a:gd name="T78" fmla="*/ 264 w 2110"/>
                    <a:gd name="T79" fmla="*/ 506 h 2127"/>
                    <a:gd name="T80" fmla="*/ 278 w 2110"/>
                    <a:gd name="T81" fmla="*/ 499 h 2127"/>
                    <a:gd name="T82" fmla="*/ 294 w 2110"/>
                    <a:gd name="T83" fmla="*/ 493 h 2127"/>
                    <a:gd name="T84" fmla="*/ 309 w 2110"/>
                    <a:gd name="T85" fmla="*/ 488 h 2127"/>
                    <a:gd name="T86" fmla="*/ 329 w 2110"/>
                    <a:gd name="T87" fmla="*/ 482 h 2127"/>
                    <a:gd name="T88" fmla="*/ 351 w 2110"/>
                    <a:gd name="T89" fmla="*/ 479 h 2127"/>
                    <a:gd name="T90" fmla="*/ 377 w 2110"/>
                    <a:gd name="T91" fmla="*/ 472 h 2127"/>
                    <a:gd name="T92" fmla="*/ 402 w 2110"/>
                    <a:gd name="T93" fmla="*/ 463 h 2127"/>
                    <a:gd name="T94" fmla="*/ 424 w 2110"/>
                    <a:gd name="T95" fmla="*/ 453 h 2127"/>
                    <a:gd name="T96" fmla="*/ 443 w 2110"/>
                    <a:gd name="T97" fmla="*/ 438 h 2127"/>
                    <a:gd name="T98" fmla="*/ 465 w 2110"/>
                    <a:gd name="T99" fmla="*/ 420 h 2127"/>
                    <a:gd name="T100" fmla="*/ 485 w 2110"/>
                    <a:gd name="T101" fmla="*/ 399 h 2127"/>
                    <a:gd name="T102" fmla="*/ 501 w 2110"/>
                    <a:gd name="T103" fmla="*/ 375 h 2127"/>
                    <a:gd name="T104" fmla="*/ 514 w 2110"/>
                    <a:gd name="T105" fmla="*/ 350 h 212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110"/>
                    <a:gd name="T160" fmla="*/ 0 h 2127"/>
                    <a:gd name="T161" fmla="*/ 2110 w 2110"/>
                    <a:gd name="T162" fmla="*/ 2127 h 2127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110" h="2127">
                      <a:moveTo>
                        <a:pt x="2053" y="1398"/>
                      </a:moveTo>
                      <a:lnTo>
                        <a:pt x="2074" y="1342"/>
                      </a:lnTo>
                      <a:lnTo>
                        <a:pt x="2089" y="1283"/>
                      </a:lnTo>
                      <a:lnTo>
                        <a:pt x="2101" y="1223"/>
                      </a:lnTo>
                      <a:lnTo>
                        <a:pt x="2108" y="1162"/>
                      </a:lnTo>
                      <a:lnTo>
                        <a:pt x="2110" y="1099"/>
                      </a:lnTo>
                      <a:lnTo>
                        <a:pt x="2108" y="1036"/>
                      </a:lnTo>
                      <a:lnTo>
                        <a:pt x="2102" y="971"/>
                      </a:lnTo>
                      <a:lnTo>
                        <a:pt x="2090" y="905"/>
                      </a:lnTo>
                      <a:lnTo>
                        <a:pt x="2081" y="866"/>
                      </a:lnTo>
                      <a:lnTo>
                        <a:pt x="2071" y="828"/>
                      </a:lnTo>
                      <a:lnTo>
                        <a:pt x="2059" y="790"/>
                      </a:lnTo>
                      <a:lnTo>
                        <a:pt x="2044" y="754"/>
                      </a:lnTo>
                      <a:lnTo>
                        <a:pt x="2029" y="719"/>
                      </a:lnTo>
                      <a:lnTo>
                        <a:pt x="2012" y="684"/>
                      </a:lnTo>
                      <a:lnTo>
                        <a:pt x="1994" y="651"/>
                      </a:lnTo>
                      <a:lnTo>
                        <a:pt x="1974" y="618"/>
                      </a:lnTo>
                      <a:lnTo>
                        <a:pt x="1954" y="590"/>
                      </a:lnTo>
                      <a:lnTo>
                        <a:pt x="1935" y="562"/>
                      </a:lnTo>
                      <a:lnTo>
                        <a:pt x="1914" y="535"/>
                      </a:lnTo>
                      <a:lnTo>
                        <a:pt x="1891" y="509"/>
                      </a:lnTo>
                      <a:lnTo>
                        <a:pt x="1869" y="484"/>
                      </a:lnTo>
                      <a:lnTo>
                        <a:pt x="1845" y="459"/>
                      </a:lnTo>
                      <a:lnTo>
                        <a:pt x="1821" y="436"/>
                      </a:lnTo>
                      <a:lnTo>
                        <a:pt x="1795" y="413"/>
                      </a:lnTo>
                      <a:lnTo>
                        <a:pt x="1769" y="391"/>
                      </a:lnTo>
                      <a:lnTo>
                        <a:pt x="1743" y="371"/>
                      </a:lnTo>
                      <a:lnTo>
                        <a:pt x="1715" y="351"/>
                      </a:lnTo>
                      <a:lnTo>
                        <a:pt x="1687" y="332"/>
                      </a:lnTo>
                      <a:lnTo>
                        <a:pt x="1658" y="313"/>
                      </a:lnTo>
                      <a:lnTo>
                        <a:pt x="1630" y="296"/>
                      </a:lnTo>
                      <a:lnTo>
                        <a:pt x="1601" y="280"/>
                      </a:lnTo>
                      <a:lnTo>
                        <a:pt x="1571" y="264"/>
                      </a:lnTo>
                      <a:lnTo>
                        <a:pt x="1551" y="253"/>
                      </a:lnTo>
                      <a:lnTo>
                        <a:pt x="1531" y="244"/>
                      </a:lnTo>
                      <a:lnTo>
                        <a:pt x="1511" y="235"/>
                      </a:lnTo>
                      <a:lnTo>
                        <a:pt x="1490" y="226"/>
                      </a:lnTo>
                      <a:lnTo>
                        <a:pt x="1470" y="216"/>
                      </a:lnTo>
                      <a:lnTo>
                        <a:pt x="1450" y="208"/>
                      </a:lnTo>
                      <a:lnTo>
                        <a:pt x="1429" y="201"/>
                      </a:lnTo>
                      <a:lnTo>
                        <a:pt x="1409" y="193"/>
                      </a:lnTo>
                      <a:lnTo>
                        <a:pt x="1388" y="186"/>
                      </a:lnTo>
                      <a:lnTo>
                        <a:pt x="1367" y="181"/>
                      </a:lnTo>
                      <a:lnTo>
                        <a:pt x="1346" y="174"/>
                      </a:lnTo>
                      <a:lnTo>
                        <a:pt x="1327" y="168"/>
                      </a:lnTo>
                      <a:lnTo>
                        <a:pt x="1306" y="163"/>
                      </a:lnTo>
                      <a:lnTo>
                        <a:pt x="1285" y="158"/>
                      </a:lnTo>
                      <a:lnTo>
                        <a:pt x="1265" y="154"/>
                      </a:lnTo>
                      <a:lnTo>
                        <a:pt x="1244" y="150"/>
                      </a:lnTo>
                      <a:lnTo>
                        <a:pt x="1245" y="141"/>
                      </a:lnTo>
                      <a:lnTo>
                        <a:pt x="1246" y="133"/>
                      </a:lnTo>
                      <a:lnTo>
                        <a:pt x="1246" y="124"/>
                      </a:lnTo>
                      <a:lnTo>
                        <a:pt x="1245" y="116"/>
                      </a:lnTo>
                      <a:lnTo>
                        <a:pt x="1243" y="99"/>
                      </a:lnTo>
                      <a:lnTo>
                        <a:pt x="1239" y="83"/>
                      </a:lnTo>
                      <a:lnTo>
                        <a:pt x="1236" y="68"/>
                      </a:lnTo>
                      <a:lnTo>
                        <a:pt x="1231" y="55"/>
                      </a:lnTo>
                      <a:lnTo>
                        <a:pt x="1225" y="45"/>
                      </a:lnTo>
                      <a:lnTo>
                        <a:pt x="1219" y="34"/>
                      </a:lnTo>
                      <a:lnTo>
                        <a:pt x="1212" y="25"/>
                      </a:lnTo>
                      <a:lnTo>
                        <a:pt x="1204" y="18"/>
                      </a:lnTo>
                      <a:lnTo>
                        <a:pt x="1192" y="10"/>
                      </a:lnTo>
                      <a:lnTo>
                        <a:pt x="1178" y="6"/>
                      </a:lnTo>
                      <a:lnTo>
                        <a:pt x="1164" y="2"/>
                      </a:lnTo>
                      <a:lnTo>
                        <a:pt x="1148" y="0"/>
                      </a:lnTo>
                      <a:lnTo>
                        <a:pt x="1131" y="0"/>
                      </a:lnTo>
                      <a:lnTo>
                        <a:pt x="1113" y="1"/>
                      </a:lnTo>
                      <a:lnTo>
                        <a:pt x="1093" y="2"/>
                      </a:lnTo>
                      <a:lnTo>
                        <a:pt x="1071" y="6"/>
                      </a:lnTo>
                      <a:lnTo>
                        <a:pt x="1038" y="12"/>
                      </a:lnTo>
                      <a:lnTo>
                        <a:pt x="1010" y="24"/>
                      </a:lnTo>
                      <a:lnTo>
                        <a:pt x="987" y="39"/>
                      </a:lnTo>
                      <a:lnTo>
                        <a:pt x="967" y="56"/>
                      </a:lnTo>
                      <a:lnTo>
                        <a:pt x="954" y="76"/>
                      </a:lnTo>
                      <a:lnTo>
                        <a:pt x="943" y="97"/>
                      </a:lnTo>
                      <a:lnTo>
                        <a:pt x="936" y="118"/>
                      </a:lnTo>
                      <a:lnTo>
                        <a:pt x="933" y="140"/>
                      </a:lnTo>
                      <a:lnTo>
                        <a:pt x="926" y="141"/>
                      </a:lnTo>
                      <a:lnTo>
                        <a:pt x="919" y="143"/>
                      </a:lnTo>
                      <a:lnTo>
                        <a:pt x="912" y="144"/>
                      </a:lnTo>
                      <a:lnTo>
                        <a:pt x="906" y="146"/>
                      </a:lnTo>
                      <a:lnTo>
                        <a:pt x="899" y="147"/>
                      </a:lnTo>
                      <a:lnTo>
                        <a:pt x="893" y="148"/>
                      </a:lnTo>
                      <a:lnTo>
                        <a:pt x="887" y="151"/>
                      </a:lnTo>
                      <a:lnTo>
                        <a:pt x="880" y="152"/>
                      </a:lnTo>
                      <a:lnTo>
                        <a:pt x="850" y="160"/>
                      </a:lnTo>
                      <a:lnTo>
                        <a:pt x="821" y="168"/>
                      </a:lnTo>
                      <a:lnTo>
                        <a:pt x="794" y="176"/>
                      </a:lnTo>
                      <a:lnTo>
                        <a:pt x="767" y="184"/>
                      </a:lnTo>
                      <a:lnTo>
                        <a:pt x="741" y="192"/>
                      </a:lnTo>
                      <a:lnTo>
                        <a:pt x="715" y="201"/>
                      </a:lnTo>
                      <a:lnTo>
                        <a:pt x="691" y="209"/>
                      </a:lnTo>
                      <a:lnTo>
                        <a:pt x="667" y="219"/>
                      </a:lnTo>
                      <a:lnTo>
                        <a:pt x="644" y="228"/>
                      </a:lnTo>
                      <a:lnTo>
                        <a:pt x="621" y="237"/>
                      </a:lnTo>
                      <a:lnTo>
                        <a:pt x="600" y="246"/>
                      </a:lnTo>
                      <a:lnTo>
                        <a:pt x="578" y="256"/>
                      </a:lnTo>
                      <a:lnTo>
                        <a:pt x="559" y="265"/>
                      </a:lnTo>
                      <a:lnTo>
                        <a:pt x="539" y="274"/>
                      </a:lnTo>
                      <a:lnTo>
                        <a:pt x="519" y="284"/>
                      </a:lnTo>
                      <a:lnTo>
                        <a:pt x="501" y="294"/>
                      </a:lnTo>
                      <a:lnTo>
                        <a:pt x="475" y="309"/>
                      </a:lnTo>
                      <a:lnTo>
                        <a:pt x="449" y="322"/>
                      </a:lnTo>
                      <a:lnTo>
                        <a:pt x="426" y="337"/>
                      </a:lnTo>
                      <a:lnTo>
                        <a:pt x="403" y="352"/>
                      </a:lnTo>
                      <a:lnTo>
                        <a:pt x="382" y="367"/>
                      </a:lnTo>
                      <a:lnTo>
                        <a:pt x="362" y="382"/>
                      </a:lnTo>
                      <a:lnTo>
                        <a:pt x="342" y="397"/>
                      </a:lnTo>
                      <a:lnTo>
                        <a:pt x="325" y="412"/>
                      </a:lnTo>
                      <a:lnTo>
                        <a:pt x="306" y="428"/>
                      </a:lnTo>
                      <a:lnTo>
                        <a:pt x="290" y="443"/>
                      </a:lnTo>
                      <a:lnTo>
                        <a:pt x="274" y="458"/>
                      </a:lnTo>
                      <a:lnTo>
                        <a:pt x="259" y="473"/>
                      </a:lnTo>
                      <a:lnTo>
                        <a:pt x="245" y="488"/>
                      </a:lnTo>
                      <a:lnTo>
                        <a:pt x="232" y="503"/>
                      </a:lnTo>
                      <a:lnTo>
                        <a:pt x="219" y="517"/>
                      </a:lnTo>
                      <a:lnTo>
                        <a:pt x="206" y="532"/>
                      </a:lnTo>
                      <a:lnTo>
                        <a:pt x="177" y="569"/>
                      </a:lnTo>
                      <a:lnTo>
                        <a:pt x="151" y="609"/>
                      </a:lnTo>
                      <a:lnTo>
                        <a:pt x="126" y="651"/>
                      </a:lnTo>
                      <a:lnTo>
                        <a:pt x="103" y="696"/>
                      </a:lnTo>
                      <a:lnTo>
                        <a:pt x="82" y="743"/>
                      </a:lnTo>
                      <a:lnTo>
                        <a:pt x="63" y="792"/>
                      </a:lnTo>
                      <a:lnTo>
                        <a:pt x="47" y="844"/>
                      </a:lnTo>
                      <a:lnTo>
                        <a:pt x="33" y="897"/>
                      </a:lnTo>
                      <a:lnTo>
                        <a:pt x="24" y="939"/>
                      </a:lnTo>
                      <a:lnTo>
                        <a:pt x="16" y="980"/>
                      </a:lnTo>
                      <a:lnTo>
                        <a:pt x="10" y="1024"/>
                      </a:lnTo>
                      <a:lnTo>
                        <a:pt x="6" y="1067"/>
                      </a:lnTo>
                      <a:lnTo>
                        <a:pt x="2" y="1112"/>
                      </a:lnTo>
                      <a:lnTo>
                        <a:pt x="0" y="1156"/>
                      </a:lnTo>
                      <a:lnTo>
                        <a:pt x="0" y="1201"/>
                      </a:lnTo>
                      <a:lnTo>
                        <a:pt x="1" y="1247"/>
                      </a:lnTo>
                      <a:lnTo>
                        <a:pt x="5" y="1296"/>
                      </a:lnTo>
                      <a:lnTo>
                        <a:pt x="9" y="1344"/>
                      </a:lnTo>
                      <a:lnTo>
                        <a:pt x="15" y="1392"/>
                      </a:lnTo>
                      <a:lnTo>
                        <a:pt x="23" y="1438"/>
                      </a:lnTo>
                      <a:lnTo>
                        <a:pt x="32" y="1483"/>
                      </a:lnTo>
                      <a:lnTo>
                        <a:pt x="44" y="1526"/>
                      </a:lnTo>
                      <a:lnTo>
                        <a:pt x="56" y="1570"/>
                      </a:lnTo>
                      <a:lnTo>
                        <a:pt x="70" y="1612"/>
                      </a:lnTo>
                      <a:lnTo>
                        <a:pt x="80" y="1636"/>
                      </a:lnTo>
                      <a:lnTo>
                        <a:pt x="89" y="1659"/>
                      </a:lnTo>
                      <a:lnTo>
                        <a:pt x="98" y="1682"/>
                      </a:lnTo>
                      <a:lnTo>
                        <a:pt x="108" y="1704"/>
                      </a:lnTo>
                      <a:lnTo>
                        <a:pt x="119" y="1726"/>
                      </a:lnTo>
                      <a:lnTo>
                        <a:pt x="130" y="1746"/>
                      </a:lnTo>
                      <a:lnTo>
                        <a:pt x="142" y="1767"/>
                      </a:lnTo>
                      <a:lnTo>
                        <a:pt x="153" y="1787"/>
                      </a:lnTo>
                      <a:lnTo>
                        <a:pt x="166" y="1806"/>
                      </a:lnTo>
                      <a:lnTo>
                        <a:pt x="179" y="1826"/>
                      </a:lnTo>
                      <a:lnTo>
                        <a:pt x="191" y="1843"/>
                      </a:lnTo>
                      <a:lnTo>
                        <a:pt x="205" y="1860"/>
                      </a:lnTo>
                      <a:lnTo>
                        <a:pt x="219" y="1878"/>
                      </a:lnTo>
                      <a:lnTo>
                        <a:pt x="234" y="1894"/>
                      </a:lnTo>
                      <a:lnTo>
                        <a:pt x="249" y="1909"/>
                      </a:lnTo>
                      <a:lnTo>
                        <a:pt x="264" y="1924"/>
                      </a:lnTo>
                      <a:lnTo>
                        <a:pt x="285" y="1942"/>
                      </a:lnTo>
                      <a:lnTo>
                        <a:pt x="304" y="1960"/>
                      </a:lnTo>
                      <a:lnTo>
                        <a:pt x="324" y="1976"/>
                      </a:lnTo>
                      <a:lnTo>
                        <a:pt x="343" y="1992"/>
                      </a:lnTo>
                      <a:lnTo>
                        <a:pt x="363" y="2006"/>
                      </a:lnTo>
                      <a:lnTo>
                        <a:pt x="382" y="2019"/>
                      </a:lnTo>
                      <a:lnTo>
                        <a:pt x="401" y="2032"/>
                      </a:lnTo>
                      <a:lnTo>
                        <a:pt x="420" y="2044"/>
                      </a:lnTo>
                      <a:lnTo>
                        <a:pt x="439" y="2055"/>
                      </a:lnTo>
                      <a:lnTo>
                        <a:pt x="456" y="2064"/>
                      </a:lnTo>
                      <a:lnTo>
                        <a:pt x="475" y="2074"/>
                      </a:lnTo>
                      <a:lnTo>
                        <a:pt x="493" y="2083"/>
                      </a:lnTo>
                      <a:lnTo>
                        <a:pt x="510" y="2090"/>
                      </a:lnTo>
                      <a:lnTo>
                        <a:pt x="528" y="2097"/>
                      </a:lnTo>
                      <a:lnTo>
                        <a:pt x="545" y="2102"/>
                      </a:lnTo>
                      <a:lnTo>
                        <a:pt x="562" y="2108"/>
                      </a:lnTo>
                      <a:lnTo>
                        <a:pt x="586" y="2114"/>
                      </a:lnTo>
                      <a:lnTo>
                        <a:pt x="609" y="2120"/>
                      </a:lnTo>
                      <a:lnTo>
                        <a:pt x="632" y="2123"/>
                      </a:lnTo>
                      <a:lnTo>
                        <a:pt x="655" y="2125"/>
                      </a:lnTo>
                      <a:lnTo>
                        <a:pt x="678" y="2127"/>
                      </a:lnTo>
                      <a:lnTo>
                        <a:pt x="700" y="2127"/>
                      </a:lnTo>
                      <a:lnTo>
                        <a:pt x="722" y="2125"/>
                      </a:lnTo>
                      <a:lnTo>
                        <a:pt x="744" y="2123"/>
                      </a:lnTo>
                      <a:lnTo>
                        <a:pt x="766" y="2121"/>
                      </a:lnTo>
                      <a:lnTo>
                        <a:pt x="788" y="2117"/>
                      </a:lnTo>
                      <a:lnTo>
                        <a:pt x="809" y="2113"/>
                      </a:lnTo>
                      <a:lnTo>
                        <a:pt x="830" y="2107"/>
                      </a:lnTo>
                      <a:lnTo>
                        <a:pt x="851" y="2101"/>
                      </a:lnTo>
                      <a:lnTo>
                        <a:pt x="873" y="2094"/>
                      </a:lnTo>
                      <a:lnTo>
                        <a:pt x="894" y="2087"/>
                      </a:lnTo>
                      <a:lnTo>
                        <a:pt x="914" y="2079"/>
                      </a:lnTo>
                      <a:lnTo>
                        <a:pt x="931" y="2074"/>
                      </a:lnTo>
                      <a:lnTo>
                        <a:pt x="947" y="2067"/>
                      </a:lnTo>
                      <a:lnTo>
                        <a:pt x="963" y="2061"/>
                      </a:lnTo>
                      <a:lnTo>
                        <a:pt x="979" y="2054"/>
                      </a:lnTo>
                      <a:lnTo>
                        <a:pt x="994" y="2047"/>
                      </a:lnTo>
                      <a:lnTo>
                        <a:pt x="1010" y="2040"/>
                      </a:lnTo>
                      <a:lnTo>
                        <a:pt x="1026" y="2033"/>
                      </a:lnTo>
                      <a:lnTo>
                        <a:pt x="1042" y="2026"/>
                      </a:lnTo>
                      <a:lnTo>
                        <a:pt x="1054" y="2022"/>
                      </a:lnTo>
                      <a:lnTo>
                        <a:pt x="1065" y="2016"/>
                      </a:lnTo>
                      <a:lnTo>
                        <a:pt x="1078" y="2011"/>
                      </a:lnTo>
                      <a:lnTo>
                        <a:pt x="1090" y="2006"/>
                      </a:lnTo>
                      <a:lnTo>
                        <a:pt x="1101" y="2001"/>
                      </a:lnTo>
                      <a:lnTo>
                        <a:pt x="1113" y="1995"/>
                      </a:lnTo>
                      <a:lnTo>
                        <a:pt x="1125" y="1991"/>
                      </a:lnTo>
                      <a:lnTo>
                        <a:pt x="1137" y="1986"/>
                      </a:lnTo>
                      <a:lnTo>
                        <a:pt x="1149" y="1980"/>
                      </a:lnTo>
                      <a:lnTo>
                        <a:pt x="1161" y="1976"/>
                      </a:lnTo>
                      <a:lnTo>
                        <a:pt x="1174" y="1971"/>
                      </a:lnTo>
                      <a:lnTo>
                        <a:pt x="1185" y="1966"/>
                      </a:lnTo>
                      <a:lnTo>
                        <a:pt x="1198" y="1962"/>
                      </a:lnTo>
                      <a:lnTo>
                        <a:pt x="1210" y="1957"/>
                      </a:lnTo>
                      <a:lnTo>
                        <a:pt x="1223" y="1954"/>
                      </a:lnTo>
                      <a:lnTo>
                        <a:pt x="1236" y="1949"/>
                      </a:lnTo>
                      <a:lnTo>
                        <a:pt x="1252" y="1945"/>
                      </a:lnTo>
                      <a:lnTo>
                        <a:pt x="1267" y="1940"/>
                      </a:lnTo>
                      <a:lnTo>
                        <a:pt x="1283" y="1936"/>
                      </a:lnTo>
                      <a:lnTo>
                        <a:pt x="1298" y="1932"/>
                      </a:lnTo>
                      <a:lnTo>
                        <a:pt x="1314" y="1928"/>
                      </a:lnTo>
                      <a:lnTo>
                        <a:pt x="1330" y="1925"/>
                      </a:lnTo>
                      <a:lnTo>
                        <a:pt x="1347" y="1923"/>
                      </a:lnTo>
                      <a:lnTo>
                        <a:pt x="1364" y="1920"/>
                      </a:lnTo>
                      <a:lnTo>
                        <a:pt x="1384" y="1917"/>
                      </a:lnTo>
                      <a:lnTo>
                        <a:pt x="1405" y="1913"/>
                      </a:lnTo>
                      <a:lnTo>
                        <a:pt x="1426" y="1909"/>
                      </a:lnTo>
                      <a:lnTo>
                        <a:pt x="1447" y="1904"/>
                      </a:lnTo>
                      <a:lnTo>
                        <a:pt x="1467" y="1898"/>
                      </a:lnTo>
                      <a:lnTo>
                        <a:pt x="1488" y="1893"/>
                      </a:lnTo>
                      <a:lnTo>
                        <a:pt x="1508" y="1887"/>
                      </a:lnTo>
                      <a:lnTo>
                        <a:pt x="1528" y="1880"/>
                      </a:lnTo>
                      <a:lnTo>
                        <a:pt x="1548" y="1873"/>
                      </a:lnTo>
                      <a:lnTo>
                        <a:pt x="1567" y="1865"/>
                      </a:lnTo>
                      <a:lnTo>
                        <a:pt x="1587" y="1857"/>
                      </a:lnTo>
                      <a:lnTo>
                        <a:pt x="1607" y="1849"/>
                      </a:lnTo>
                      <a:lnTo>
                        <a:pt x="1625" y="1840"/>
                      </a:lnTo>
                      <a:lnTo>
                        <a:pt x="1645" y="1830"/>
                      </a:lnTo>
                      <a:lnTo>
                        <a:pt x="1663" y="1821"/>
                      </a:lnTo>
                      <a:lnTo>
                        <a:pt x="1681" y="1811"/>
                      </a:lnTo>
                      <a:lnTo>
                        <a:pt x="1694" y="1809"/>
                      </a:lnTo>
                      <a:lnTo>
                        <a:pt x="1693" y="1804"/>
                      </a:lnTo>
                      <a:lnTo>
                        <a:pt x="1713" y="1791"/>
                      </a:lnTo>
                      <a:lnTo>
                        <a:pt x="1733" y="1780"/>
                      </a:lnTo>
                      <a:lnTo>
                        <a:pt x="1753" y="1766"/>
                      </a:lnTo>
                      <a:lnTo>
                        <a:pt x="1771" y="1752"/>
                      </a:lnTo>
                      <a:lnTo>
                        <a:pt x="1790" y="1738"/>
                      </a:lnTo>
                      <a:lnTo>
                        <a:pt x="1808" y="1724"/>
                      </a:lnTo>
                      <a:lnTo>
                        <a:pt x="1827" y="1709"/>
                      </a:lnTo>
                      <a:lnTo>
                        <a:pt x="1844" y="1693"/>
                      </a:lnTo>
                      <a:lnTo>
                        <a:pt x="1861" y="1678"/>
                      </a:lnTo>
                      <a:lnTo>
                        <a:pt x="1877" y="1662"/>
                      </a:lnTo>
                      <a:lnTo>
                        <a:pt x="1893" y="1645"/>
                      </a:lnTo>
                      <a:lnTo>
                        <a:pt x="1909" y="1629"/>
                      </a:lnTo>
                      <a:lnTo>
                        <a:pt x="1924" y="1610"/>
                      </a:lnTo>
                      <a:lnTo>
                        <a:pt x="1939" y="1593"/>
                      </a:lnTo>
                      <a:lnTo>
                        <a:pt x="1953" y="1575"/>
                      </a:lnTo>
                      <a:lnTo>
                        <a:pt x="1967" y="1556"/>
                      </a:lnTo>
                      <a:lnTo>
                        <a:pt x="1980" y="1538"/>
                      </a:lnTo>
                      <a:lnTo>
                        <a:pt x="1992" y="1518"/>
                      </a:lnTo>
                      <a:lnTo>
                        <a:pt x="2004" y="1499"/>
                      </a:lnTo>
                      <a:lnTo>
                        <a:pt x="2014" y="1479"/>
                      </a:lnTo>
                      <a:lnTo>
                        <a:pt x="2025" y="1459"/>
                      </a:lnTo>
                      <a:lnTo>
                        <a:pt x="2035" y="1440"/>
                      </a:lnTo>
                      <a:lnTo>
                        <a:pt x="2044" y="1419"/>
                      </a:lnTo>
                      <a:lnTo>
                        <a:pt x="2053" y="13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0" name="Freeform 1052"/>
                <p:cNvSpPr>
                  <a:spLocks noChangeAspect="1"/>
                </p:cNvSpPr>
                <p:nvPr/>
              </p:nvSpPr>
              <p:spPr bwMode="auto">
                <a:xfrm>
                  <a:off x="5445" y="1580"/>
                  <a:ext cx="142" cy="55"/>
                </a:xfrm>
                <a:custGeom>
                  <a:avLst/>
                  <a:gdLst>
                    <a:gd name="T0" fmla="*/ 71 w 284"/>
                    <a:gd name="T1" fmla="*/ 27 h 111"/>
                    <a:gd name="T2" fmla="*/ 0 w 284"/>
                    <a:gd name="T3" fmla="*/ 21 h 111"/>
                    <a:gd name="T4" fmla="*/ 69 w 284"/>
                    <a:gd name="T5" fmla="*/ 0 h 111"/>
                    <a:gd name="T6" fmla="*/ 70 w 284"/>
                    <a:gd name="T7" fmla="*/ 7 h 111"/>
                    <a:gd name="T8" fmla="*/ 71 w 284"/>
                    <a:gd name="T9" fmla="*/ 13 h 111"/>
                    <a:gd name="T10" fmla="*/ 71 w 284"/>
                    <a:gd name="T11" fmla="*/ 20 h 111"/>
                    <a:gd name="T12" fmla="*/ 71 w 284"/>
                    <a:gd name="T13" fmla="*/ 27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84"/>
                    <a:gd name="T22" fmla="*/ 0 h 111"/>
                    <a:gd name="T23" fmla="*/ 284 w 284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84" h="111">
                      <a:moveTo>
                        <a:pt x="284" y="111"/>
                      </a:moveTo>
                      <a:lnTo>
                        <a:pt x="0" y="85"/>
                      </a:lnTo>
                      <a:lnTo>
                        <a:pt x="276" y="0"/>
                      </a:lnTo>
                      <a:lnTo>
                        <a:pt x="280" y="28"/>
                      </a:lnTo>
                      <a:lnTo>
                        <a:pt x="282" y="55"/>
                      </a:lnTo>
                      <a:lnTo>
                        <a:pt x="283" y="83"/>
                      </a:lnTo>
                      <a:lnTo>
                        <a:pt x="284" y="111"/>
                      </a:lnTo>
                      <a:close/>
                    </a:path>
                  </a:pathLst>
                </a:custGeom>
                <a:solidFill>
                  <a:srgbClr val="EADB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1" name="Freeform 1053"/>
                <p:cNvSpPr>
                  <a:spLocks noChangeAspect="1"/>
                </p:cNvSpPr>
                <p:nvPr/>
              </p:nvSpPr>
              <p:spPr bwMode="auto">
                <a:xfrm>
                  <a:off x="5096" y="1960"/>
                  <a:ext cx="5" cy="24"/>
                </a:xfrm>
                <a:custGeom>
                  <a:avLst/>
                  <a:gdLst>
                    <a:gd name="T0" fmla="*/ 3 w 10"/>
                    <a:gd name="T1" fmla="*/ 12 h 48"/>
                    <a:gd name="T2" fmla="*/ 2 w 10"/>
                    <a:gd name="T3" fmla="*/ 10 h 48"/>
                    <a:gd name="T4" fmla="*/ 1 w 10"/>
                    <a:gd name="T5" fmla="*/ 7 h 48"/>
                    <a:gd name="T6" fmla="*/ 1 w 10"/>
                    <a:gd name="T7" fmla="*/ 5 h 48"/>
                    <a:gd name="T8" fmla="*/ 0 w 10"/>
                    <a:gd name="T9" fmla="*/ 3 h 48"/>
                    <a:gd name="T10" fmla="*/ 0 w 10"/>
                    <a:gd name="T11" fmla="*/ 3 h 48"/>
                    <a:gd name="T12" fmla="*/ 0 w 10"/>
                    <a:gd name="T13" fmla="*/ 3 h 48"/>
                    <a:gd name="T14" fmla="*/ 0 w 10"/>
                    <a:gd name="T15" fmla="*/ 3 h 48"/>
                    <a:gd name="T16" fmla="*/ 0 w 10"/>
                    <a:gd name="T17" fmla="*/ 3 h 48"/>
                    <a:gd name="T18" fmla="*/ 3 w 10"/>
                    <a:gd name="T19" fmla="*/ 0 h 48"/>
                    <a:gd name="T20" fmla="*/ 3 w 10"/>
                    <a:gd name="T21" fmla="*/ 12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48"/>
                    <a:gd name="T35" fmla="*/ 10 w 10"/>
                    <a:gd name="T36" fmla="*/ 48 h 4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48">
                      <a:moveTo>
                        <a:pt x="10" y="48"/>
                      </a:moveTo>
                      <a:lnTo>
                        <a:pt x="7" y="38"/>
                      </a:lnTo>
                      <a:lnTo>
                        <a:pt x="4" y="29"/>
                      </a:lnTo>
                      <a:lnTo>
                        <a:pt x="1" y="20"/>
                      </a:lnTo>
                      <a:lnTo>
                        <a:pt x="0" y="13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0" y="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solidFill>
                  <a:srgbClr val="994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2" name="Freeform 1054"/>
                <p:cNvSpPr>
                  <a:spLocks noChangeAspect="1"/>
                </p:cNvSpPr>
                <p:nvPr/>
              </p:nvSpPr>
              <p:spPr bwMode="auto">
                <a:xfrm>
                  <a:off x="4894" y="1704"/>
                  <a:ext cx="434" cy="327"/>
                </a:xfrm>
                <a:custGeom>
                  <a:avLst/>
                  <a:gdLst>
                    <a:gd name="T0" fmla="*/ 8 w 867"/>
                    <a:gd name="T1" fmla="*/ 32 h 653"/>
                    <a:gd name="T2" fmla="*/ 3 w 867"/>
                    <a:gd name="T3" fmla="*/ 29 h 653"/>
                    <a:gd name="T4" fmla="*/ 1 w 867"/>
                    <a:gd name="T5" fmla="*/ 26 h 653"/>
                    <a:gd name="T6" fmla="*/ 5 w 867"/>
                    <a:gd name="T7" fmla="*/ 25 h 653"/>
                    <a:gd name="T8" fmla="*/ 12 w 867"/>
                    <a:gd name="T9" fmla="*/ 23 h 653"/>
                    <a:gd name="T10" fmla="*/ 25 w 867"/>
                    <a:gd name="T11" fmla="*/ 17 h 653"/>
                    <a:gd name="T12" fmla="*/ 49 w 867"/>
                    <a:gd name="T13" fmla="*/ 11 h 653"/>
                    <a:gd name="T14" fmla="*/ 62 w 867"/>
                    <a:gd name="T15" fmla="*/ 22 h 653"/>
                    <a:gd name="T16" fmla="*/ 80 w 867"/>
                    <a:gd name="T17" fmla="*/ 55 h 653"/>
                    <a:gd name="T18" fmla="*/ 105 w 867"/>
                    <a:gd name="T19" fmla="*/ 61 h 653"/>
                    <a:gd name="T20" fmla="*/ 114 w 867"/>
                    <a:gd name="T21" fmla="*/ 57 h 653"/>
                    <a:gd name="T22" fmla="*/ 122 w 867"/>
                    <a:gd name="T23" fmla="*/ 40 h 653"/>
                    <a:gd name="T24" fmla="*/ 119 w 867"/>
                    <a:gd name="T25" fmla="*/ 11 h 653"/>
                    <a:gd name="T26" fmla="*/ 126 w 867"/>
                    <a:gd name="T27" fmla="*/ 1 h 653"/>
                    <a:gd name="T28" fmla="*/ 149 w 867"/>
                    <a:gd name="T29" fmla="*/ 1 h 653"/>
                    <a:gd name="T30" fmla="*/ 158 w 867"/>
                    <a:gd name="T31" fmla="*/ 3 h 653"/>
                    <a:gd name="T32" fmla="*/ 157 w 867"/>
                    <a:gd name="T33" fmla="*/ 6 h 653"/>
                    <a:gd name="T34" fmla="*/ 153 w 867"/>
                    <a:gd name="T35" fmla="*/ 10 h 653"/>
                    <a:gd name="T36" fmla="*/ 155 w 867"/>
                    <a:gd name="T37" fmla="*/ 14 h 653"/>
                    <a:gd name="T38" fmla="*/ 161 w 867"/>
                    <a:gd name="T39" fmla="*/ 34 h 653"/>
                    <a:gd name="T40" fmla="*/ 166 w 867"/>
                    <a:gd name="T41" fmla="*/ 45 h 653"/>
                    <a:gd name="T42" fmla="*/ 170 w 867"/>
                    <a:gd name="T43" fmla="*/ 94 h 653"/>
                    <a:gd name="T44" fmla="*/ 167 w 867"/>
                    <a:gd name="T45" fmla="*/ 110 h 653"/>
                    <a:gd name="T46" fmla="*/ 164 w 867"/>
                    <a:gd name="T47" fmla="*/ 70 h 653"/>
                    <a:gd name="T48" fmla="*/ 156 w 867"/>
                    <a:gd name="T49" fmla="*/ 52 h 653"/>
                    <a:gd name="T50" fmla="*/ 149 w 867"/>
                    <a:gd name="T51" fmla="*/ 52 h 653"/>
                    <a:gd name="T52" fmla="*/ 152 w 867"/>
                    <a:gd name="T53" fmla="*/ 56 h 653"/>
                    <a:gd name="T54" fmla="*/ 159 w 867"/>
                    <a:gd name="T55" fmla="*/ 71 h 653"/>
                    <a:gd name="T56" fmla="*/ 161 w 867"/>
                    <a:gd name="T57" fmla="*/ 99 h 653"/>
                    <a:gd name="T58" fmla="*/ 150 w 867"/>
                    <a:gd name="T59" fmla="*/ 99 h 653"/>
                    <a:gd name="T60" fmla="*/ 126 w 867"/>
                    <a:gd name="T61" fmla="*/ 90 h 653"/>
                    <a:gd name="T62" fmla="*/ 116 w 867"/>
                    <a:gd name="T63" fmla="*/ 93 h 653"/>
                    <a:gd name="T64" fmla="*/ 107 w 867"/>
                    <a:gd name="T65" fmla="*/ 112 h 653"/>
                    <a:gd name="T66" fmla="*/ 102 w 867"/>
                    <a:gd name="T67" fmla="*/ 122 h 653"/>
                    <a:gd name="T68" fmla="*/ 95 w 867"/>
                    <a:gd name="T69" fmla="*/ 124 h 653"/>
                    <a:gd name="T70" fmla="*/ 74 w 867"/>
                    <a:gd name="T71" fmla="*/ 128 h 653"/>
                    <a:gd name="T72" fmla="*/ 58 w 867"/>
                    <a:gd name="T73" fmla="*/ 122 h 653"/>
                    <a:gd name="T74" fmla="*/ 57 w 867"/>
                    <a:gd name="T75" fmla="*/ 83 h 653"/>
                    <a:gd name="T76" fmla="*/ 52 w 867"/>
                    <a:gd name="T77" fmla="*/ 110 h 653"/>
                    <a:gd name="T78" fmla="*/ 58 w 867"/>
                    <a:gd name="T79" fmla="*/ 132 h 653"/>
                    <a:gd name="T80" fmla="*/ 77 w 867"/>
                    <a:gd name="T81" fmla="*/ 133 h 653"/>
                    <a:gd name="T82" fmla="*/ 96 w 867"/>
                    <a:gd name="T83" fmla="*/ 130 h 653"/>
                    <a:gd name="T84" fmla="*/ 96 w 867"/>
                    <a:gd name="T85" fmla="*/ 131 h 653"/>
                    <a:gd name="T86" fmla="*/ 99 w 867"/>
                    <a:gd name="T87" fmla="*/ 141 h 653"/>
                    <a:gd name="T88" fmla="*/ 87 w 867"/>
                    <a:gd name="T89" fmla="*/ 146 h 653"/>
                    <a:gd name="T90" fmla="*/ 69 w 867"/>
                    <a:gd name="T91" fmla="*/ 154 h 653"/>
                    <a:gd name="T92" fmla="*/ 47 w 867"/>
                    <a:gd name="T93" fmla="*/ 160 h 653"/>
                    <a:gd name="T94" fmla="*/ 25 w 867"/>
                    <a:gd name="T95" fmla="*/ 164 h 653"/>
                    <a:gd name="T96" fmla="*/ 17 w 867"/>
                    <a:gd name="T97" fmla="*/ 160 h 653"/>
                    <a:gd name="T98" fmla="*/ 5 w 867"/>
                    <a:gd name="T99" fmla="*/ 90 h 653"/>
                    <a:gd name="T100" fmla="*/ 8 w 867"/>
                    <a:gd name="T101" fmla="*/ 34 h 65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867"/>
                    <a:gd name="T154" fmla="*/ 0 h 653"/>
                    <a:gd name="T155" fmla="*/ 867 w 867"/>
                    <a:gd name="T156" fmla="*/ 653 h 653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867" h="653">
                      <a:moveTo>
                        <a:pt x="31" y="136"/>
                      </a:moveTo>
                      <a:lnTo>
                        <a:pt x="32" y="129"/>
                      </a:lnTo>
                      <a:lnTo>
                        <a:pt x="31" y="129"/>
                      </a:lnTo>
                      <a:lnTo>
                        <a:pt x="29" y="127"/>
                      </a:lnTo>
                      <a:lnTo>
                        <a:pt x="26" y="125"/>
                      </a:lnTo>
                      <a:lnTo>
                        <a:pt x="25" y="125"/>
                      </a:lnTo>
                      <a:lnTo>
                        <a:pt x="18" y="121"/>
                      </a:lnTo>
                      <a:lnTo>
                        <a:pt x="11" y="116"/>
                      </a:lnTo>
                      <a:lnTo>
                        <a:pt x="6" y="111"/>
                      </a:lnTo>
                      <a:lnTo>
                        <a:pt x="0" y="105"/>
                      </a:lnTo>
                      <a:lnTo>
                        <a:pt x="2" y="104"/>
                      </a:lnTo>
                      <a:lnTo>
                        <a:pt x="3" y="104"/>
                      </a:lnTo>
                      <a:lnTo>
                        <a:pt x="6" y="104"/>
                      </a:lnTo>
                      <a:lnTo>
                        <a:pt x="7" y="102"/>
                      </a:lnTo>
                      <a:lnTo>
                        <a:pt x="13" y="101"/>
                      </a:lnTo>
                      <a:lnTo>
                        <a:pt x="19" y="100"/>
                      </a:lnTo>
                      <a:lnTo>
                        <a:pt x="26" y="99"/>
                      </a:lnTo>
                      <a:lnTo>
                        <a:pt x="33" y="97"/>
                      </a:lnTo>
                      <a:lnTo>
                        <a:pt x="40" y="93"/>
                      </a:lnTo>
                      <a:lnTo>
                        <a:pt x="48" y="91"/>
                      </a:lnTo>
                      <a:lnTo>
                        <a:pt x="56" y="86"/>
                      </a:lnTo>
                      <a:lnTo>
                        <a:pt x="64" y="82"/>
                      </a:lnTo>
                      <a:lnTo>
                        <a:pt x="78" y="75"/>
                      </a:lnTo>
                      <a:lnTo>
                        <a:pt x="97" y="67"/>
                      </a:lnTo>
                      <a:lnTo>
                        <a:pt x="120" y="60"/>
                      </a:lnTo>
                      <a:lnTo>
                        <a:pt x="144" y="53"/>
                      </a:lnTo>
                      <a:lnTo>
                        <a:pt x="170" y="47"/>
                      </a:lnTo>
                      <a:lnTo>
                        <a:pt x="196" y="41"/>
                      </a:lnTo>
                      <a:lnTo>
                        <a:pt x="219" y="36"/>
                      </a:lnTo>
                      <a:lnTo>
                        <a:pt x="239" y="32"/>
                      </a:lnTo>
                      <a:lnTo>
                        <a:pt x="242" y="55"/>
                      </a:lnTo>
                      <a:lnTo>
                        <a:pt x="247" y="86"/>
                      </a:lnTo>
                      <a:lnTo>
                        <a:pt x="257" y="122"/>
                      </a:lnTo>
                      <a:lnTo>
                        <a:pt x="270" y="158"/>
                      </a:lnTo>
                      <a:lnTo>
                        <a:pt x="291" y="192"/>
                      </a:lnTo>
                      <a:lnTo>
                        <a:pt x="318" y="220"/>
                      </a:lnTo>
                      <a:lnTo>
                        <a:pt x="352" y="240"/>
                      </a:lnTo>
                      <a:lnTo>
                        <a:pt x="396" y="246"/>
                      </a:lnTo>
                      <a:lnTo>
                        <a:pt x="408" y="245"/>
                      </a:lnTo>
                      <a:lnTo>
                        <a:pt x="419" y="244"/>
                      </a:lnTo>
                      <a:lnTo>
                        <a:pt x="428" y="241"/>
                      </a:lnTo>
                      <a:lnTo>
                        <a:pt x="437" y="237"/>
                      </a:lnTo>
                      <a:lnTo>
                        <a:pt x="447" y="231"/>
                      </a:lnTo>
                      <a:lnTo>
                        <a:pt x="454" y="226"/>
                      </a:lnTo>
                      <a:lnTo>
                        <a:pt x="460" y="219"/>
                      </a:lnTo>
                      <a:lnTo>
                        <a:pt x="467" y="211"/>
                      </a:lnTo>
                      <a:lnTo>
                        <a:pt x="479" y="188"/>
                      </a:lnTo>
                      <a:lnTo>
                        <a:pt x="485" y="160"/>
                      </a:lnTo>
                      <a:lnTo>
                        <a:pt x="487" y="130"/>
                      </a:lnTo>
                      <a:lnTo>
                        <a:pt x="485" y="100"/>
                      </a:lnTo>
                      <a:lnTo>
                        <a:pt x="480" y="70"/>
                      </a:lnTo>
                      <a:lnTo>
                        <a:pt x="474" y="44"/>
                      </a:lnTo>
                      <a:lnTo>
                        <a:pt x="469" y="21"/>
                      </a:lnTo>
                      <a:lnTo>
                        <a:pt x="463" y="2"/>
                      </a:lnTo>
                      <a:lnTo>
                        <a:pt x="482" y="1"/>
                      </a:lnTo>
                      <a:lnTo>
                        <a:pt x="504" y="1"/>
                      </a:lnTo>
                      <a:lnTo>
                        <a:pt x="528" y="0"/>
                      </a:lnTo>
                      <a:lnTo>
                        <a:pt x="553" y="0"/>
                      </a:lnTo>
                      <a:lnTo>
                        <a:pt x="575" y="1"/>
                      </a:lnTo>
                      <a:lnTo>
                        <a:pt x="595" y="3"/>
                      </a:lnTo>
                      <a:lnTo>
                        <a:pt x="613" y="6"/>
                      </a:lnTo>
                      <a:lnTo>
                        <a:pt x="624" y="9"/>
                      </a:lnTo>
                      <a:lnTo>
                        <a:pt x="627" y="10"/>
                      </a:lnTo>
                      <a:lnTo>
                        <a:pt x="630" y="11"/>
                      </a:lnTo>
                      <a:lnTo>
                        <a:pt x="631" y="14"/>
                      </a:lnTo>
                      <a:lnTo>
                        <a:pt x="632" y="15"/>
                      </a:lnTo>
                      <a:lnTo>
                        <a:pt x="631" y="18"/>
                      </a:lnTo>
                      <a:lnTo>
                        <a:pt x="627" y="24"/>
                      </a:lnTo>
                      <a:lnTo>
                        <a:pt x="623" y="29"/>
                      </a:lnTo>
                      <a:lnTo>
                        <a:pt x="618" y="33"/>
                      </a:lnTo>
                      <a:lnTo>
                        <a:pt x="611" y="38"/>
                      </a:lnTo>
                      <a:lnTo>
                        <a:pt x="611" y="39"/>
                      </a:lnTo>
                      <a:lnTo>
                        <a:pt x="613" y="41"/>
                      </a:lnTo>
                      <a:lnTo>
                        <a:pt x="614" y="44"/>
                      </a:lnTo>
                      <a:lnTo>
                        <a:pt x="614" y="45"/>
                      </a:lnTo>
                      <a:lnTo>
                        <a:pt x="617" y="55"/>
                      </a:lnTo>
                      <a:lnTo>
                        <a:pt x="623" y="78"/>
                      </a:lnTo>
                      <a:lnTo>
                        <a:pt x="631" y="104"/>
                      </a:lnTo>
                      <a:lnTo>
                        <a:pt x="639" y="125"/>
                      </a:lnTo>
                      <a:lnTo>
                        <a:pt x="642" y="134"/>
                      </a:lnTo>
                      <a:lnTo>
                        <a:pt x="647" y="143"/>
                      </a:lnTo>
                      <a:lnTo>
                        <a:pt x="652" y="154"/>
                      </a:lnTo>
                      <a:lnTo>
                        <a:pt x="657" y="166"/>
                      </a:lnTo>
                      <a:lnTo>
                        <a:pt x="662" y="177"/>
                      </a:lnTo>
                      <a:lnTo>
                        <a:pt x="667" y="188"/>
                      </a:lnTo>
                      <a:lnTo>
                        <a:pt x="671" y="197"/>
                      </a:lnTo>
                      <a:lnTo>
                        <a:pt x="675" y="204"/>
                      </a:lnTo>
                      <a:lnTo>
                        <a:pt x="677" y="373"/>
                      </a:lnTo>
                      <a:lnTo>
                        <a:pt x="867" y="423"/>
                      </a:lnTo>
                      <a:lnTo>
                        <a:pt x="670" y="460"/>
                      </a:lnTo>
                      <a:lnTo>
                        <a:pt x="669" y="453"/>
                      </a:lnTo>
                      <a:lnTo>
                        <a:pt x="668" y="437"/>
                      </a:lnTo>
                      <a:lnTo>
                        <a:pt x="665" y="403"/>
                      </a:lnTo>
                      <a:lnTo>
                        <a:pt x="663" y="358"/>
                      </a:lnTo>
                      <a:lnTo>
                        <a:pt x="659" y="305"/>
                      </a:lnTo>
                      <a:lnTo>
                        <a:pt x="654" y="278"/>
                      </a:lnTo>
                      <a:lnTo>
                        <a:pt x="648" y="253"/>
                      </a:lnTo>
                      <a:lnTo>
                        <a:pt x="640" y="234"/>
                      </a:lnTo>
                      <a:lnTo>
                        <a:pt x="632" y="218"/>
                      </a:lnTo>
                      <a:lnTo>
                        <a:pt x="623" y="206"/>
                      </a:lnTo>
                      <a:lnTo>
                        <a:pt x="616" y="197"/>
                      </a:lnTo>
                      <a:lnTo>
                        <a:pt x="610" y="192"/>
                      </a:lnTo>
                      <a:lnTo>
                        <a:pt x="608" y="190"/>
                      </a:lnTo>
                      <a:lnTo>
                        <a:pt x="594" y="208"/>
                      </a:lnTo>
                      <a:lnTo>
                        <a:pt x="596" y="210"/>
                      </a:lnTo>
                      <a:lnTo>
                        <a:pt x="601" y="214"/>
                      </a:lnTo>
                      <a:lnTo>
                        <a:pt x="607" y="221"/>
                      </a:lnTo>
                      <a:lnTo>
                        <a:pt x="614" y="231"/>
                      </a:lnTo>
                      <a:lnTo>
                        <a:pt x="621" y="245"/>
                      </a:lnTo>
                      <a:lnTo>
                        <a:pt x="627" y="263"/>
                      </a:lnTo>
                      <a:lnTo>
                        <a:pt x="633" y="283"/>
                      </a:lnTo>
                      <a:lnTo>
                        <a:pt x="637" y="308"/>
                      </a:lnTo>
                      <a:lnTo>
                        <a:pt x="639" y="339"/>
                      </a:lnTo>
                      <a:lnTo>
                        <a:pt x="641" y="367"/>
                      </a:lnTo>
                      <a:lnTo>
                        <a:pt x="644" y="394"/>
                      </a:lnTo>
                      <a:lnTo>
                        <a:pt x="645" y="417"/>
                      </a:lnTo>
                      <a:lnTo>
                        <a:pt x="642" y="416"/>
                      </a:lnTo>
                      <a:lnTo>
                        <a:pt x="621" y="405"/>
                      </a:lnTo>
                      <a:lnTo>
                        <a:pt x="598" y="394"/>
                      </a:lnTo>
                      <a:lnTo>
                        <a:pt x="572" y="382"/>
                      </a:lnTo>
                      <a:lnTo>
                        <a:pt x="548" y="372"/>
                      </a:lnTo>
                      <a:lnTo>
                        <a:pt x="525" y="363"/>
                      </a:lnTo>
                      <a:lnTo>
                        <a:pt x="504" y="357"/>
                      </a:lnTo>
                      <a:lnTo>
                        <a:pt x="488" y="354"/>
                      </a:lnTo>
                      <a:lnTo>
                        <a:pt x="478" y="354"/>
                      </a:lnTo>
                      <a:lnTo>
                        <a:pt x="470" y="359"/>
                      </a:lnTo>
                      <a:lnTo>
                        <a:pt x="462" y="371"/>
                      </a:lnTo>
                      <a:lnTo>
                        <a:pt x="452" y="386"/>
                      </a:lnTo>
                      <a:lnTo>
                        <a:pt x="444" y="404"/>
                      </a:lnTo>
                      <a:lnTo>
                        <a:pt x="436" y="424"/>
                      </a:lnTo>
                      <a:lnTo>
                        <a:pt x="428" y="445"/>
                      </a:lnTo>
                      <a:lnTo>
                        <a:pt x="421" y="465"/>
                      </a:lnTo>
                      <a:lnTo>
                        <a:pt x="414" y="484"/>
                      </a:lnTo>
                      <a:lnTo>
                        <a:pt x="410" y="487"/>
                      </a:lnTo>
                      <a:lnTo>
                        <a:pt x="405" y="488"/>
                      </a:lnTo>
                      <a:lnTo>
                        <a:pt x="399" y="490"/>
                      </a:lnTo>
                      <a:lnTo>
                        <a:pt x="394" y="492"/>
                      </a:lnTo>
                      <a:lnTo>
                        <a:pt x="391" y="492"/>
                      </a:lnTo>
                      <a:lnTo>
                        <a:pt x="378" y="495"/>
                      </a:lnTo>
                      <a:lnTo>
                        <a:pt x="359" y="499"/>
                      </a:lnTo>
                      <a:lnTo>
                        <a:pt x="338" y="503"/>
                      </a:lnTo>
                      <a:lnTo>
                        <a:pt x="317" y="507"/>
                      </a:lnTo>
                      <a:lnTo>
                        <a:pt x="294" y="509"/>
                      </a:lnTo>
                      <a:lnTo>
                        <a:pt x="273" y="510"/>
                      </a:lnTo>
                      <a:lnTo>
                        <a:pt x="254" y="510"/>
                      </a:lnTo>
                      <a:lnTo>
                        <a:pt x="239" y="507"/>
                      </a:lnTo>
                      <a:lnTo>
                        <a:pt x="229" y="487"/>
                      </a:lnTo>
                      <a:lnTo>
                        <a:pt x="228" y="447"/>
                      </a:lnTo>
                      <a:lnTo>
                        <a:pt x="235" y="394"/>
                      </a:lnTo>
                      <a:lnTo>
                        <a:pt x="247" y="336"/>
                      </a:lnTo>
                      <a:lnTo>
                        <a:pt x="227" y="329"/>
                      </a:lnTo>
                      <a:lnTo>
                        <a:pt x="222" y="349"/>
                      </a:lnTo>
                      <a:lnTo>
                        <a:pt x="215" y="376"/>
                      </a:lnTo>
                      <a:lnTo>
                        <a:pt x="211" y="405"/>
                      </a:lnTo>
                      <a:lnTo>
                        <a:pt x="206" y="438"/>
                      </a:lnTo>
                      <a:lnTo>
                        <a:pt x="205" y="468"/>
                      </a:lnTo>
                      <a:lnTo>
                        <a:pt x="208" y="495"/>
                      </a:lnTo>
                      <a:lnTo>
                        <a:pt x="216" y="516"/>
                      </a:lnTo>
                      <a:lnTo>
                        <a:pt x="231" y="528"/>
                      </a:lnTo>
                      <a:lnTo>
                        <a:pt x="247" y="531"/>
                      </a:lnTo>
                      <a:lnTo>
                        <a:pt x="266" y="532"/>
                      </a:lnTo>
                      <a:lnTo>
                        <a:pt x="287" y="532"/>
                      </a:lnTo>
                      <a:lnTo>
                        <a:pt x="308" y="530"/>
                      </a:lnTo>
                      <a:lnTo>
                        <a:pt x="329" y="528"/>
                      </a:lnTo>
                      <a:lnTo>
                        <a:pt x="350" y="524"/>
                      </a:lnTo>
                      <a:lnTo>
                        <a:pt x="367" y="521"/>
                      </a:lnTo>
                      <a:lnTo>
                        <a:pt x="382" y="517"/>
                      </a:lnTo>
                      <a:lnTo>
                        <a:pt x="382" y="518"/>
                      </a:lnTo>
                      <a:lnTo>
                        <a:pt x="382" y="521"/>
                      </a:lnTo>
                      <a:lnTo>
                        <a:pt x="382" y="522"/>
                      </a:lnTo>
                      <a:lnTo>
                        <a:pt x="382" y="524"/>
                      </a:lnTo>
                      <a:lnTo>
                        <a:pt x="383" y="533"/>
                      </a:lnTo>
                      <a:lnTo>
                        <a:pt x="386" y="544"/>
                      </a:lnTo>
                      <a:lnTo>
                        <a:pt x="389" y="553"/>
                      </a:lnTo>
                      <a:lnTo>
                        <a:pt x="393" y="562"/>
                      </a:lnTo>
                      <a:lnTo>
                        <a:pt x="384" y="566"/>
                      </a:lnTo>
                      <a:lnTo>
                        <a:pt x="374" y="571"/>
                      </a:lnTo>
                      <a:lnTo>
                        <a:pt x="361" y="577"/>
                      </a:lnTo>
                      <a:lnTo>
                        <a:pt x="346" y="584"/>
                      </a:lnTo>
                      <a:lnTo>
                        <a:pt x="330" y="591"/>
                      </a:lnTo>
                      <a:lnTo>
                        <a:pt x="313" y="598"/>
                      </a:lnTo>
                      <a:lnTo>
                        <a:pt x="295" y="605"/>
                      </a:lnTo>
                      <a:lnTo>
                        <a:pt x="274" y="613"/>
                      </a:lnTo>
                      <a:lnTo>
                        <a:pt x="253" y="620"/>
                      </a:lnTo>
                      <a:lnTo>
                        <a:pt x="231" y="627"/>
                      </a:lnTo>
                      <a:lnTo>
                        <a:pt x="209" y="634"/>
                      </a:lnTo>
                      <a:lnTo>
                        <a:pt x="188" y="639"/>
                      </a:lnTo>
                      <a:lnTo>
                        <a:pt x="165" y="645"/>
                      </a:lnTo>
                      <a:lnTo>
                        <a:pt x="143" y="649"/>
                      </a:lnTo>
                      <a:lnTo>
                        <a:pt x="121" y="652"/>
                      </a:lnTo>
                      <a:lnTo>
                        <a:pt x="99" y="653"/>
                      </a:lnTo>
                      <a:lnTo>
                        <a:pt x="91" y="652"/>
                      </a:lnTo>
                      <a:lnTo>
                        <a:pt x="83" y="650"/>
                      </a:lnTo>
                      <a:lnTo>
                        <a:pt x="75" y="645"/>
                      </a:lnTo>
                      <a:lnTo>
                        <a:pt x="68" y="639"/>
                      </a:lnTo>
                      <a:lnTo>
                        <a:pt x="44" y="593"/>
                      </a:lnTo>
                      <a:lnTo>
                        <a:pt x="27" y="525"/>
                      </a:lnTo>
                      <a:lnTo>
                        <a:pt x="21" y="443"/>
                      </a:lnTo>
                      <a:lnTo>
                        <a:pt x="19" y="357"/>
                      </a:lnTo>
                      <a:lnTo>
                        <a:pt x="22" y="274"/>
                      </a:lnTo>
                      <a:lnTo>
                        <a:pt x="25" y="204"/>
                      </a:lnTo>
                      <a:lnTo>
                        <a:pt x="30" y="155"/>
                      </a:lnTo>
                      <a:lnTo>
                        <a:pt x="31" y="136"/>
                      </a:lnTo>
                      <a:close/>
                    </a:path>
                  </a:pathLst>
                </a:custGeom>
                <a:solidFill>
                  <a:srgbClr val="02F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3" name="Freeform 1055"/>
                <p:cNvSpPr>
                  <a:spLocks noChangeAspect="1"/>
                </p:cNvSpPr>
                <p:nvPr/>
              </p:nvSpPr>
              <p:spPr bwMode="auto">
                <a:xfrm>
                  <a:off x="4953" y="1363"/>
                  <a:ext cx="206" cy="337"/>
                </a:xfrm>
                <a:custGeom>
                  <a:avLst/>
                  <a:gdLst>
                    <a:gd name="T0" fmla="*/ 33 w 413"/>
                    <a:gd name="T1" fmla="*/ 161 h 673"/>
                    <a:gd name="T2" fmla="*/ 28 w 413"/>
                    <a:gd name="T3" fmla="*/ 165 h 673"/>
                    <a:gd name="T4" fmla="*/ 17 w 413"/>
                    <a:gd name="T5" fmla="*/ 169 h 673"/>
                    <a:gd name="T6" fmla="*/ 13 w 413"/>
                    <a:gd name="T7" fmla="*/ 161 h 673"/>
                    <a:gd name="T8" fmla="*/ 18 w 413"/>
                    <a:gd name="T9" fmla="*/ 151 h 673"/>
                    <a:gd name="T10" fmla="*/ 20 w 413"/>
                    <a:gd name="T11" fmla="*/ 145 h 673"/>
                    <a:gd name="T12" fmla="*/ 13 w 413"/>
                    <a:gd name="T13" fmla="*/ 145 h 673"/>
                    <a:gd name="T14" fmla="*/ 5 w 413"/>
                    <a:gd name="T15" fmla="*/ 144 h 673"/>
                    <a:gd name="T16" fmla="*/ 0 w 413"/>
                    <a:gd name="T17" fmla="*/ 141 h 673"/>
                    <a:gd name="T18" fmla="*/ 3 w 413"/>
                    <a:gd name="T19" fmla="*/ 131 h 673"/>
                    <a:gd name="T20" fmla="*/ 17 w 413"/>
                    <a:gd name="T21" fmla="*/ 124 h 673"/>
                    <a:gd name="T22" fmla="*/ 23 w 413"/>
                    <a:gd name="T23" fmla="*/ 123 h 673"/>
                    <a:gd name="T24" fmla="*/ 23 w 413"/>
                    <a:gd name="T25" fmla="*/ 120 h 673"/>
                    <a:gd name="T26" fmla="*/ 22 w 413"/>
                    <a:gd name="T27" fmla="*/ 108 h 673"/>
                    <a:gd name="T28" fmla="*/ 13 w 413"/>
                    <a:gd name="T29" fmla="*/ 91 h 673"/>
                    <a:gd name="T30" fmla="*/ 8 w 413"/>
                    <a:gd name="T31" fmla="*/ 82 h 673"/>
                    <a:gd name="T32" fmla="*/ 3 w 413"/>
                    <a:gd name="T33" fmla="*/ 71 h 673"/>
                    <a:gd name="T34" fmla="*/ 9 w 413"/>
                    <a:gd name="T35" fmla="*/ 48 h 673"/>
                    <a:gd name="T36" fmla="*/ 17 w 413"/>
                    <a:gd name="T37" fmla="*/ 34 h 673"/>
                    <a:gd name="T38" fmla="*/ 29 w 413"/>
                    <a:gd name="T39" fmla="*/ 20 h 673"/>
                    <a:gd name="T40" fmla="*/ 43 w 413"/>
                    <a:gd name="T41" fmla="*/ 9 h 673"/>
                    <a:gd name="T42" fmla="*/ 60 w 413"/>
                    <a:gd name="T43" fmla="*/ 2 h 673"/>
                    <a:gd name="T44" fmla="*/ 82 w 413"/>
                    <a:gd name="T45" fmla="*/ 1 h 673"/>
                    <a:gd name="T46" fmla="*/ 96 w 413"/>
                    <a:gd name="T47" fmla="*/ 10 h 673"/>
                    <a:gd name="T48" fmla="*/ 102 w 413"/>
                    <a:gd name="T49" fmla="*/ 20 h 673"/>
                    <a:gd name="T50" fmla="*/ 101 w 413"/>
                    <a:gd name="T51" fmla="*/ 33 h 673"/>
                    <a:gd name="T52" fmla="*/ 79 w 413"/>
                    <a:gd name="T53" fmla="*/ 49 h 673"/>
                    <a:gd name="T54" fmla="*/ 56 w 413"/>
                    <a:gd name="T55" fmla="*/ 54 h 673"/>
                    <a:gd name="T56" fmla="*/ 49 w 413"/>
                    <a:gd name="T57" fmla="*/ 52 h 673"/>
                    <a:gd name="T58" fmla="*/ 46 w 413"/>
                    <a:gd name="T59" fmla="*/ 46 h 673"/>
                    <a:gd name="T60" fmla="*/ 51 w 413"/>
                    <a:gd name="T61" fmla="*/ 37 h 673"/>
                    <a:gd name="T62" fmla="*/ 67 w 413"/>
                    <a:gd name="T63" fmla="*/ 32 h 673"/>
                    <a:gd name="T64" fmla="*/ 78 w 413"/>
                    <a:gd name="T65" fmla="*/ 26 h 673"/>
                    <a:gd name="T66" fmla="*/ 64 w 413"/>
                    <a:gd name="T67" fmla="*/ 27 h 673"/>
                    <a:gd name="T68" fmla="*/ 44 w 413"/>
                    <a:gd name="T69" fmla="*/ 36 h 673"/>
                    <a:gd name="T70" fmla="*/ 41 w 413"/>
                    <a:gd name="T71" fmla="*/ 48 h 673"/>
                    <a:gd name="T72" fmla="*/ 41 w 413"/>
                    <a:gd name="T73" fmla="*/ 50 h 673"/>
                    <a:gd name="T74" fmla="*/ 36 w 413"/>
                    <a:gd name="T75" fmla="*/ 52 h 673"/>
                    <a:gd name="T76" fmla="*/ 29 w 413"/>
                    <a:gd name="T77" fmla="*/ 54 h 673"/>
                    <a:gd name="T78" fmla="*/ 33 w 413"/>
                    <a:gd name="T79" fmla="*/ 88 h 673"/>
                    <a:gd name="T80" fmla="*/ 26 w 413"/>
                    <a:gd name="T81" fmla="*/ 90 h 673"/>
                    <a:gd name="T82" fmla="*/ 22 w 413"/>
                    <a:gd name="T83" fmla="*/ 95 h 673"/>
                    <a:gd name="T84" fmla="*/ 23 w 413"/>
                    <a:gd name="T85" fmla="*/ 98 h 673"/>
                    <a:gd name="T86" fmla="*/ 28 w 413"/>
                    <a:gd name="T87" fmla="*/ 101 h 673"/>
                    <a:gd name="T88" fmla="*/ 34 w 413"/>
                    <a:gd name="T89" fmla="*/ 102 h 673"/>
                    <a:gd name="T90" fmla="*/ 40 w 413"/>
                    <a:gd name="T91" fmla="*/ 152 h 673"/>
                    <a:gd name="T92" fmla="*/ 41 w 413"/>
                    <a:gd name="T93" fmla="*/ 165 h 673"/>
                    <a:gd name="T94" fmla="*/ 39 w 413"/>
                    <a:gd name="T95" fmla="*/ 165 h 673"/>
                    <a:gd name="T96" fmla="*/ 37 w 413"/>
                    <a:gd name="T97" fmla="*/ 163 h 67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13"/>
                    <a:gd name="T148" fmla="*/ 0 h 673"/>
                    <a:gd name="T149" fmla="*/ 413 w 413"/>
                    <a:gd name="T150" fmla="*/ 673 h 67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13" h="673">
                      <a:moveTo>
                        <a:pt x="143" y="631"/>
                      </a:moveTo>
                      <a:lnTo>
                        <a:pt x="141" y="634"/>
                      </a:lnTo>
                      <a:lnTo>
                        <a:pt x="136" y="637"/>
                      </a:lnTo>
                      <a:lnTo>
                        <a:pt x="132" y="642"/>
                      </a:lnTo>
                      <a:lnTo>
                        <a:pt x="129" y="644"/>
                      </a:lnTo>
                      <a:lnTo>
                        <a:pt x="127" y="646"/>
                      </a:lnTo>
                      <a:lnTo>
                        <a:pt x="121" y="651"/>
                      </a:lnTo>
                      <a:lnTo>
                        <a:pt x="113" y="658"/>
                      </a:lnTo>
                      <a:lnTo>
                        <a:pt x="103" y="663"/>
                      </a:lnTo>
                      <a:lnTo>
                        <a:pt x="93" y="669"/>
                      </a:lnTo>
                      <a:lnTo>
                        <a:pt x="80" y="673"/>
                      </a:lnTo>
                      <a:lnTo>
                        <a:pt x="70" y="673"/>
                      </a:lnTo>
                      <a:lnTo>
                        <a:pt x="59" y="668"/>
                      </a:lnTo>
                      <a:lnTo>
                        <a:pt x="55" y="661"/>
                      </a:lnTo>
                      <a:lnTo>
                        <a:pt x="52" y="652"/>
                      </a:lnTo>
                      <a:lnTo>
                        <a:pt x="53" y="643"/>
                      </a:lnTo>
                      <a:lnTo>
                        <a:pt x="57" y="632"/>
                      </a:lnTo>
                      <a:lnTo>
                        <a:pt x="61" y="622"/>
                      </a:lnTo>
                      <a:lnTo>
                        <a:pt x="67" y="613"/>
                      </a:lnTo>
                      <a:lnTo>
                        <a:pt x="72" y="604"/>
                      </a:lnTo>
                      <a:lnTo>
                        <a:pt x="76" y="598"/>
                      </a:lnTo>
                      <a:lnTo>
                        <a:pt x="91" y="578"/>
                      </a:lnTo>
                      <a:lnTo>
                        <a:pt x="88" y="578"/>
                      </a:lnTo>
                      <a:lnTo>
                        <a:pt x="80" y="578"/>
                      </a:lnTo>
                      <a:lnTo>
                        <a:pt x="71" y="579"/>
                      </a:lnTo>
                      <a:lnTo>
                        <a:pt x="67" y="579"/>
                      </a:lnTo>
                      <a:lnTo>
                        <a:pt x="61" y="579"/>
                      </a:lnTo>
                      <a:lnTo>
                        <a:pt x="55" y="579"/>
                      </a:lnTo>
                      <a:lnTo>
                        <a:pt x="47" y="579"/>
                      </a:lnTo>
                      <a:lnTo>
                        <a:pt x="37" y="578"/>
                      </a:lnTo>
                      <a:lnTo>
                        <a:pt x="28" y="577"/>
                      </a:lnTo>
                      <a:lnTo>
                        <a:pt x="20" y="574"/>
                      </a:lnTo>
                      <a:lnTo>
                        <a:pt x="12" y="571"/>
                      </a:lnTo>
                      <a:lnTo>
                        <a:pt x="6" y="567"/>
                      </a:lnTo>
                      <a:lnTo>
                        <a:pt x="4" y="564"/>
                      </a:lnTo>
                      <a:lnTo>
                        <a:pt x="2" y="561"/>
                      </a:lnTo>
                      <a:lnTo>
                        <a:pt x="0" y="557"/>
                      </a:lnTo>
                      <a:lnTo>
                        <a:pt x="0" y="554"/>
                      </a:lnTo>
                      <a:lnTo>
                        <a:pt x="4" y="536"/>
                      </a:lnTo>
                      <a:lnTo>
                        <a:pt x="13" y="522"/>
                      </a:lnTo>
                      <a:lnTo>
                        <a:pt x="26" y="510"/>
                      </a:lnTo>
                      <a:lnTo>
                        <a:pt x="41" y="502"/>
                      </a:lnTo>
                      <a:lnTo>
                        <a:pt x="57" y="498"/>
                      </a:lnTo>
                      <a:lnTo>
                        <a:pt x="70" y="494"/>
                      </a:lnTo>
                      <a:lnTo>
                        <a:pt x="80" y="492"/>
                      </a:lnTo>
                      <a:lnTo>
                        <a:pt x="83" y="492"/>
                      </a:lnTo>
                      <a:lnTo>
                        <a:pt x="94" y="491"/>
                      </a:lnTo>
                      <a:lnTo>
                        <a:pt x="94" y="490"/>
                      </a:lnTo>
                      <a:lnTo>
                        <a:pt x="94" y="485"/>
                      </a:lnTo>
                      <a:lnTo>
                        <a:pt x="94" y="481"/>
                      </a:lnTo>
                      <a:lnTo>
                        <a:pt x="94" y="480"/>
                      </a:lnTo>
                      <a:lnTo>
                        <a:pt x="94" y="479"/>
                      </a:lnTo>
                      <a:lnTo>
                        <a:pt x="94" y="473"/>
                      </a:lnTo>
                      <a:lnTo>
                        <a:pt x="93" y="464"/>
                      </a:lnTo>
                      <a:lnTo>
                        <a:pt x="91" y="447"/>
                      </a:lnTo>
                      <a:lnTo>
                        <a:pt x="88" y="432"/>
                      </a:lnTo>
                      <a:lnTo>
                        <a:pt x="81" y="415"/>
                      </a:lnTo>
                      <a:lnTo>
                        <a:pt x="71" y="394"/>
                      </a:lnTo>
                      <a:lnTo>
                        <a:pt x="58" y="371"/>
                      </a:lnTo>
                      <a:lnTo>
                        <a:pt x="53" y="363"/>
                      </a:lnTo>
                      <a:lnTo>
                        <a:pt x="49" y="355"/>
                      </a:lnTo>
                      <a:lnTo>
                        <a:pt x="44" y="345"/>
                      </a:lnTo>
                      <a:lnTo>
                        <a:pt x="38" y="336"/>
                      </a:lnTo>
                      <a:lnTo>
                        <a:pt x="34" y="327"/>
                      </a:lnTo>
                      <a:lnTo>
                        <a:pt x="29" y="318"/>
                      </a:lnTo>
                      <a:lnTo>
                        <a:pt x="23" y="309"/>
                      </a:lnTo>
                      <a:lnTo>
                        <a:pt x="19" y="298"/>
                      </a:lnTo>
                      <a:lnTo>
                        <a:pt x="14" y="281"/>
                      </a:lnTo>
                      <a:lnTo>
                        <a:pt x="14" y="259"/>
                      </a:lnTo>
                      <a:lnTo>
                        <a:pt x="19" y="234"/>
                      </a:lnTo>
                      <a:lnTo>
                        <a:pt x="29" y="205"/>
                      </a:lnTo>
                      <a:lnTo>
                        <a:pt x="36" y="191"/>
                      </a:lnTo>
                      <a:lnTo>
                        <a:pt x="43" y="176"/>
                      </a:lnTo>
                      <a:lnTo>
                        <a:pt x="51" y="162"/>
                      </a:lnTo>
                      <a:lnTo>
                        <a:pt x="60" y="147"/>
                      </a:lnTo>
                      <a:lnTo>
                        <a:pt x="71" y="134"/>
                      </a:lnTo>
                      <a:lnTo>
                        <a:pt x="81" y="119"/>
                      </a:lnTo>
                      <a:lnTo>
                        <a:pt x="93" y="105"/>
                      </a:lnTo>
                      <a:lnTo>
                        <a:pt x="104" y="91"/>
                      </a:lnTo>
                      <a:lnTo>
                        <a:pt x="117" y="78"/>
                      </a:lnTo>
                      <a:lnTo>
                        <a:pt x="131" y="67"/>
                      </a:lnTo>
                      <a:lnTo>
                        <a:pt x="144" y="54"/>
                      </a:lnTo>
                      <a:lnTo>
                        <a:pt x="158" y="44"/>
                      </a:lnTo>
                      <a:lnTo>
                        <a:pt x="173" y="34"/>
                      </a:lnTo>
                      <a:lnTo>
                        <a:pt x="188" y="25"/>
                      </a:lnTo>
                      <a:lnTo>
                        <a:pt x="203" y="18"/>
                      </a:lnTo>
                      <a:lnTo>
                        <a:pt x="219" y="13"/>
                      </a:lnTo>
                      <a:lnTo>
                        <a:pt x="242" y="6"/>
                      </a:lnTo>
                      <a:lnTo>
                        <a:pt x="265" y="2"/>
                      </a:lnTo>
                      <a:lnTo>
                        <a:pt x="287" y="0"/>
                      </a:lnTo>
                      <a:lnTo>
                        <a:pt x="308" y="1"/>
                      </a:lnTo>
                      <a:lnTo>
                        <a:pt x="328" y="4"/>
                      </a:lnTo>
                      <a:lnTo>
                        <a:pt x="346" y="10"/>
                      </a:lnTo>
                      <a:lnTo>
                        <a:pt x="363" y="18"/>
                      </a:lnTo>
                      <a:lnTo>
                        <a:pt x="378" y="29"/>
                      </a:lnTo>
                      <a:lnTo>
                        <a:pt x="387" y="37"/>
                      </a:lnTo>
                      <a:lnTo>
                        <a:pt x="394" y="47"/>
                      </a:lnTo>
                      <a:lnTo>
                        <a:pt x="401" y="56"/>
                      </a:lnTo>
                      <a:lnTo>
                        <a:pt x="406" y="68"/>
                      </a:lnTo>
                      <a:lnTo>
                        <a:pt x="409" y="78"/>
                      </a:lnTo>
                      <a:lnTo>
                        <a:pt x="412" y="90"/>
                      </a:lnTo>
                      <a:lnTo>
                        <a:pt x="413" y="102"/>
                      </a:lnTo>
                      <a:lnTo>
                        <a:pt x="412" y="114"/>
                      </a:lnTo>
                      <a:lnTo>
                        <a:pt x="405" y="132"/>
                      </a:lnTo>
                      <a:lnTo>
                        <a:pt x="391" y="151"/>
                      </a:lnTo>
                      <a:lnTo>
                        <a:pt x="370" y="168"/>
                      </a:lnTo>
                      <a:lnTo>
                        <a:pt x="346" y="183"/>
                      </a:lnTo>
                      <a:lnTo>
                        <a:pt x="319" y="196"/>
                      </a:lnTo>
                      <a:lnTo>
                        <a:pt x="291" y="206"/>
                      </a:lnTo>
                      <a:lnTo>
                        <a:pt x="262" y="213"/>
                      </a:lnTo>
                      <a:lnTo>
                        <a:pt x="234" y="215"/>
                      </a:lnTo>
                      <a:lnTo>
                        <a:pt x="226" y="215"/>
                      </a:lnTo>
                      <a:lnTo>
                        <a:pt x="219" y="214"/>
                      </a:lnTo>
                      <a:lnTo>
                        <a:pt x="211" y="213"/>
                      </a:lnTo>
                      <a:lnTo>
                        <a:pt x="204" y="211"/>
                      </a:lnTo>
                      <a:lnTo>
                        <a:pt x="197" y="207"/>
                      </a:lnTo>
                      <a:lnTo>
                        <a:pt x="192" y="203"/>
                      </a:lnTo>
                      <a:lnTo>
                        <a:pt x="188" y="196"/>
                      </a:lnTo>
                      <a:lnTo>
                        <a:pt x="186" y="189"/>
                      </a:lnTo>
                      <a:lnTo>
                        <a:pt x="186" y="181"/>
                      </a:lnTo>
                      <a:lnTo>
                        <a:pt x="187" y="172"/>
                      </a:lnTo>
                      <a:lnTo>
                        <a:pt x="190" y="165"/>
                      </a:lnTo>
                      <a:lnTo>
                        <a:pt x="195" y="158"/>
                      </a:lnTo>
                      <a:lnTo>
                        <a:pt x="207" y="148"/>
                      </a:lnTo>
                      <a:lnTo>
                        <a:pt x="220" y="140"/>
                      </a:lnTo>
                      <a:lnTo>
                        <a:pt x="237" y="135"/>
                      </a:lnTo>
                      <a:lnTo>
                        <a:pt x="254" y="130"/>
                      </a:lnTo>
                      <a:lnTo>
                        <a:pt x="271" y="127"/>
                      </a:lnTo>
                      <a:lnTo>
                        <a:pt x="288" y="124"/>
                      </a:lnTo>
                      <a:lnTo>
                        <a:pt x="302" y="123"/>
                      </a:lnTo>
                      <a:lnTo>
                        <a:pt x="314" y="123"/>
                      </a:lnTo>
                      <a:lnTo>
                        <a:pt x="314" y="101"/>
                      </a:lnTo>
                      <a:lnTo>
                        <a:pt x="308" y="101"/>
                      </a:lnTo>
                      <a:lnTo>
                        <a:pt x="295" y="101"/>
                      </a:lnTo>
                      <a:lnTo>
                        <a:pt x="278" y="104"/>
                      </a:lnTo>
                      <a:lnTo>
                        <a:pt x="258" y="106"/>
                      </a:lnTo>
                      <a:lnTo>
                        <a:pt x="235" y="110"/>
                      </a:lnTo>
                      <a:lnTo>
                        <a:pt x="214" y="119"/>
                      </a:lnTo>
                      <a:lnTo>
                        <a:pt x="194" y="129"/>
                      </a:lnTo>
                      <a:lnTo>
                        <a:pt x="178" y="143"/>
                      </a:lnTo>
                      <a:lnTo>
                        <a:pt x="170" y="154"/>
                      </a:lnTo>
                      <a:lnTo>
                        <a:pt x="165" y="166"/>
                      </a:lnTo>
                      <a:lnTo>
                        <a:pt x="163" y="178"/>
                      </a:lnTo>
                      <a:lnTo>
                        <a:pt x="164" y="192"/>
                      </a:lnTo>
                      <a:lnTo>
                        <a:pt x="164" y="193"/>
                      </a:lnTo>
                      <a:lnTo>
                        <a:pt x="165" y="196"/>
                      </a:lnTo>
                      <a:lnTo>
                        <a:pt x="165" y="197"/>
                      </a:lnTo>
                      <a:lnTo>
                        <a:pt x="166" y="199"/>
                      </a:lnTo>
                      <a:lnTo>
                        <a:pt x="162" y="201"/>
                      </a:lnTo>
                      <a:lnTo>
                        <a:pt x="157" y="204"/>
                      </a:lnTo>
                      <a:lnTo>
                        <a:pt x="152" y="206"/>
                      </a:lnTo>
                      <a:lnTo>
                        <a:pt x="147" y="208"/>
                      </a:lnTo>
                      <a:lnTo>
                        <a:pt x="140" y="211"/>
                      </a:lnTo>
                      <a:lnTo>
                        <a:pt x="133" y="213"/>
                      </a:lnTo>
                      <a:lnTo>
                        <a:pt x="125" y="214"/>
                      </a:lnTo>
                      <a:lnTo>
                        <a:pt x="117" y="216"/>
                      </a:lnTo>
                      <a:lnTo>
                        <a:pt x="71" y="228"/>
                      </a:lnTo>
                      <a:lnTo>
                        <a:pt x="75" y="250"/>
                      </a:lnTo>
                      <a:lnTo>
                        <a:pt x="120" y="241"/>
                      </a:lnTo>
                      <a:lnTo>
                        <a:pt x="132" y="350"/>
                      </a:lnTo>
                      <a:lnTo>
                        <a:pt x="126" y="351"/>
                      </a:lnTo>
                      <a:lnTo>
                        <a:pt x="119" y="352"/>
                      </a:lnTo>
                      <a:lnTo>
                        <a:pt x="112" y="355"/>
                      </a:lnTo>
                      <a:lnTo>
                        <a:pt x="106" y="358"/>
                      </a:lnTo>
                      <a:lnTo>
                        <a:pt x="101" y="362"/>
                      </a:lnTo>
                      <a:lnTo>
                        <a:pt x="96" y="366"/>
                      </a:lnTo>
                      <a:lnTo>
                        <a:pt x="93" y="371"/>
                      </a:lnTo>
                      <a:lnTo>
                        <a:pt x="90" y="378"/>
                      </a:lnTo>
                      <a:lnTo>
                        <a:pt x="90" y="381"/>
                      </a:lnTo>
                      <a:lnTo>
                        <a:pt x="91" y="385"/>
                      </a:lnTo>
                      <a:lnTo>
                        <a:pt x="93" y="388"/>
                      </a:lnTo>
                      <a:lnTo>
                        <a:pt x="95" y="392"/>
                      </a:lnTo>
                      <a:lnTo>
                        <a:pt x="98" y="395"/>
                      </a:lnTo>
                      <a:lnTo>
                        <a:pt x="103" y="398"/>
                      </a:lnTo>
                      <a:lnTo>
                        <a:pt x="109" y="401"/>
                      </a:lnTo>
                      <a:lnTo>
                        <a:pt x="114" y="402"/>
                      </a:lnTo>
                      <a:lnTo>
                        <a:pt x="120" y="404"/>
                      </a:lnTo>
                      <a:lnTo>
                        <a:pt x="126" y="405"/>
                      </a:lnTo>
                      <a:lnTo>
                        <a:pt x="132" y="407"/>
                      </a:lnTo>
                      <a:lnTo>
                        <a:pt x="136" y="407"/>
                      </a:lnTo>
                      <a:lnTo>
                        <a:pt x="141" y="445"/>
                      </a:lnTo>
                      <a:lnTo>
                        <a:pt x="149" y="500"/>
                      </a:lnTo>
                      <a:lnTo>
                        <a:pt x="156" y="557"/>
                      </a:lnTo>
                      <a:lnTo>
                        <a:pt x="161" y="605"/>
                      </a:lnTo>
                      <a:lnTo>
                        <a:pt x="162" y="620"/>
                      </a:lnTo>
                      <a:lnTo>
                        <a:pt x="163" y="634"/>
                      </a:lnTo>
                      <a:lnTo>
                        <a:pt x="164" y="646"/>
                      </a:lnTo>
                      <a:lnTo>
                        <a:pt x="164" y="659"/>
                      </a:lnTo>
                      <a:lnTo>
                        <a:pt x="163" y="659"/>
                      </a:lnTo>
                      <a:lnTo>
                        <a:pt x="162" y="659"/>
                      </a:lnTo>
                      <a:lnTo>
                        <a:pt x="161" y="660"/>
                      </a:lnTo>
                      <a:lnTo>
                        <a:pt x="159" y="660"/>
                      </a:lnTo>
                      <a:lnTo>
                        <a:pt x="155" y="658"/>
                      </a:lnTo>
                      <a:lnTo>
                        <a:pt x="151" y="654"/>
                      </a:lnTo>
                      <a:lnTo>
                        <a:pt x="149" y="652"/>
                      </a:lnTo>
                      <a:lnTo>
                        <a:pt x="148" y="650"/>
                      </a:lnTo>
                      <a:lnTo>
                        <a:pt x="143" y="631"/>
                      </a:lnTo>
                      <a:close/>
                    </a:path>
                  </a:pathLst>
                </a:custGeom>
                <a:solidFill>
                  <a:srgbClr val="5B1C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4" name="Freeform 1056"/>
                <p:cNvSpPr>
                  <a:spLocks noChangeAspect="1"/>
                </p:cNvSpPr>
                <p:nvPr/>
              </p:nvSpPr>
              <p:spPr bwMode="auto">
                <a:xfrm>
                  <a:off x="5010" y="1466"/>
                  <a:ext cx="155" cy="245"/>
                </a:xfrm>
                <a:custGeom>
                  <a:avLst/>
                  <a:gdLst>
                    <a:gd name="T0" fmla="*/ 12 w 309"/>
                    <a:gd name="T1" fmla="*/ 53 h 491"/>
                    <a:gd name="T2" fmla="*/ 9 w 309"/>
                    <a:gd name="T3" fmla="*/ 45 h 491"/>
                    <a:gd name="T4" fmla="*/ 2 w 309"/>
                    <a:gd name="T5" fmla="*/ 44 h 491"/>
                    <a:gd name="T6" fmla="*/ 4 w 309"/>
                    <a:gd name="T7" fmla="*/ 42 h 491"/>
                    <a:gd name="T8" fmla="*/ 11 w 309"/>
                    <a:gd name="T9" fmla="*/ 41 h 491"/>
                    <a:gd name="T10" fmla="*/ 10 w 309"/>
                    <a:gd name="T11" fmla="*/ 6 h 491"/>
                    <a:gd name="T12" fmla="*/ 13 w 309"/>
                    <a:gd name="T13" fmla="*/ 5 h 491"/>
                    <a:gd name="T14" fmla="*/ 16 w 309"/>
                    <a:gd name="T15" fmla="*/ 3 h 491"/>
                    <a:gd name="T16" fmla="*/ 20 w 309"/>
                    <a:gd name="T17" fmla="*/ 6 h 491"/>
                    <a:gd name="T18" fmla="*/ 26 w 309"/>
                    <a:gd name="T19" fmla="*/ 7 h 491"/>
                    <a:gd name="T20" fmla="*/ 34 w 309"/>
                    <a:gd name="T21" fmla="*/ 7 h 491"/>
                    <a:gd name="T22" fmla="*/ 45 w 309"/>
                    <a:gd name="T23" fmla="*/ 5 h 491"/>
                    <a:gd name="T24" fmla="*/ 56 w 309"/>
                    <a:gd name="T25" fmla="*/ 1 h 491"/>
                    <a:gd name="T26" fmla="*/ 63 w 309"/>
                    <a:gd name="T27" fmla="*/ 42 h 491"/>
                    <a:gd name="T28" fmla="*/ 70 w 309"/>
                    <a:gd name="T29" fmla="*/ 43 h 491"/>
                    <a:gd name="T30" fmla="*/ 75 w 309"/>
                    <a:gd name="T31" fmla="*/ 44 h 491"/>
                    <a:gd name="T32" fmla="*/ 78 w 309"/>
                    <a:gd name="T33" fmla="*/ 45 h 491"/>
                    <a:gd name="T34" fmla="*/ 76 w 309"/>
                    <a:gd name="T35" fmla="*/ 49 h 491"/>
                    <a:gd name="T36" fmla="*/ 65 w 309"/>
                    <a:gd name="T37" fmla="*/ 49 h 491"/>
                    <a:gd name="T38" fmla="*/ 60 w 309"/>
                    <a:gd name="T39" fmla="*/ 49 h 491"/>
                    <a:gd name="T40" fmla="*/ 60 w 309"/>
                    <a:gd name="T41" fmla="*/ 52 h 491"/>
                    <a:gd name="T42" fmla="*/ 61 w 309"/>
                    <a:gd name="T43" fmla="*/ 69 h 491"/>
                    <a:gd name="T44" fmla="*/ 56 w 309"/>
                    <a:gd name="T45" fmla="*/ 75 h 491"/>
                    <a:gd name="T46" fmla="*/ 50 w 309"/>
                    <a:gd name="T47" fmla="*/ 76 h 491"/>
                    <a:gd name="T48" fmla="*/ 45 w 309"/>
                    <a:gd name="T49" fmla="*/ 74 h 491"/>
                    <a:gd name="T50" fmla="*/ 40 w 309"/>
                    <a:gd name="T51" fmla="*/ 70 h 491"/>
                    <a:gd name="T52" fmla="*/ 36 w 309"/>
                    <a:gd name="T53" fmla="*/ 65 h 491"/>
                    <a:gd name="T54" fmla="*/ 30 w 309"/>
                    <a:gd name="T55" fmla="*/ 65 h 491"/>
                    <a:gd name="T56" fmla="*/ 32 w 309"/>
                    <a:gd name="T57" fmla="*/ 69 h 491"/>
                    <a:gd name="T58" fmla="*/ 37 w 309"/>
                    <a:gd name="T59" fmla="*/ 76 h 491"/>
                    <a:gd name="T60" fmla="*/ 44 w 309"/>
                    <a:gd name="T61" fmla="*/ 80 h 491"/>
                    <a:gd name="T62" fmla="*/ 51 w 309"/>
                    <a:gd name="T63" fmla="*/ 81 h 491"/>
                    <a:gd name="T64" fmla="*/ 59 w 309"/>
                    <a:gd name="T65" fmla="*/ 81 h 491"/>
                    <a:gd name="T66" fmla="*/ 60 w 309"/>
                    <a:gd name="T67" fmla="*/ 85 h 491"/>
                    <a:gd name="T68" fmla="*/ 58 w 309"/>
                    <a:gd name="T69" fmla="*/ 88 h 491"/>
                    <a:gd name="T70" fmla="*/ 53 w 309"/>
                    <a:gd name="T71" fmla="*/ 89 h 491"/>
                    <a:gd name="T72" fmla="*/ 47 w 309"/>
                    <a:gd name="T73" fmla="*/ 89 h 491"/>
                    <a:gd name="T74" fmla="*/ 38 w 309"/>
                    <a:gd name="T75" fmla="*/ 90 h 491"/>
                    <a:gd name="T76" fmla="*/ 32 w 309"/>
                    <a:gd name="T77" fmla="*/ 91 h 491"/>
                    <a:gd name="T78" fmla="*/ 30 w 309"/>
                    <a:gd name="T79" fmla="*/ 93 h 491"/>
                    <a:gd name="T80" fmla="*/ 30 w 309"/>
                    <a:gd name="T81" fmla="*/ 106 h 491"/>
                    <a:gd name="T82" fmla="*/ 28 w 309"/>
                    <a:gd name="T83" fmla="*/ 122 h 491"/>
                    <a:gd name="T84" fmla="*/ 24 w 309"/>
                    <a:gd name="T85" fmla="*/ 122 h 491"/>
                    <a:gd name="T86" fmla="*/ 19 w 309"/>
                    <a:gd name="T87" fmla="*/ 122 h 491"/>
                    <a:gd name="T88" fmla="*/ 18 w 309"/>
                    <a:gd name="T89" fmla="*/ 106 h 49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09"/>
                    <a:gd name="T136" fmla="*/ 0 h 491"/>
                    <a:gd name="T137" fmla="*/ 309 w 309"/>
                    <a:gd name="T138" fmla="*/ 491 h 49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09" h="491">
                      <a:moveTo>
                        <a:pt x="68" y="397"/>
                      </a:moveTo>
                      <a:lnTo>
                        <a:pt x="53" y="276"/>
                      </a:lnTo>
                      <a:lnTo>
                        <a:pt x="45" y="212"/>
                      </a:lnTo>
                      <a:lnTo>
                        <a:pt x="43" y="185"/>
                      </a:lnTo>
                      <a:lnTo>
                        <a:pt x="42" y="181"/>
                      </a:lnTo>
                      <a:lnTo>
                        <a:pt x="33" y="181"/>
                      </a:lnTo>
                      <a:lnTo>
                        <a:pt x="24" y="180"/>
                      </a:lnTo>
                      <a:lnTo>
                        <a:pt x="14" y="177"/>
                      </a:lnTo>
                      <a:lnTo>
                        <a:pt x="6" y="176"/>
                      </a:lnTo>
                      <a:lnTo>
                        <a:pt x="0" y="174"/>
                      </a:lnTo>
                      <a:lnTo>
                        <a:pt x="5" y="172"/>
                      </a:lnTo>
                      <a:lnTo>
                        <a:pt x="13" y="169"/>
                      </a:lnTo>
                      <a:lnTo>
                        <a:pt x="21" y="168"/>
                      </a:lnTo>
                      <a:lnTo>
                        <a:pt x="30" y="167"/>
                      </a:lnTo>
                      <a:lnTo>
                        <a:pt x="42" y="166"/>
                      </a:lnTo>
                      <a:lnTo>
                        <a:pt x="27" y="29"/>
                      </a:lnTo>
                      <a:lnTo>
                        <a:pt x="33" y="26"/>
                      </a:lnTo>
                      <a:lnTo>
                        <a:pt x="38" y="24"/>
                      </a:lnTo>
                      <a:lnTo>
                        <a:pt x="43" y="23"/>
                      </a:lnTo>
                      <a:lnTo>
                        <a:pt x="48" y="21"/>
                      </a:lnTo>
                      <a:lnTo>
                        <a:pt x="52" y="20"/>
                      </a:lnTo>
                      <a:lnTo>
                        <a:pt x="56" y="17"/>
                      </a:lnTo>
                      <a:lnTo>
                        <a:pt x="59" y="16"/>
                      </a:lnTo>
                      <a:lnTo>
                        <a:pt x="63" y="14"/>
                      </a:lnTo>
                      <a:lnTo>
                        <a:pt x="67" y="18"/>
                      </a:lnTo>
                      <a:lnTo>
                        <a:pt x="73" y="22"/>
                      </a:lnTo>
                      <a:lnTo>
                        <a:pt x="80" y="25"/>
                      </a:lnTo>
                      <a:lnTo>
                        <a:pt x="87" y="28"/>
                      </a:lnTo>
                      <a:lnTo>
                        <a:pt x="95" y="30"/>
                      </a:lnTo>
                      <a:lnTo>
                        <a:pt x="103" y="31"/>
                      </a:lnTo>
                      <a:lnTo>
                        <a:pt x="112" y="32"/>
                      </a:lnTo>
                      <a:lnTo>
                        <a:pt x="121" y="32"/>
                      </a:lnTo>
                      <a:lnTo>
                        <a:pt x="134" y="31"/>
                      </a:lnTo>
                      <a:lnTo>
                        <a:pt x="148" y="30"/>
                      </a:lnTo>
                      <a:lnTo>
                        <a:pt x="163" y="28"/>
                      </a:lnTo>
                      <a:lnTo>
                        <a:pt x="178" y="23"/>
                      </a:lnTo>
                      <a:lnTo>
                        <a:pt x="193" y="18"/>
                      </a:lnTo>
                      <a:lnTo>
                        <a:pt x="208" y="14"/>
                      </a:lnTo>
                      <a:lnTo>
                        <a:pt x="223" y="7"/>
                      </a:lnTo>
                      <a:lnTo>
                        <a:pt x="237" y="0"/>
                      </a:lnTo>
                      <a:lnTo>
                        <a:pt x="241" y="168"/>
                      </a:lnTo>
                      <a:lnTo>
                        <a:pt x="252" y="169"/>
                      </a:lnTo>
                      <a:lnTo>
                        <a:pt x="260" y="170"/>
                      </a:lnTo>
                      <a:lnTo>
                        <a:pt x="269" y="170"/>
                      </a:lnTo>
                      <a:lnTo>
                        <a:pt x="277" y="172"/>
                      </a:lnTo>
                      <a:lnTo>
                        <a:pt x="286" y="173"/>
                      </a:lnTo>
                      <a:lnTo>
                        <a:pt x="293" y="174"/>
                      </a:lnTo>
                      <a:lnTo>
                        <a:pt x="300" y="176"/>
                      </a:lnTo>
                      <a:lnTo>
                        <a:pt x="306" y="177"/>
                      </a:lnTo>
                      <a:lnTo>
                        <a:pt x="309" y="179"/>
                      </a:lnTo>
                      <a:lnTo>
                        <a:pt x="309" y="183"/>
                      </a:lnTo>
                      <a:lnTo>
                        <a:pt x="308" y="189"/>
                      </a:lnTo>
                      <a:lnTo>
                        <a:pt x="306" y="195"/>
                      </a:lnTo>
                      <a:lnTo>
                        <a:pt x="303" y="198"/>
                      </a:lnTo>
                      <a:lnTo>
                        <a:pt x="285" y="198"/>
                      </a:lnTo>
                      <a:lnTo>
                        <a:pt x="270" y="197"/>
                      </a:lnTo>
                      <a:lnTo>
                        <a:pt x="257" y="197"/>
                      </a:lnTo>
                      <a:lnTo>
                        <a:pt x="249" y="197"/>
                      </a:lnTo>
                      <a:lnTo>
                        <a:pt x="242" y="197"/>
                      </a:lnTo>
                      <a:lnTo>
                        <a:pt x="238" y="197"/>
                      </a:lnTo>
                      <a:lnTo>
                        <a:pt x="237" y="197"/>
                      </a:lnTo>
                      <a:lnTo>
                        <a:pt x="235" y="197"/>
                      </a:lnTo>
                      <a:lnTo>
                        <a:pt x="237" y="208"/>
                      </a:lnTo>
                      <a:lnTo>
                        <a:pt x="239" y="233"/>
                      </a:lnTo>
                      <a:lnTo>
                        <a:pt x="240" y="256"/>
                      </a:lnTo>
                      <a:lnTo>
                        <a:pt x="241" y="279"/>
                      </a:lnTo>
                      <a:lnTo>
                        <a:pt x="241" y="301"/>
                      </a:lnTo>
                      <a:lnTo>
                        <a:pt x="233" y="302"/>
                      </a:lnTo>
                      <a:lnTo>
                        <a:pt x="224" y="303"/>
                      </a:lnTo>
                      <a:lnTo>
                        <a:pt x="216" y="304"/>
                      </a:lnTo>
                      <a:lnTo>
                        <a:pt x="207" y="304"/>
                      </a:lnTo>
                      <a:lnTo>
                        <a:pt x="197" y="304"/>
                      </a:lnTo>
                      <a:lnTo>
                        <a:pt x="190" y="304"/>
                      </a:lnTo>
                      <a:lnTo>
                        <a:pt x="184" y="302"/>
                      </a:lnTo>
                      <a:lnTo>
                        <a:pt x="178" y="299"/>
                      </a:lnTo>
                      <a:lnTo>
                        <a:pt x="171" y="295"/>
                      </a:lnTo>
                      <a:lnTo>
                        <a:pt x="164" y="289"/>
                      </a:lnTo>
                      <a:lnTo>
                        <a:pt x="158" y="283"/>
                      </a:lnTo>
                      <a:lnTo>
                        <a:pt x="152" y="275"/>
                      </a:lnTo>
                      <a:lnTo>
                        <a:pt x="148" y="268"/>
                      </a:lnTo>
                      <a:lnTo>
                        <a:pt x="143" y="261"/>
                      </a:lnTo>
                      <a:lnTo>
                        <a:pt x="140" y="256"/>
                      </a:lnTo>
                      <a:lnTo>
                        <a:pt x="138" y="251"/>
                      </a:lnTo>
                      <a:lnTo>
                        <a:pt x="118" y="260"/>
                      </a:lnTo>
                      <a:lnTo>
                        <a:pt x="119" y="263"/>
                      </a:lnTo>
                      <a:lnTo>
                        <a:pt x="121" y="268"/>
                      </a:lnTo>
                      <a:lnTo>
                        <a:pt x="126" y="276"/>
                      </a:lnTo>
                      <a:lnTo>
                        <a:pt x="132" y="285"/>
                      </a:lnTo>
                      <a:lnTo>
                        <a:pt x="140" y="295"/>
                      </a:lnTo>
                      <a:lnTo>
                        <a:pt x="148" y="304"/>
                      </a:lnTo>
                      <a:lnTo>
                        <a:pt x="157" y="312"/>
                      </a:lnTo>
                      <a:lnTo>
                        <a:pt x="166" y="319"/>
                      </a:lnTo>
                      <a:lnTo>
                        <a:pt x="174" y="323"/>
                      </a:lnTo>
                      <a:lnTo>
                        <a:pt x="184" y="325"/>
                      </a:lnTo>
                      <a:lnTo>
                        <a:pt x="194" y="326"/>
                      </a:lnTo>
                      <a:lnTo>
                        <a:pt x="204" y="327"/>
                      </a:lnTo>
                      <a:lnTo>
                        <a:pt x="215" y="327"/>
                      </a:lnTo>
                      <a:lnTo>
                        <a:pt x="224" y="326"/>
                      </a:lnTo>
                      <a:lnTo>
                        <a:pt x="233" y="325"/>
                      </a:lnTo>
                      <a:lnTo>
                        <a:pt x="241" y="324"/>
                      </a:lnTo>
                      <a:lnTo>
                        <a:pt x="240" y="333"/>
                      </a:lnTo>
                      <a:lnTo>
                        <a:pt x="239" y="341"/>
                      </a:lnTo>
                      <a:lnTo>
                        <a:pt x="238" y="348"/>
                      </a:lnTo>
                      <a:lnTo>
                        <a:pt x="235" y="351"/>
                      </a:lnTo>
                      <a:lnTo>
                        <a:pt x="232" y="352"/>
                      </a:lnTo>
                      <a:lnTo>
                        <a:pt x="226" y="355"/>
                      </a:lnTo>
                      <a:lnTo>
                        <a:pt x="219" y="356"/>
                      </a:lnTo>
                      <a:lnTo>
                        <a:pt x="211" y="357"/>
                      </a:lnTo>
                      <a:lnTo>
                        <a:pt x="203" y="358"/>
                      </a:lnTo>
                      <a:lnTo>
                        <a:pt x="194" y="358"/>
                      </a:lnTo>
                      <a:lnTo>
                        <a:pt x="185" y="359"/>
                      </a:lnTo>
                      <a:lnTo>
                        <a:pt x="177" y="361"/>
                      </a:lnTo>
                      <a:lnTo>
                        <a:pt x="163" y="362"/>
                      </a:lnTo>
                      <a:lnTo>
                        <a:pt x="151" y="363"/>
                      </a:lnTo>
                      <a:lnTo>
                        <a:pt x="142" y="364"/>
                      </a:lnTo>
                      <a:lnTo>
                        <a:pt x="135" y="365"/>
                      </a:lnTo>
                      <a:lnTo>
                        <a:pt x="128" y="366"/>
                      </a:lnTo>
                      <a:lnTo>
                        <a:pt x="124" y="369"/>
                      </a:lnTo>
                      <a:lnTo>
                        <a:pt x="120" y="371"/>
                      </a:lnTo>
                      <a:lnTo>
                        <a:pt x="118" y="373"/>
                      </a:lnTo>
                      <a:lnTo>
                        <a:pt x="116" y="378"/>
                      </a:lnTo>
                      <a:lnTo>
                        <a:pt x="116" y="394"/>
                      </a:lnTo>
                      <a:lnTo>
                        <a:pt x="118" y="427"/>
                      </a:lnTo>
                      <a:lnTo>
                        <a:pt x="125" y="487"/>
                      </a:lnTo>
                      <a:lnTo>
                        <a:pt x="118" y="487"/>
                      </a:lnTo>
                      <a:lnTo>
                        <a:pt x="112" y="488"/>
                      </a:lnTo>
                      <a:lnTo>
                        <a:pt x="105" y="488"/>
                      </a:lnTo>
                      <a:lnTo>
                        <a:pt x="100" y="490"/>
                      </a:lnTo>
                      <a:lnTo>
                        <a:pt x="93" y="490"/>
                      </a:lnTo>
                      <a:lnTo>
                        <a:pt x="87" y="491"/>
                      </a:lnTo>
                      <a:lnTo>
                        <a:pt x="80" y="491"/>
                      </a:lnTo>
                      <a:lnTo>
                        <a:pt x="74" y="491"/>
                      </a:lnTo>
                      <a:lnTo>
                        <a:pt x="74" y="476"/>
                      </a:lnTo>
                      <a:lnTo>
                        <a:pt x="73" y="454"/>
                      </a:lnTo>
                      <a:lnTo>
                        <a:pt x="71" y="427"/>
                      </a:lnTo>
                      <a:lnTo>
                        <a:pt x="68" y="397"/>
                      </a:lnTo>
                      <a:close/>
                    </a:path>
                  </a:pathLst>
                </a:custGeom>
                <a:solidFill>
                  <a:srgbClr val="994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5" name="Freeform 1057"/>
                <p:cNvSpPr>
                  <a:spLocks noChangeAspect="1"/>
                </p:cNvSpPr>
                <p:nvPr/>
              </p:nvSpPr>
              <p:spPr bwMode="auto">
                <a:xfrm>
                  <a:off x="5029" y="1717"/>
                  <a:ext cx="97" cy="99"/>
                </a:xfrm>
                <a:custGeom>
                  <a:avLst/>
                  <a:gdLst>
                    <a:gd name="T0" fmla="*/ 10 w 195"/>
                    <a:gd name="T1" fmla="*/ 11 h 198"/>
                    <a:gd name="T2" fmla="*/ 11 w 195"/>
                    <a:gd name="T3" fmla="*/ 11 h 198"/>
                    <a:gd name="T4" fmla="*/ 12 w 195"/>
                    <a:gd name="T5" fmla="*/ 12 h 198"/>
                    <a:gd name="T6" fmla="*/ 13 w 195"/>
                    <a:gd name="T7" fmla="*/ 12 h 198"/>
                    <a:gd name="T8" fmla="*/ 14 w 195"/>
                    <a:gd name="T9" fmla="*/ 13 h 198"/>
                    <a:gd name="T10" fmla="*/ 16 w 195"/>
                    <a:gd name="T11" fmla="*/ 13 h 198"/>
                    <a:gd name="T12" fmla="*/ 17 w 195"/>
                    <a:gd name="T13" fmla="*/ 13 h 198"/>
                    <a:gd name="T14" fmla="*/ 19 w 195"/>
                    <a:gd name="T15" fmla="*/ 13 h 198"/>
                    <a:gd name="T16" fmla="*/ 20 w 195"/>
                    <a:gd name="T17" fmla="*/ 13 h 198"/>
                    <a:gd name="T18" fmla="*/ 23 w 195"/>
                    <a:gd name="T19" fmla="*/ 13 h 198"/>
                    <a:gd name="T20" fmla="*/ 25 w 195"/>
                    <a:gd name="T21" fmla="*/ 12 h 198"/>
                    <a:gd name="T22" fmla="*/ 26 w 195"/>
                    <a:gd name="T23" fmla="*/ 10 h 198"/>
                    <a:gd name="T24" fmla="*/ 28 w 195"/>
                    <a:gd name="T25" fmla="*/ 9 h 198"/>
                    <a:gd name="T26" fmla="*/ 28 w 195"/>
                    <a:gd name="T27" fmla="*/ 9 h 198"/>
                    <a:gd name="T28" fmla="*/ 28 w 195"/>
                    <a:gd name="T29" fmla="*/ 8 h 198"/>
                    <a:gd name="T30" fmla="*/ 28 w 195"/>
                    <a:gd name="T31" fmla="*/ 8 h 198"/>
                    <a:gd name="T32" fmla="*/ 28 w 195"/>
                    <a:gd name="T33" fmla="*/ 7 h 198"/>
                    <a:gd name="T34" fmla="*/ 29 w 195"/>
                    <a:gd name="T35" fmla="*/ 8 h 198"/>
                    <a:gd name="T36" fmla="*/ 31 w 195"/>
                    <a:gd name="T37" fmla="*/ 8 h 198"/>
                    <a:gd name="T38" fmla="*/ 33 w 195"/>
                    <a:gd name="T39" fmla="*/ 9 h 198"/>
                    <a:gd name="T40" fmla="*/ 35 w 195"/>
                    <a:gd name="T41" fmla="*/ 9 h 198"/>
                    <a:gd name="T42" fmla="*/ 37 w 195"/>
                    <a:gd name="T43" fmla="*/ 9 h 198"/>
                    <a:gd name="T44" fmla="*/ 38 w 195"/>
                    <a:gd name="T45" fmla="*/ 8 h 198"/>
                    <a:gd name="T46" fmla="*/ 40 w 195"/>
                    <a:gd name="T47" fmla="*/ 7 h 198"/>
                    <a:gd name="T48" fmla="*/ 41 w 195"/>
                    <a:gd name="T49" fmla="*/ 6 h 198"/>
                    <a:gd name="T50" fmla="*/ 42 w 195"/>
                    <a:gd name="T51" fmla="*/ 5 h 198"/>
                    <a:gd name="T52" fmla="*/ 43 w 195"/>
                    <a:gd name="T53" fmla="*/ 3 h 198"/>
                    <a:gd name="T54" fmla="*/ 44 w 195"/>
                    <a:gd name="T55" fmla="*/ 2 h 198"/>
                    <a:gd name="T56" fmla="*/ 44 w 195"/>
                    <a:gd name="T57" fmla="*/ 0 h 198"/>
                    <a:gd name="T58" fmla="*/ 47 w 195"/>
                    <a:gd name="T59" fmla="*/ 11 h 198"/>
                    <a:gd name="T60" fmla="*/ 48 w 195"/>
                    <a:gd name="T61" fmla="*/ 22 h 198"/>
                    <a:gd name="T62" fmla="*/ 48 w 195"/>
                    <a:gd name="T63" fmla="*/ 34 h 198"/>
                    <a:gd name="T64" fmla="*/ 45 w 195"/>
                    <a:gd name="T65" fmla="*/ 44 h 198"/>
                    <a:gd name="T66" fmla="*/ 44 w 195"/>
                    <a:gd name="T67" fmla="*/ 45 h 198"/>
                    <a:gd name="T68" fmla="*/ 43 w 195"/>
                    <a:gd name="T69" fmla="*/ 47 h 198"/>
                    <a:gd name="T70" fmla="*/ 41 w 195"/>
                    <a:gd name="T71" fmla="*/ 48 h 198"/>
                    <a:gd name="T72" fmla="*/ 39 w 195"/>
                    <a:gd name="T73" fmla="*/ 49 h 198"/>
                    <a:gd name="T74" fmla="*/ 38 w 195"/>
                    <a:gd name="T75" fmla="*/ 49 h 198"/>
                    <a:gd name="T76" fmla="*/ 36 w 195"/>
                    <a:gd name="T77" fmla="*/ 50 h 198"/>
                    <a:gd name="T78" fmla="*/ 34 w 195"/>
                    <a:gd name="T79" fmla="*/ 50 h 198"/>
                    <a:gd name="T80" fmla="*/ 31 w 195"/>
                    <a:gd name="T81" fmla="*/ 50 h 198"/>
                    <a:gd name="T82" fmla="*/ 24 w 195"/>
                    <a:gd name="T83" fmla="*/ 49 h 198"/>
                    <a:gd name="T84" fmla="*/ 18 w 195"/>
                    <a:gd name="T85" fmla="*/ 47 h 198"/>
                    <a:gd name="T86" fmla="*/ 14 w 195"/>
                    <a:gd name="T87" fmla="*/ 43 h 198"/>
                    <a:gd name="T88" fmla="*/ 9 w 195"/>
                    <a:gd name="T89" fmla="*/ 38 h 198"/>
                    <a:gd name="T90" fmla="*/ 6 w 195"/>
                    <a:gd name="T91" fmla="*/ 33 h 198"/>
                    <a:gd name="T92" fmla="*/ 3 w 195"/>
                    <a:gd name="T93" fmla="*/ 27 h 198"/>
                    <a:gd name="T94" fmla="*/ 1 w 195"/>
                    <a:gd name="T95" fmla="*/ 21 h 198"/>
                    <a:gd name="T96" fmla="*/ 0 w 195"/>
                    <a:gd name="T97" fmla="*/ 15 h 198"/>
                    <a:gd name="T98" fmla="*/ 1 w 195"/>
                    <a:gd name="T99" fmla="*/ 15 h 198"/>
                    <a:gd name="T100" fmla="*/ 2 w 195"/>
                    <a:gd name="T101" fmla="*/ 15 h 198"/>
                    <a:gd name="T102" fmla="*/ 3 w 195"/>
                    <a:gd name="T103" fmla="*/ 15 h 198"/>
                    <a:gd name="T104" fmla="*/ 4 w 195"/>
                    <a:gd name="T105" fmla="*/ 15 h 198"/>
                    <a:gd name="T106" fmla="*/ 6 w 195"/>
                    <a:gd name="T107" fmla="*/ 14 h 198"/>
                    <a:gd name="T108" fmla="*/ 8 w 195"/>
                    <a:gd name="T109" fmla="*/ 13 h 198"/>
                    <a:gd name="T110" fmla="*/ 9 w 195"/>
                    <a:gd name="T111" fmla="*/ 12 h 198"/>
                    <a:gd name="T112" fmla="*/ 10 w 195"/>
                    <a:gd name="T113" fmla="*/ 11 h 1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95"/>
                    <a:gd name="T172" fmla="*/ 0 h 198"/>
                    <a:gd name="T173" fmla="*/ 195 w 195"/>
                    <a:gd name="T174" fmla="*/ 198 h 1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95" h="198">
                      <a:moveTo>
                        <a:pt x="42" y="41"/>
                      </a:moveTo>
                      <a:lnTo>
                        <a:pt x="45" y="43"/>
                      </a:lnTo>
                      <a:lnTo>
                        <a:pt x="49" y="45"/>
                      </a:lnTo>
                      <a:lnTo>
                        <a:pt x="53" y="47"/>
                      </a:lnTo>
                      <a:lnTo>
                        <a:pt x="58" y="49"/>
                      </a:lnTo>
                      <a:lnTo>
                        <a:pt x="64" y="50"/>
                      </a:lnTo>
                      <a:lnTo>
                        <a:pt x="69" y="51"/>
                      </a:lnTo>
                      <a:lnTo>
                        <a:pt x="76" y="51"/>
                      </a:lnTo>
                      <a:lnTo>
                        <a:pt x="83" y="50"/>
                      </a:lnTo>
                      <a:lnTo>
                        <a:pt x="92" y="49"/>
                      </a:lnTo>
                      <a:lnTo>
                        <a:pt x="102" y="45"/>
                      </a:lnTo>
                      <a:lnTo>
                        <a:pt x="107" y="39"/>
                      </a:lnTo>
                      <a:lnTo>
                        <a:pt x="112" y="34"/>
                      </a:lnTo>
                      <a:lnTo>
                        <a:pt x="113" y="33"/>
                      </a:lnTo>
                      <a:lnTo>
                        <a:pt x="113" y="31"/>
                      </a:lnTo>
                      <a:lnTo>
                        <a:pt x="114" y="30"/>
                      </a:lnTo>
                      <a:lnTo>
                        <a:pt x="114" y="29"/>
                      </a:lnTo>
                      <a:lnTo>
                        <a:pt x="119" y="30"/>
                      </a:lnTo>
                      <a:lnTo>
                        <a:pt x="126" y="31"/>
                      </a:lnTo>
                      <a:lnTo>
                        <a:pt x="133" y="33"/>
                      </a:lnTo>
                      <a:lnTo>
                        <a:pt x="142" y="34"/>
                      </a:lnTo>
                      <a:lnTo>
                        <a:pt x="149" y="34"/>
                      </a:lnTo>
                      <a:lnTo>
                        <a:pt x="155" y="31"/>
                      </a:lnTo>
                      <a:lnTo>
                        <a:pt x="160" y="28"/>
                      </a:lnTo>
                      <a:lnTo>
                        <a:pt x="166" y="23"/>
                      </a:lnTo>
                      <a:lnTo>
                        <a:pt x="170" y="19"/>
                      </a:lnTo>
                      <a:lnTo>
                        <a:pt x="173" y="13"/>
                      </a:lnTo>
                      <a:lnTo>
                        <a:pt x="177" y="6"/>
                      </a:lnTo>
                      <a:lnTo>
                        <a:pt x="179" y="0"/>
                      </a:lnTo>
                      <a:lnTo>
                        <a:pt x="188" y="41"/>
                      </a:lnTo>
                      <a:lnTo>
                        <a:pt x="195" y="88"/>
                      </a:lnTo>
                      <a:lnTo>
                        <a:pt x="194" y="134"/>
                      </a:lnTo>
                      <a:lnTo>
                        <a:pt x="181" y="173"/>
                      </a:lnTo>
                      <a:lnTo>
                        <a:pt x="177" y="179"/>
                      </a:lnTo>
                      <a:lnTo>
                        <a:pt x="172" y="185"/>
                      </a:lnTo>
                      <a:lnTo>
                        <a:pt x="166" y="189"/>
                      </a:lnTo>
                      <a:lnTo>
                        <a:pt x="159" y="193"/>
                      </a:lnTo>
                      <a:lnTo>
                        <a:pt x="152" y="195"/>
                      </a:lnTo>
                      <a:lnTo>
                        <a:pt x="144" y="197"/>
                      </a:lnTo>
                      <a:lnTo>
                        <a:pt x="136" y="198"/>
                      </a:lnTo>
                      <a:lnTo>
                        <a:pt x="127" y="198"/>
                      </a:lnTo>
                      <a:lnTo>
                        <a:pt x="99" y="195"/>
                      </a:lnTo>
                      <a:lnTo>
                        <a:pt x="75" y="186"/>
                      </a:lnTo>
                      <a:lnTo>
                        <a:pt x="56" y="171"/>
                      </a:lnTo>
                      <a:lnTo>
                        <a:pt x="39" y="152"/>
                      </a:lnTo>
                      <a:lnTo>
                        <a:pt x="26" y="132"/>
                      </a:lnTo>
                      <a:lnTo>
                        <a:pt x="15" y="109"/>
                      </a:lnTo>
                      <a:lnTo>
                        <a:pt x="6" y="84"/>
                      </a:lnTo>
                      <a:lnTo>
                        <a:pt x="0" y="61"/>
                      </a:lnTo>
                      <a:lnTo>
                        <a:pt x="4" y="61"/>
                      </a:lnTo>
                      <a:lnTo>
                        <a:pt x="8" y="60"/>
                      </a:lnTo>
                      <a:lnTo>
                        <a:pt x="13" y="60"/>
                      </a:lnTo>
                      <a:lnTo>
                        <a:pt x="18" y="59"/>
                      </a:lnTo>
                      <a:lnTo>
                        <a:pt x="27" y="57"/>
                      </a:lnTo>
                      <a:lnTo>
                        <a:pt x="34" y="52"/>
                      </a:lnTo>
                      <a:lnTo>
                        <a:pt x="38" y="46"/>
                      </a:lnTo>
                      <a:lnTo>
                        <a:pt x="42" y="41"/>
                      </a:lnTo>
                      <a:close/>
                    </a:path>
                  </a:pathLst>
                </a:custGeom>
                <a:solidFill>
                  <a:srgbClr val="D8FF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6" name="Freeform 1058"/>
                <p:cNvSpPr>
                  <a:spLocks noChangeAspect="1"/>
                </p:cNvSpPr>
                <p:nvPr/>
              </p:nvSpPr>
              <p:spPr bwMode="auto">
                <a:xfrm>
                  <a:off x="5048" y="1709"/>
                  <a:ext cx="65" cy="27"/>
                </a:xfrm>
                <a:custGeom>
                  <a:avLst/>
                  <a:gdLst>
                    <a:gd name="T0" fmla="*/ 26 w 132"/>
                    <a:gd name="T1" fmla="*/ 9 h 53"/>
                    <a:gd name="T2" fmla="*/ 22 w 132"/>
                    <a:gd name="T3" fmla="*/ 9 h 53"/>
                    <a:gd name="T4" fmla="*/ 20 w 132"/>
                    <a:gd name="T5" fmla="*/ 8 h 53"/>
                    <a:gd name="T6" fmla="*/ 18 w 132"/>
                    <a:gd name="T7" fmla="*/ 8 h 53"/>
                    <a:gd name="T8" fmla="*/ 18 w 132"/>
                    <a:gd name="T9" fmla="*/ 7 h 53"/>
                    <a:gd name="T10" fmla="*/ 15 w 132"/>
                    <a:gd name="T11" fmla="*/ 9 h 53"/>
                    <a:gd name="T12" fmla="*/ 15 w 132"/>
                    <a:gd name="T13" fmla="*/ 9 h 53"/>
                    <a:gd name="T14" fmla="*/ 16 w 132"/>
                    <a:gd name="T15" fmla="*/ 10 h 53"/>
                    <a:gd name="T16" fmla="*/ 16 w 132"/>
                    <a:gd name="T17" fmla="*/ 10 h 53"/>
                    <a:gd name="T18" fmla="*/ 15 w 132"/>
                    <a:gd name="T19" fmla="*/ 11 h 53"/>
                    <a:gd name="T20" fmla="*/ 14 w 132"/>
                    <a:gd name="T21" fmla="*/ 12 h 53"/>
                    <a:gd name="T22" fmla="*/ 13 w 132"/>
                    <a:gd name="T23" fmla="*/ 13 h 53"/>
                    <a:gd name="T24" fmla="*/ 12 w 132"/>
                    <a:gd name="T25" fmla="*/ 13 h 53"/>
                    <a:gd name="T26" fmla="*/ 10 w 132"/>
                    <a:gd name="T27" fmla="*/ 13 h 53"/>
                    <a:gd name="T28" fmla="*/ 8 w 132"/>
                    <a:gd name="T29" fmla="*/ 14 h 53"/>
                    <a:gd name="T30" fmla="*/ 6 w 132"/>
                    <a:gd name="T31" fmla="*/ 13 h 53"/>
                    <a:gd name="T32" fmla="*/ 5 w 132"/>
                    <a:gd name="T33" fmla="*/ 13 h 53"/>
                    <a:gd name="T34" fmla="*/ 3 w 132"/>
                    <a:gd name="T35" fmla="*/ 12 h 53"/>
                    <a:gd name="T36" fmla="*/ 3 w 132"/>
                    <a:gd name="T37" fmla="*/ 12 h 53"/>
                    <a:gd name="T38" fmla="*/ 2 w 132"/>
                    <a:gd name="T39" fmla="*/ 11 h 53"/>
                    <a:gd name="T40" fmla="*/ 2 w 132"/>
                    <a:gd name="T41" fmla="*/ 10 h 53"/>
                    <a:gd name="T42" fmla="*/ 2 w 132"/>
                    <a:gd name="T43" fmla="*/ 10 h 53"/>
                    <a:gd name="T44" fmla="*/ 0 w 132"/>
                    <a:gd name="T45" fmla="*/ 5 h 53"/>
                    <a:gd name="T46" fmla="*/ 1 w 132"/>
                    <a:gd name="T47" fmla="*/ 5 h 53"/>
                    <a:gd name="T48" fmla="*/ 3 w 132"/>
                    <a:gd name="T49" fmla="*/ 5 h 53"/>
                    <a:gd name="T50" fmla="*/ 5 w 132"/>
                    <a:gd name="T51" fmla="*/ 5 h 53"/>
                    <a:gd name="T52" fmla="*/ 7 w 132"/>
                    <a:gd name="T53" fmla="*/ 5 h 53"/>
                    <a:gd name="T54" fmla="*/ 9 w 132"/>
                    <a:gd name="T55" fmla="*/ 4 h 53"/>
                    <a:gd name="T56" fmla="*/ 11 w 132"/>
                    <a:gd name="T57" fmla="*/ 4 h 53"/>
                    <a:gd name="T58" fmla="*/ 13 w 132"/>
                    <a:gd name="T59" fmla="*/ 4 h 53"/>
                    <a:gd name="T60" fmla="*/ 15 w 132"/>
                    <a:gd name="T61" fmla="*/ 4 h 53"/>
                    <a:gd name="T62" fmla="*/ 18 w 132"/>
                    <a:gd name="T63" fmla="*/ 4 h 53"/>
                    <a:gd name="T64" fmla="*/ 21 w 132"/>
                    <a:gd name="T65" fmla="*/ 3 h 53"/>
                    <a:gd name="T66" fmla="*/ 23 w 132"/>
                    <a:gd name="T67" fmla="*/ 3 h 53"/>
                    <a:gd name="T68" fmla="*/ 26 w 132"/>
                    <a:gd name="T69" fmla="*/ 2 h 53"/>
                    <a:gd name="T70" fmla="*/ 28 w 132"/>
                    <a:gd name="T71" fmla="*/ 2 h 53"/>
                    <a:gd name="T72" fmla="*/ 29 w 132"/>
                    <a:gd name="T73" fmla="*/ 1 h 53"/>
                    <a:gd name="T74" fmla="*/ 31 w 132"/>
                    <a:gd name="T75" fmla="*/ 1 h 53"/>
                    <a:gd name="T76" fmla="*/ 32 w 132"/>
                    <a:gd name="T77" fmla="*/ 0 h 53"/>
                    <a:gd name="T78" fmla="*/ 31 w 132"/>
                    <a:gd name="T79" fmla="*/ 4 h 53"/>
                    <a:gd name="T80" fmla="*/ 30 w 132"/>
                    <a:gd name="T81" fmla="*/ 6 h 53"/>
                    <a:gd name="T82" fmla="*/ 28 w 132"/>
                    <a:gd name="T83" fmla="*/ 9 h 53"/>
                    <a:gd name="T84" fmla="*/ 26 w 132"/>
                    <a:gd name="T85" fmla="*/ 9 h 5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53"/>
                    <a:gd name="T131" fmla="*/ 132 w 132"/>
                    <a:gd name="T132" fmla="*/ 53 h 5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53">
                      <a:moveTo>
                        <a:pt x="105" y="36"/>
                      </a:moveTo>
                      <a:lnTo>
                        <a:pt x="90" y="34"/>
                      </a:lnTo>
                      <a:lnTo>
                        <a:pt x="81" y="31"/>
                      </a:lnTo>
                      <a:lnTo>
                        <a:pt x="76" y="29"/>
                      </a:lnTo>
                      <a:lnTo>
                        <a:pt x="75" y="28"/>
                      </a:lnTo>
                      <a:lnTo>
                        <a:pt x="63" y="35"/>
                      </a:lnTo>
                      <a:lnTo>
                        <a:pt x="63" y="36"/>
                      </a:lnTo>
                      <a:lnTo>
                        <a:pt x="64" y="37"/>
                      </a:lnTo>
                      <a:lnTo>
                        <a:pt x="64" y="40"/>
                      </a:lnTo>
                      <a:lnTo>
                        <a:pt x="63" y="44"/>
                      </a:lnTo>
                      <a:lnTo>
                        <a:pt x="59" y="46"/>
                      </a:lnTo>
                      <a:lnTo>
                        <a:pt x="54" y="49"/>
                      </a:lnTo>
                      <a:lnTo>
                        <a:pt x="50" y="51"/>
                      </a:lnTo>
                      <a:lnTo>
                        <a:pt x="43" y="52"/>
                      </a:lnTo>
                      <a:lnTo>
                        <a:pt x="34" y="53"/>
                      </a:lnTo>
                      <a:lnTo>
                        <a:pt x="26" y="52"/>
                      </a:lnTo>
                      <a:lnTo>
                        <a:pt x="20" y="51"/>
                      </a:lnTo>
                      <a:lnTo>
                        <a:pt x="15" y="47"/>
                      </a:lnTo>
                      <a:lnTo>
                        <a:pt x="12" y="45"/>
                      </a:lnTo>
                      <a:lnTo>
                        <a:pt x="10" y="43"/>
                      </a:lnTo>
                      <a:lnTo>
                        <a:pt x="8" y="40"/>
                      </a:lnTo>
                      <a:lnTo>
                        <a:pt x="8" y="39"/>
                      </a:lnTo>
                      <a:lnTo>
                        <a:pt x="0" y="20"/>
                      </a:lnTo>
                      <a:lnTo>
                        <a:pt x="7" y="19"/>
                      </a:lnTo>
                      <a:lnTo>
                        <a:pt x="15" y="19"/>
                      </a:lnTo>
                      <a:lnTo>
                        <a:pt x="23" y="17"/>
                      </a:lnTo>
                      <a:lnTo>
                        <a:pt x="31" y="17"/>
                      </a:lnTo>
                      <a:lnTo>
                        <a:pt x="38" y="16"/>
                      </a:lnTo>
                      <a:lnTo>
                        <a:pt x="46" y="16"/>
                      </a:lnTo>
                      <a:lnTo>
                        <a:pt x="54" y="15"/>
                      </a:lnTo>
                      <a:lnTo>
                        <a:pt x="63" y="15"/>
                      </a:lnTo>
                      <a:lnTo>
                        <a:pt x="74" y="14"/>
                      </a:lnTo>
                      <a:lnTo>
                        <a:pt x="86" y="12"/>
                      </a:lnTo>
                      <a:lnTo>
                        <a:pt x="96" y="10"/>
                      </a:lnTo>
                      <a:lnTo>
                        <a:pt x="105" y="8"/>
                      </a:lnTo>
                      <a:lnTo>
                        <a:pt x="113" y="6"/>
                      </a:lnTo>
                      <a:lnTo>
                        <a:pt x="120" y="4"/>
                      </a:lnTo>
                      <a:lnTo>
                        <a:pt x="126" y="2"/>
                      </a:lnTo>
                      <a:lnTo>
                        <a:pt x="132" y="0"/>
                      </a:lnTo>
                      <a:lnTo>
                        <a:pt x="127" y="13"/>
                      </a:lnTo>
                      <a:lnTo>
                        <a:pt x="122" y="24"/>
                      </a:lnTo>
                      <a:lnTo>
                        <a:pt x="114" y="34"/>
                      </a:lnTo>
                      <a:lnTo>
                        <a:pt x="105" y="36"/>
                      </a:lnTo>
                      <a:close/>
                    </a:path>
                  </a:pathLst>
                </a:custGeom>
                <a:solidFill>
                  <a:srgbClr val="D8FF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7" name="Freeform 1059"/>
                <p:cNvSpPr>
                  <a:spLocks noChangeAspect="1"/>
                </p:cNvSpPr>
                <p:nvPr/>
              </p:nvSpPr>
              <p:spPr bwMode="auto">
                <a:xfrm>
                  <a:off x="5025" y="1719"/>
                  <a:ext cx="22" cy="22"/>
                </a:xfrm>
                <a:custGeom>
                  <a:avLst/>
                  <a:gdLst>
                    <a:gd name="T0" fmla="*/ 11 w 44"/>
                    <a:gd name="T1" fmla="*/ 0 h 43"/>
                    <a:gd name="T2" fmla="*/ 11 w 44"/>
                    <a:gd name="T3" fmla="*/ 2 h 43"/>
                    <a:gd name="T4" fmla="*/ 11 w 44"/>
                    <a:gd name="T5" fmla="*/ 3 h 43"/>
                    <a:gd name="T6" fmla="*/ 11 w 44"/>
                    <a:gd name="T7" fmla="*/ 5 h 43"/>
                    <a:gd name="T8" fmla="*/ 11 w 44"/>
                    <a:gd name="T9" fmla="*/ 5 h 43"/>
                    <a:gd name="T10" fmla="*/ 10 w 44"/>
                    <a:gd name="T11" fmla="*/ 6 h 43"/>
                    <a:gd name="T12" fmla="*/ 10 w 44"/>
                    <a:gd name="T13" fmla="*/ 8 h 43"/>
                    <a:gd name="T14" fmla="*/ 9 w 44"/>
                    <a:gd name="T15" fmla="*/ 10 h 43"/>
                    <a:gd name="T16" fmla="*/ 6 w 44"/>
                    <a:gd name="T17" fmla="*/ 11 h 43"/>
                    <a:gd name="T18" fmla="*/ 5 w 44"/>
                    <a:gd name="T19" fmla="*/ 11 h 43"/>
                    <a:gd name="T20" fmla="*/ 3 w 44"/>
                    <a:gd name="T21" fmla="*/ 11 h 43"/>
                    <a:gd name="T22" fmla="*/ 2 w 44"/>
                    <a:gd name="T23" fmla="*/ 11 h 43"/>
                    <a:gd name="T24" fmla="*/ 2 w 44"/>
                    <a:gd name="T25" fmla="*/ 11 h 43"/>
                    <a:gd name="T26" fmla="*/ 1 w 44"/>
                    <a:gd name="T27" fmla="*/ 8 h 43"/>
                    <a:gd name="T28" fmla="*/ 1 w 44"/>
                    <a:gd name="T29" fmla="*/ 5 h 43"/>
                    <a:gd name="T30" fmla="*/ 1 w 44"/>
                    <a:gd name="T31" fmla="*/ 3 h 43"/>
                    <a:gd name="T32" fmla="*/ 0 w 44"/>
                    <a:gd name="T33" fmla="*/ 1 h 43"/>
                    <a:gd name="T34" fmla="*/ 1 w 44"/>
                    <a:gd name="T35" fmla="*/ 1 h 43"/>
                    <a:gd name="T36" fmla="*/ 2 w 44"/>
                    <a:gd name="T37" fmla="*/ 1 h 43"/>
                    <a:gd name="T38" fmla="*/ 3 w 44"/>
                    <a:gd name="T39" fmla="*/ 1 h 43"/>
                    <a:gd name="T40" fmla="*/ 5 w 44"/>
                    <a:gd name="T41" fmla="*/ 1 h 43"/>
                    <a:gd name="T42" fmla="*/ 6 w 44"/>
                    <a:gd name="T43" fmla="*/ 1 h 43"/>
                    <a:gd name="T44" fmla="*/ 8 w 44"/>
                    <a:gd name="T45" fmla="*/ 1 h 43"/>
                    <a:gd name="T46" fmla="*/ 10 w 44"/>
                    <a:gd name="T47" fmla="*/ 0 h 43"/>
                    <a:gd name="T48" fmla="*/ 11 w 44"/>
                    <a:gd name="T49" fmla="*/ 0 h 4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4"/>
                    <a:gd name="T76" fmla="*/ 0 h 43"/>
                    <a:gd name="T77" fmla="*/ 44 w 44"/>
                    <a:gd name="T78" fmla="*/ 43 h 4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4" h="43">
                      <a:moveTo>
                        <a:pt x="44" y="0"/>
                      </a:moveTo>
                      <a:lnTo>
                        <a:pt x="43" y="5"/>
                      </a:lnTo>
                      <a:lnTo>
                        <a:pt x="42" y="12"/>
                      </a:lnTo>
                      <a:lnTo>
                        <a:pt x="41" y="18"/>
                      </a:lnTo>
                      <a:lnTo>
                        <a:pt x="41" y="20"/>
                      </a:lnTo>
                      <a:lnTo>
                        <a:pt x="39" y="24"/>
                      </a:lnTo>
                      <a:lnTo>
                        <a:pt x="37" y="31"/>
                      </a:lnTo>
                      <a:lnTo>
                        <a:pt x="33" y="37"/>
                      </a:lnTo>
                      <a:lnTo>
                        <a:pt x="23" y="41"/>
                      </a:lnTo>
                      <a:lnTo>
                        <a:pt x="18" y="42"/>
                      </a:lnTo>
                      <a:lnTo>
                        <a:pt x="12" y="42"/>
                      </a:lnTo>
                      <a:lnTo>
                        <a:pt x="8" y="43"/>
                      </a:lnTo>
                      <a:lnTo>
                        <a:pt x="6" y="43"/>
                      </a:lnTo>
                      <a:lnTo>
                        <a:pt x="4" y="31"/>
                      </a:lnTo>
                      <a:lnTo>
                        <a:pt x="3" y="19"/>
                      </a:lnTo>
                      <a:lnTo>
                        <a:pt x="1" y="1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8" y="2"/>
                      </a:lnTo>
                      <a:lnTo>
                        <a:pt x="13" y="2"/>
                      </a:lnTo>
                      <a:lnTo>
                        <a:pt x="19" y="1"/>
                      </a:lnTo>
                      <a:lnTo>
                        <a:pt x="24" y="1"/>
                      </a:lnTo>
                      <a:lnTo>
                        <a:pt x="30" y="1"/>
                      </a:lnTo>
                      <a:lnTo>
                        <a:pt x="37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D8FF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8" name="Freeform 1060"/>
                <p:cNvSpPr>
                  <a:spLocks noChangeAspect="1"/>
                </p:cNvSpPr>
                <p:nvPr/>
              </p:nvSpPr>
              <p:spPr bwMode="auto">
                <a:xfrm>
                  <a:off x="5242" y="1574"/>
                  <a:ext cx="132" cy="338"/>
                </a:xfrm>
                <a:custGeom>
                  <a:avLst/>
                  <a:gdLst>
                    <a:gd name="T0" fmla="*/ 0 w 263"/>
                    <a:gd name="T1" fmla="*/ 110 h 677"/>
                    <a:gd name="T2" fmla="*/ 1 w 263"/>
                    <a:gd name="T3" fmla="*/ 78 h 677"/>
                    <a:gd name="T4" fmla="*/ 2 w 263"/>
                    <a:gd name="T5" fmla="*/ 46 h 677"/>
                    <a:gd name="T6" fmla="*/ 3 w 263"/>
                    <a:gd name="T7" fmla="*/ 17 h 677"/>
                    <a:gd name="T8" fmla="*/ 4 w 263"/>
                    <a:gd name="T9" fmla="*/ 0 h 677"/>
                    <a:gd name="T10" fmla="*/ 66 w 263"/>
                    <a:gd name="T11" fmla="*/ 13 h 677"/>
                    <a:gd name="T12" fmla="*/ 57 w 263"/>
                    <a:gd name="T13" fmla="*/ 169 h 677"/>
                    <a:gd name="T14" fmla="*/ 1 w 263"/>
                    <a:gd name="T15" fmla="*/ 154 h 677"/>
                    <a:gd name="T16" fmla="*/ 1 w 263"/>
                    <a:gd name="T17" fmla="*/ 115 h 677"/>
                    <a:gd name="T18" fmla="*/ 1 w 263"/>
                    <a:gd name="T19" fmla="*/ 115 h 677"/>
                    <a:gd name="T20" fmla="*/ 1 w 263"/>
                    <a:gd name="T21" fmla="*/ 115 h 677"/>
                    <a:gd name="T22" fmla="*/ 1 w 263"/>
                    <a:gd name="T23" fmla="*/ 115 h 677"/>
                    <a:gd name="T24" fmla="*/ 1 w 263"/>
                    <a:gd name="T25" fmla="*/ 115 h 677"/>
                    <a:gd name="T26" fmla="*/ 1 w 263"/>
                    <a:gd name="T27" fmla="*/ 115 h 677"/>
                    <a:gd name="T28" fmla="*/ 0 w 263"/>
                    <a:gd name="T29" fmla="*/ 110 h 67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63"/>
                    <a:gd name="T46" fmla="*/ 0 h 677"/>
                    <a:gd name="T47" fmla="*/ 263 w 263"/>
                    <a:gd name="T48" fmla="*/ 677 h 67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63" h="677">
                      <a:moveTo>
                        <a:pt x="0" y="440"/>
                      </a:moveTo>
                      <a:lnTo>
                        <a:pt x="1" y="315"/>
                      </a:lnTo>
                      <a:lnTo>
                        <a:pt x="5" y="184"/>
                      </a:lnTo>
                      <a:lnTo>
                        <a:pt x="10" y="71"/>
                      </a:lnTo>
                      <a:lnTo>
                        <a:pt x="13" y="0"/>
                      </a:lnTo>
                      <a:lnTo>
                        <a:pt x="263" y="52"/>
                      </a:lnTo>
                      <a:lnTo>
                        <a:pt x="228" y="677"/>
                      </a:lnTo>
                      <a:lnTo>
                        <a:pt x="2" y="618"/>
                      </a:lnTo>
                      <a:lnTo>
                        <a:pt x="1" y="462"/>
                      </a:lnTo>
                      <a:lnTo>
                        <a:pt x="1" y="461"/>
                      </a:lnTo>
                      <a:lnTo>
                        <a:pt x="0" y="440"/>
                      </a:lnTo>
                      <a:close/>
                    </a:path>
                  </a:pathLst>
                </a:custGeom>
                <a:solidFill>
                  <a:srgbClr val="E0CC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9" name="Freeform 1061"/>
                <p:cNvSpPr>
                  <a:spLocks noChangeAspect="1"/>
                </p:cNvSpPr>
                <p:nvPr/>
              </p:nvSpPr>
              <p:spPr bwMode="auto">
                <a:xfrm>
                  <a:off x="5394" y="1547"/>
                  <a:ext cx="187" cy="72"/>
                </a:xfrm>
                <a:custGeom>
                  <a:avLst/>
                  <a:gdLst>
                    <a:gd name="T0" fmla="*/ 92 w 374"/>
                    <a:gd name="T1" fmla="*/ 1 h 144"/>
                    <a:gd name="T2" fmla="*/ 93 w 374"/>
                    <a:gd name="T3" fmla="*/ 3 h 144"/>
                    <a:gd name="T4" fmla="*/ 93 w 374"/>
                    <a:gd name="T5" fmla="*/ 6 h 144"/>
                    <a:gd name="T6" fmla="*/ 94 w 374"/>
                    <a:gd name="T7" fmla="*/ 9 h 144"/>
                    <a:gd name="T8" fmla="*/ 94 w 374"/>
                    <a:gd name="T9" fmla="*/ 11 h 144"/>
                    <a:gd name="T10" fmla="*/ 12 w 374"/>
                    <a:gd name="T11" fmla="*/ 36 h 144"/>
                    <a:gd name="T12" fmla="*/ 0 w 374"/>
                    <a:gd name="T13" fmla="*/ 25 h 144"/>
                    <a:gd name="T14" fmla="*/ 92 w 374"/>
                    <a:gd name="T15" fmla="*/ 0 h 144"/>
                    <a:gd name="T16" fmla="*/ 92 w 374"/>
                    <a:gd name="T17" fmla="*/ 0 h 144"/>
                    <a:gd name="T18" fmla="*/ 92 w 374"/>
                    <a:gd name="T19" fmla="*/ 0 h 144"/>
                    <a:gd name="T20" fmla="*/ 92 w 374"/>
                    <a:gd name="T21" fmla="*/ 0 h 144"/>
                    <a:gd name="T22" fmla="*/ 92 w 374"/>
                    <a:gd name="T23" fmla="*/ 1 h 1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74"/>
                    <a:gd name="T37" fmla="*/ 0 h 144"/>
                    <a:gd name="T38" fmla="*/ 374 w 374"/>
                    <a:gd name="T39" fmla="*/ 144 h 1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74" h="144">
                      <a:moveTo>
                        <a:pt x="367" y="2"/>
                      </a:moveTo>
                      <a:lnTo>
                        <a:pt x="369" y="12"/>
                      </a:lnTo>
                      <a:lnTo>
                        <a:pt x="370" y="22"/>
                      </a:lnTo>
                      <a:lnTo>
                        <a:pt x="373" y="33"/>
                      </a:lnTo>
                      <a:lnTo>
                        <a:pt x="374" y="44"/>
                      </a:lnTo>
                      <a:lnTo>
                        <a:pt x="47" y="144"/>
                      </a:lnTo>
                      <a:lnTo>
                        <a:pt x="0" y="101"/>
                      </a:lnTo>
                      <a:lnTo>
                        <a:pt x="366" y="0"/>
                      </a:lnTo>
                      <a:lnTo>
                        <a:pt x="367" y="0"/>
                      </a:lnTo>
                      <a:lnTo>
                        <a:pt x="367" y="2"/>
                      </a:lnTo>
                      <a:close/>
                    </a:path>
                  </a:pathLst>
                </a:custGeom>
                <a:solidFill>
                  <a:srgbClr val="EADB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0" name="Freeform 1062"/>
                <p:cNvSpPr>
                  <a:spLocks noChangeAspect="1"/>
                </p:cNvSpPr>
                <p:nvPr/>
              </p:nvSpPr>
              <p:spPr bwMode="auto">
                <a:xfrm>
                  <a:off x="5269" y="1495"/>
                  <a:ext cx="306" cy="94"/>
                </a:xfrm>
                <a:custGeom>
                  <a:avLst/>
                  <a:gdLst>
                    <a:gd name="T0" fmla="*/ 56 w 611"/>
                    <a:gd name="T1" fmla="*/ 47 h 188"/>
                    <a:gd name="T2" fmla="*/ 0 w 611"/>
                    <a:gd name="T3" fmla="*/ 36 h 188"/>
                    <a:gd name="T4" fmla="*/ 147 w 611"/>
                    <a:gd name="T5" fmla="*/ 0 h 188"/>
                    <a:gd name="T6" fmla="*/ 149 w 611"/>
                    <a:gd name="T7" fmla="*/ 5 h 188"/>
                    <a:gd name="T8" fmla="*/ 150 w 611"/>
                    <a:gd name="T9" fmla="*/ 11 h 188"/>
                    <a:gd name="T10" fmla="*/ 152 w 611"/>
                    <a:gd name="T11" fmla="*/ 16 h 188"/>
                    <a:gd name="T12" fmla="*/ 153 w 611"/>
                    <a:gd name="T13" fmla="*/ 21 h 188"/>
                    <a:gd name="T14" fmla="*/ 56 w 611"/>
                    <a:gd name="T15" fmla="*/ 47 h 1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1"/>
                    <a:gd name="T25" fmla="*/ 0 h 188"/>
                    <a:gd name="T26" fmla="*/ 611 w 611"/>
                    <a:gd name="T27" fmla="*/ 188 h 1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1" h="188">
                      <a:moveTo>
                        <a:pt x="221" y="188"/>
                      </a:moveTo>
                      <a:lnTo>
                        <a:pt x="0" y="142"/>
                      </a:lnTo>
                      <a:lnTo>
                        <a:pt x="587" y="0"/>
                      </a:lnTo>
                      <a:lnTo>
                        <a:pt x="594" y="20"/>
                      </a:lnTo>
                      <a:lnTo>
                        <a:pt x="600" y="41"/>
                      </a:lnTo>
                      <a:lnTo>
                        <a:pt x="605" y="62"/>
                      </a:lnTo>
                      <a:lnTo>
                        <a:pt x="611" y="82"/>
                      </a:lnTo>
                      <a:lnTo>
                        <a:pt x="221" y="188"/>
                      </a:lnTo>
                      <a:close/>
                    </a:path>
                  </a:pathLst>
                </a:custGeom>
                <a:solidFill>
                  <a:srgbClr val="EADB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" name="Freeform 1063"/>
                <p:cNvSpPr>
                  <a:spLocks noChangeAspect="1"/>
                </p:cNvSpPr>
                <p:nvPr/>
              </p:nvSpPr>
              <p:spPr bwMode="auto">
                <a:xfrm>
                  <a:off x="5205" y="1921"/>
                  <a:ext cx="13" cy="18"/>
                </a:xfrm>
                <a:custGeom>
                  <a:avLst/>
                  <a:gdLst>
                    <a:gd name="T0" fmla="*/ 7 w 24"/>
                    <a:gd name="T1" fmla="*/ 0 h 36"/>
                    <a:gd name="T2" fmla="*/ 7 w 24"/>
                    <a:gd name="T3" fmla="*/ 2 h 36"/>
                    <a:gd name="T4" fmla="*/ 7 w 24"/>
                    <a:gd name="T5" fmla="*/ 4 h 36"/>
                    <a:gd name="T6" fmla="*/ 7 w 24"/>
                    <a:gd name="T7" fmla="*/ 5 h 36"/>
                    <a:gd name="T8" fmla="*/ 7 w 24"/>
                    <a:gd name="T9" fmla="*/ 5 h 36"/>
                    <a:gd name="T10" fmla="*/ 7 w 24"/>
                    <a:gd name="T11" fmla="*/ 6 h 36"/>
                    <a:gd name="T12" fmla="*/ 7 w 24"/>
                    <a:gd name="T13" fmla="*/ 6 h 36"/>
                    <a:gd name="T14" fmla="*/ 7 w 24"/>
                    <a:gd name="T15" fmla="*/ 8 h 36"/>
                    <a:gd name="T16" fmla="*/ 0 w 24"/>
                    <a:gd name="T17" fmla="*/ 9 h 36"/>
                    <a:gd name="T18" fmla="*/ 7 w 24"/>
                    <a:gd name="T19" fmla="*/ 0 h 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"/>
                    <a:gd name="T31" fmla="*/ 0 h 36"/>
                    <a:gd name="T32" fmla="*/ 24 w 24"/>
                    <a:gd name="T33" fmla="*/ 36 h 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" h="36">
                      <a:moveTo>
                        <a:pt x="22" y="0"/>
                      </a:moveTo>
                      <a:lnTo>
                        <a:pt x="23" y="8"/>
                      </a:lnTo>
                      <a:lnTo>
                        <a:pt x="23" y="15"/>
                      </a:lnTo>
                      <a:lnTo>
                        <a:pt x="23" y="20"/>
                      </a:lnTo>
                      <a:lnTo>
                        <a:pt x="23" y="21"/>
                      </a:lnTo>
                      <a:lnTo>
                        <a:pt x="23" y="22"/>
                      </a:lnTo>
                      <a:lnTo>
                        <a:pt x="23" y="23"/>
                      </a:lnTo>
                      <a:lnTo>
                        <a:pt x="24" y="30"/>
                      </a:lnTo>
                      <a:lnTo>
                        <a:pt x="0" y="3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2F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" name="Freeform 1064"/>
                <p:cNvSpPr>
                  <a:spLocks noChangeAspect="1"/>
                </p:cNvSpPr>
                <p:nvPr/>
              </p:nvSpPr>
              <p:spPr bwMode="auto">
                <a:xfrm>
                  <a:off x="5105" y="1892"/>
                  <a:ext cx="99" cy="65"/>
                </a:xfrm>
                <a:custGeom>
                  <a:avLst/>
                  <a:gdLst>
                    <a:gd name="T0" fmla="*/ 3 w 199"/>
                    <a:gd name="T1" fmla="*/ 31 h 130"/>
                    <a:gd name="T2" fmla="*/ 3 w 199"/>
                    <a:gd name="T3" fmla="*/ 30 h 130"/>
                    <a:gd name="T4" fmla="*/ 4 w 199"/>
                    <a:gd name="T5" fmla="*/ 25 h 130"/>
                    <a:gd name="T6" fmla="*/ 6 w 199"/>
                    <a:gd name="T7" fmla="*/ 20 h 130"/>
                    <a:gd name="T8" fmla="*/ 8 w 199"/>
                    <a:gd name="T9" fmla="*/ 15 h 130"/>
                    <a:gd name="T10" fmla="*/ 10 w 199"/>
                    <a:gd name="T11" fmla="*/ 11 h 130"/>
                    <a:gd name="T12" fmla="*/ 11 w 199"/>
                    <a:gd name="T13" fmla="*/ 7 h 130"/>
                    <a:gd name="T14" fmla="*/ 13 w 199"/>
                    <a:gd name="T15" fmla="*/ 4 h 130"/>
                    <a:gd name="T16" fmla="*/ 14 w 199"/>
                    <a:gd name="T17" fmla="*/ 1 h 130"/>
                    <a:gd name="T18" fmla="*/ 15 w 199"/>
                    <a:gd name="T19" fmla="*/ 0 h 130"/>
                    <a:gd name="T20" fmla="*/ 17 w 199"/>
                    <a:gd name="T21" fmla="*/ 1 h 130"/>
                    <a:gd name="T22" fmla="*/ 20 w 199"/>
                    <a:gd name="T23" fmla="*/ 1 h 130"/>
                    <a:gd name="T24" fmla="*/ 24 w 199"/>
                    <a:gd name="T25" fmla="*/ 2 h 130"/>
                    <a:gd name="T26" fmla="*/ 28 w 199"/>
                    <a:gd name="T27" fmla="*/ 4 h 130"/>
                    <a:gd name="T28" fmla="*/ 33 w 199"/>
                    <a:gd name="T29" fmla="*/ 6 h 130"/>
                    <a:gd name="T30" fmla="*/ 38 w 199"/>
                    <a:gd name="T31" fmla="*/ 8 h 130"/>
                    <a:gd name="T32" fmla="*/ 44 w 199"/>
                    <a:gd name="T33" fmla="*/ 11 h 130"/>
                    <a:gd name="T34" fmla="*/ 49 w 199"/>
                    <a:gd name="T35" fmla="*/ 14 h 130"/>
                    <a:gd name="T36" fmla="*/ 49 w 199"/>
                    <a:gd name="T37" fmla="*/ 14 h 130"/>
                    <a:gd name="T38" fmla="*/ 27 w 199"/>
                    <a:gd name="T39" fmla="*/ 9 h 130"/>
                    <a:gd name="T40" fmla="*/ 25 w 199"/>
                    <a:gd name="T41" fmla="*/ 14 h 130"/>
                    <a:gd name="T42" fmla="*/ 46 w 199"/>
                    <a:gd name="T43" fmla="*/ 19 h 130"/>
                    <a:gd name="T44" fmla="*/ 45 w 199"/>
                    <a:gd name="T45" fmla="*/ 20 h 130"/>
                    <a:gd name="T46" fmla="*/ 22 w 199"/>
                    <a:gd name="T47" fmla="*/ 15 h 130"/>
                    <a:gd name="T48" fmla="*/ 21 w 199"/>
                    <a:gd name="T49" fmla="*/ 20 h 130"/>
                    <a:gd name="T50" fmla="*/ 41 w 199"/>
                    <a:gd name="T51" fmla="*/ 25 h 130"/>
                    <a:gd name="T52" fmla="*/ 33 w 199"/>
                    <a:gd name="T53" fmla="*/ 26 h 130"/>
                    <a:gd name="T54" fmla="*/ 17 w 199"/>
                    <a:gd name="T55" fmla="*/ 25 h 130"/>
                    <a:gd name="T56" fmla="*/ 17 w 199"/>
                    <a:gd name="T57" fmla="*/ 29 h 130"/>
                    <a:gd name="T58" fmla="*/ 0 w 199"/>
                    <a:gd name="T59" fmla="*/ 33 h 130"/>
                    <a:gd name="T60" fmla="*/ 3 w 199"/>
                    <a:gd name="T61" fmla="*/ 31 h 13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99"/>
                    <a:gd name="T94" fmla="*/ 0 h 130"/>
                    <a:gd name="T95" fmla="*/ 199 w 199"/>
                    <a:gd name="T96" fmla="*/ 130 h 13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99" h="130">
                      <a:moveTo>
                        <a:pt x="12" y="122"/>
                      </a:moveTo>
                      <a:lnTo>
                        <a:pt x="13" y="118"/>
                      </a:lnTo>
                      <a:lnTo>
                        <a:pt x="19" y="99"/>
                      </a:lnTo>
                      <a:lnTo>
                        <a:pt x="26" y="79"/>
                      </a:lnTo>
                      <a:lnTo>
                        <a:pt x="33" y="59"/>
                      </a:lnTo>
                      <a:lnTo>
                        <a:pt x="40" y="42"/>
                      </a:lnTo>
                      <a:lnTo>
                        <a:pt x="47" y="27"/>
                      </a:lnTo>
                      <a:lnTo>
                        <a:pt x="52" y="14"/>
                      </a:lnTo>
                      <a:lnTo>
                        <a:pt x="58" y="5"/>
                      </a:lnTo>
                      <a:lnTo>
                        <a:pt x="63" y="0"/>
                      </a:lnTo>
                      <a:lnTo>
                        <a:pt x="70" y="1"/>
                      </a:lnTo>
                      <a:lnTo>
                        <a:pt x="81" y="4"/>
                      </a:lnTo>
                      <a:lnTo>
                        <a:pt x="96" y="9"/>
                      </a:lnTo>
                      <a:lnTo>
                        <a:pt x="115" y="16"/>
                      </a:lnTo>
                      <a:lnTo>
                        <a:pt x="134" y="24"/>
                      </a:lnTo>
                      <a:lnTo>
                        <a:pt x="155" y="33"/>
                      </a:lnTo>
                      <a:lnTo>
                        <a:pt x="177" y="43"/>
                      </a:lnTo>
                      <a:lnTo>
                        <a:pt x="199" y="54"/>
                      </a:lnTo>
                      <a:lnTo>
                        <a:pt x="197" y="56"/>
                      </a:lnTo>
                      <a:lnTo>
                        <a:pt x="108" y="34"/>
                      </a:lnTo>
                      <a:lnTo>
                        <a:pt x="102" y="56"/>
                      </a:lnTo>
                      <a:lnTo>
                        <a:pt x="185" y="76"/>
                      </a:lnTo>
                      <a:lnTo>
                        <a:pt x="181" y="80"/>
                      </a:lnTo>
                      <a:lnTo>
                        <a:pt x="89" y="58"/>
                      </a:lnTo>
                      <a:lnTo>
                        <a:pt x="85" y="80"/>
                      </a:lnTo>
                      <a:lnTo>
                        <a:pt x="164" y="99"/>
                      </a:lnTo>
                      <a:lnTo>
                        <a:pt x="134" y="104"/>
                      </a:lnTo>
                      <a:lnTo>
                        <a:pt x="71" y="99"/>
                      </a:lnTo>
                      <a:lnTo>
                        <a:pt x="68" y="117"/>
                      </a:lnTo>
                      <a:lnTo>
                        <a:pt x="0" y="130"/>
                      </a:lnTo>
                      <a:lnTo>
                        <a:pt x="12" y="122"/>
                      </a:lnTo>
                      <a:close/>
                    </a:path>
                  </a:pathLst>
                </a:custGeom>
                <a:solidFill>
                  <a:srgbClr val="994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" name="Freeform 1065"/>
                <p:cNvSpPr>
                  <a:spLocks noChangeAspect="1"/>
                </p:cNvSpPr>
                <p:nvPr/>
              </p:nvSpPr>
              <p:spPr bwMode="auto">
                <a:xfrm>
                  <a:off x="5113" y="1957"/>
                  <a:ext cx="224" cy="38"/>
                </a:xfrm>
                <a:custGeom>
                  <a:avLst/>
                  <a:gdLst>
                    <a:gd name="T0" fmla="*/ 0 w 450"/>
                    <a:gd name="T1" fmla="*/ 6 h 76"/>
                    <a:gd name="T2" fmla="*/ 112 w 450"/>
                    <a:gd name="T3" fmla="*/ 0 h 76"/>
                    <a:gd name="T4" fmla="*/ 109 w 450"/>
                    <a:gd name="T5" fmla="*/ 19 h 76"/>
                    <a:gd name="T6" fmla="*/ 0 w 450"/>
                    <a:gd name="T7" fmla="*/ 14 h 76"/>
                    <a:gd name="T8" fmla="*/ 0 w 450"/>
                    <a:gd name="T9" fmla="*/ 6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0"/>
                    <a:gd name="T16" fmla="*/ 0 h 76"/>
                    <a:gd name="T17" fmla="*/ 450 w 450"/>
                    <a:gd name="T18" fmla="*/ 76 h 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0" h="76">
                      <a:moveTo>
                        <a:pt x="0" y="23"/>
                      </a:moveTo>
                      <a:lnTo>
                        <a:pt x="450" y="0"/>
                      </a:lnTo>
                      <a:lnTo>
                        <a:pt x="440" y="76"/>
                      </a:lnTo>
                      <a:lnTo>
                        <a:pt x="0" y="54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E0CC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4" name="Freeform 1066"/>
                <p:cNvSpPr>
                  <a:spLocks noChangeAspect="1"/>
                </p:cNvSpPr>
                <p:nvPr/>
              </p:nvSpPr>
              <p:spPr bwMode="auto">
                <a:xfrm>
                  <a:off x="5344" y="1928"/>
                  <a:ext cx="110" cy="66"/>
                </a:xfrm>
                <a:custGeom>
                  <a:avLst/>
                  <a:gdLst>
                    <a:gd name="T0" fmla="*/ 0 w 220"/>
                    <a:gd name="T1" fmla="*/ 33 h 131"/>
                    <a:gd name="T2" fmla="*/ 3 w 220"/>
                    <a:gd name="T3" fmla="*/ 14 h 131"/>
                    <a:gd name="T4" fmla="*/ 55 w 220"/>
                    <a:gd name="T5" fmla="*/ 0 h 131"/>
                    <a:gd name="T6" fmla="*/ 53 w 220"/>
                    <a:gd name="T7" fmla="*/ 3 h 131"/>
                    <a:gd name="T8" fmla="*/ 50 w 220"/>
                    <a:gd name="T9" fmla="*/ 5 h 131"/>
                    <a:gd name="T10" fmla="*/ 47 w 220"/>
                    <a:gd name="T11" fmla="*/ 7 h 131"/>
                    <a:gd name="T12" fmla="*/ 44 w 220"/>
                    <a:gd name="T13" fmla="*/ 9 h 131"/>
                    <a:gd name="T14" fmla="*/ 41 w 220"/>
                    <a:gd name="T15" fmla="*/ 12 h 131"/>
                    <a:gd name="T16" fmla="*/ 38 w 220"/>
                    <a:gd name="T17" fmla="*/ 14 h 131"/>
                    <a:gd name="T18" fmla="*/ 36 w 220"/>
                    <a:gd name="T19" fmla="*/ 16 h 131"/>
                    <a:gd name="T20" fmla="*/ 32 w 220"/>
                    <a:gd name="T21" fmla="*/ 18 h 131"/>
                    <a:gd name="T22" fmla="*/ 29 w 220"/>
                    <a:gd name="T23" fmla="*/ 20 h 131"/>
                    <a:gd name="T24" fmla="*/ 26 w 220"/>
                    <a:gd name="T25" fmla="*/ 22 h 131"/>
                    <a:gd name="T26" fmla="*/ 23 w 220"/>
                    <a:gd name="T27" fmla="*/ 23 h 131"/>
                    <a:gd name="T28" fmla="*/ 20 w 220"/>
                    <a:gd name="T29" fmla="*/ 25 h 131"/>
                    <a:gd name="T30" fmla="*/ 17 w 220"/>
                    <a:gd name="T31" fmla="*/ 27 h 131"/>
                    <a:gd name="T32" fmla="*/ 14 w 220"/>
                    <a:gd name="T33" fmla="*/ 29 h 131"/>
                    <a:gd name="T34" fmla="*/ 10 w 220"/>
                    <a:gd name="T35" fmla="*/ 30 h 131"/>
                    <a:gd name="T36" fmla="*/ 7 w 220"/>
                    <a:gd name="T37" fmla="*/ 32 h 131"/>
                    <a:gd name="T38" fmla="*/ 0 w 220"/>
                    <a:gd name="T39" fmla="*/ 33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20"/>
                    <a:gd name="T61" fmla="*/ 0 h 131"/>
                    <a:gd name="T62" fmla="*/ 220 w 220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20" h="131">
                      <a:moveTo>
                        <a:pt x="0" y="131"/>
                      </a:moveTo>
                      <a:lnTo>
                        <a:pt x="10" y="54"/>
                      </a:lnTo>
                      <a:lnTo>
                        <a:pt x="220" y="0"/>
                      </a:lnTo>
                      <a:lnTo>
                        <a:pt x="210" y="9"/>
                      </a:lnTo>
                      <a:lnTo>
                        <a:pt x="199" y="18"/>
                      </a:lnTo>
                      <a:lnTo>
                        <a:pt x="187" y="28"/>
                      </a:lnTo>
                      <a:lnTo>
                        <a:pt x="175" y="36"/>
                      </a:lnTo>
                      <a:lnTo>
                        <a:pt x="164" y="45"/>
                      </a:lnTo>
                      <a:lnTo>
                        <a:pt x="152" y="53"/>
                      </a:lnTo>
                      <a:lnTo>
                        <a:pt x="141" y="61"/>
                      </a:lnTo>
                      <a:lnTo>
                        <a:pt x="128" y="69"/>
                      </a:lnTo>
                      <a:lnTo>
                        <a:pt x="117" y="77"/>
                      </a:lnTo>
                      <a:lnTo>
                        <a:pt x="104" y="85"/>
                      </a:lnTo>
                      <a:lnTo>
                        <a:pt x="91" y="92"/>
                      </a:lnTo>
                      <a:lnTo>
                        <a:pt x="79" y="100"/>
                      </a:lnTo>
                      <a:lnTo>
                        <a:pt x="66" y="107"/>
                      </a:lnTo>
                      <a:lnTo>
                        <a:pt x="53" y="114"/>
                      </a:lnTo>
                      <a:lnTo>
                        <a:pt x="40" y="120"/>
                      </a:lnTo>
                      <a:lnTo>
                        <a:pt x="27" y="127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rgbClr val="E0CC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5" name="Freeform 1067"/>
                <p:cNvSpPr>
                  <a:spLocks noChangeAspect="1"/>
                </p:cNvSpPr>
                <p:nvPr/>
              </p:nvSpPr>
              <p:spPr bwMode="auto">
                <a:xfrm>
                  <a:off x="5196" y="1897"/>
                  <a:ext cx="286" cy="56"/>
                </a:xfrm>
                <a:custGeom>
                  <a:avLst/>
                  <a:gdLst>
                    <a:gd name="T0" fmla="*/ 138 w 573"/>
                    <a:gd name="T1" fmla="*/ 8 h 110"/>
                    <a:gd name="T2" fmla="*/ 73 w 573"/>
                    <a:gd name="T3" fmla="*/ 24 h 110"/>
                    <a:gd name="T4" fmla="*/ 0 w 573"/>
                    <a:gd name="T5" fmla="*/ 29 h 110"/>
                    <a:gd name="T6" fmla="*/ 0 w 573"/>
                    <a:gd name="T7" fmla="*/ 28 h 110"/>
                    <a:gd name="T8" fmla="*/ 78 w 573"/>
                    <a:gd name="T9" fmla="*/ 13 h 110"/>
                    <a:gd name="T10" fmla="*/ 84 w 573"/>
                    <a:gd name="T11" fmla="*/ 15 h 110"/>
                    <a:gd name="T12" fmla="*/ 97 w 573"/>
                    <a:gd name="T13" fmla="*/ 0 h 110"/>
                    <a:gd name="T14" fmla="*/ 143 w 573"/>
                    <a:gd name="T15" fmla="*/ 2 h 110"/>
                    <a:gd name="T16" fmla="*/ 142 w 573"/>
                    <a:gd name="T17" fmla="*/ 4 h 110"/>
                    <a:gd name="T18" fmla="*/ 140 w 573"/>
                    <a:gd name="T19" fmla="*/ 5 h 110"/>
                    <a:gd name="T20" fmla="*/ 139 w 573"/>
                    <a:gd name="T21" fmla="*/ 6 h 110"/>
                    <a:gd name="T22" fmla="*/ 138 w 573"/>
                    <a:gd name="T23" fmla="*/ 8 h 1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73"/>
                    <a:gd name="T37" fmla="*/ 0 h 110"/>
                    <a:gd name="T38" fmla="*/ 573 w 573"/>
                    <a:gd name="T39" fmla="*/ 110 h 11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73" h="110">
                      <a:moveTo>
                        <a:pt x="552" y="29"/>
                      </a:moveTo>
                      <a:lnTo>
                        <a:pt x="294" y="95"/>
                      </a:lnTo>
                      <a:lnTo>
                        <a:pt x="0" y="110"/>
                      </a:lnTo>
                      <a:lnTo>
                        <a:pt x="2" y="108"/>
                      </a:lnTo>
                      <a:lnTo>
                        <a:pt x="314" y="49"/>
                      </a:lnTo>
                      <a:lnTo>
                        <a:pt x="338" y="56"/>
                      </a:lnTo>
                      <a:lnTo>
                        <a:pt x="390" y="0"/>
                      </a:lnTo>
                      <a:lnTo>
                        <a:pt x="573" y="7"/>
                      </a:lnTo>
                      <a:lnTo>
                        <a:pt x="568" y="13"/>
                      </a:lnTo>
                      <a:lnTo>
                        <a:pt x="562" y="18"/>
                      </a:lnTo>
                      <a:lnTo>
                        <a:pt x="558" y="23"/>
                      </a:lnTo>
                      <a:lnTo>
                        <a:pt x="552" y="29"/>
                      </a:lnTo>
                      <a:close/>
                    </a:path>
                  </a:pathLst>
                </a:custGeom>
                <a:solidFill>
                  <a:srgbClr val="EADB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6" name="Freeform 1068"/>
                <p:cNvSpPr>
                  <a:spLocks noChangeAspect="1"/>
                </p:cNvSpPr>
                <p:nvPr/>
              </p:nvSpPr>
              <p:spPr bwMode="auto">
                <a:xfrm>
                  <a:off x="5368" y="1604"/>
                  <a:ext cx="42" cy="302"/>
                </a:xfrm>
                <a:custGeom>
                  <a:avLst/>
                  <a:gdLst>
                    <a:gd name="T0" fmla="*/ 10 w 85"/>
                    <a:gd name="T1" fmla="*/ 142 h 604"/>
                    <a:gd name="T2" fmla="*/ 9 w 85"/>
                    <a:gd name="T3" fmla="*/ 142 h 604"/>
                    <a:gd name="T4" fmla="*/ 0 w 85"/>
                    <a:gd name="T5" fmla="*/ 151 h 604"/>
                    <a:gd name="T6" fmla="*/ 8 w 85"/>
                    <a:gd name="T7" fmla="*/ 0 h 604"/>
                    <a:gd name="T8" fmla="*/ 21 w 85"/>
                    <a:gd name="T9" fmla="*/ 12 h 604"/>
                    <a:gd name="T10" fmla="*/ 10 w 85"/>
                    <a:gd name="T11" fmla="*/ 142 h 6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5"/>
                    <a:gd name="T19" fmla="*/ 0 h 604"/>
                    <a:gd name="T20" fmla="*/ 85 w 85"/>
                    <a:gd name="T21" fmla="*/ 604 h 6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5" h="604">
                      <a:moveTo>
                        <a:pt x="40" y="565"/>
                      </a:moveTo>
                      <a:lnTo>
                        <a:pt x="36" y="565"/>
                      </a:lnTo>
                      <a:lnTo>
                        <a:pt x="0" y="604"/>
                      </a:lnTo>
                      <a:lnTo>
                        <a:pt x="34" y="0"/>
                      </a:lnTo>
                      <a:lnTo>
                        <a:pt x="85" y="48"/>
                      </a:lnTo>
                      <a:lnTo>
                        <a:pt x="40" y="565"/>
                      </a:lnTo>
                      <a:close/>
                    </a:path>
                  </a:pathLst>
                </a:custGeom>
                <a:solidFill>
                  <a:srgbClr val="EADB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7" name="Freeform 1069"/>
                <p:cNvSpPr>
                  <a:spLocks noChangeAspect="1"/>
                </p:cNvSpPr>
                <p:nvPr/>
              </p:nvSpPr>
              <p:spPr bwMode="auto">
                <a:xfrm>
                  <a:off x="4574" y="1182"/>
                  <a:ext cx="985" cy="940"/>
                </a:xfrm>
                <a:custGeom>
                  <a:avLst/>
                  <a:gdLst>
                    <a:gd name="T0" fmla="*/ 79 w 1969"/>
                    <a:gd name="T1" fmla="*/ 65 h 1880"/>
                    <a:gd name="T2" fmla="*/ 137 w 1969"/>
                    <a:gd name="T3" fmla="*/ 29 h 1880"/>
                    <a:gd name="T4" fmla="*/ 214 w 1969"/>
                    <a:gd name="T5" fmla="*/ 2 h 1880"/>
                    <a:gd name="T6" fmla="*/ 222 w 1969"/>
                    <a:gd name="T7" fmla="*/ 1 h 1880"/>
                    <a:gd name="T8" fmla="*/ 236 w 1969"/>
                    <a:gd name="T9" fmla="*/ 14 h 1880"/>
                    <a:gd name="T10" fmla="*/ 247 w 1969"/>
                    <a:gd name="T11" fmla="*/ 39 h 1880"/>
                    <a:gd name="T12" fmla="*/ 253 w 1969"/>
                    <a:gd name="T13" fmla="*/ 50 h 1880"/>
                    <a:gd name="T14" fmla="*/ 267 w 1969"/>
                    <a:gd name="T15" fmla="*/ 41 h 1880"/>
                    <a:gd name="T16" fmla="*/ 277 w 1969"/>
                    <a:gd name="T17" fmla="*/ 15 h 1880"/>
                    <a:gd name="T18" fmla="*/ 296 w 1969"/>
                    <a:gd name="T19" fmla="*/ 2 h 1880"/>
                    <a:gd name="T20" fmla="*/ 341 w 1969"/>
                    <a:gd name="T21" fmla="*/ 14 h 1880"/>
                    <a:gd name="T22" fmla="*/ 384 w 1969"/>
                    <a:gd name="T23" fmla="*/ 33 h 1880"/>
                    <a:gd name="T24" fmla="*/ 425 w 1969"/>
                    <a:gd name="T25" fmla="*/ 60 h 1880"/>
                    <a:gd name="T26" fmla="*/ 459 w 1969"/>
                    <a:gd name="T27" fmla="*/ 95 h 1880"/>
                    <a:gd name="T28" fmla="*/ 486 w 1969"/>
                    <a:gd name="T29" fmla="*/ 136 h 1880"/>
                    <a:gd name="T30" fmla="*/ 331 w 1969"/>
                    <a:gd name="T31" fmla="*/ 230 h 1880"/>
                    <a:gd name="T32" fmla="*/ 325 w 1969"/>
                    <a:gd name="T33" fmla="*/ 291 h 1880"/>
                    <a:gd name="T34" fmla="*/ 322 w 1969"/>
                    <a:gd name="T35" fmla="*/ 270 h 1880"/>
                    <a:gd name="T36" fmla="*/ 318 w 1969"/>
                    <a:gd name="T37" fmla="*/ 259 h 1880"/>
                    <a:gd name="T38" fmla="*/ 301 w 1969"/>
                    <a:gd name="T39" fmla="*/ 256 h 1880"/>
                    <a:gd name="T40" fmla="*/ 280 w 1969"/>
                    <a:gd name="T41" fmla="*/ 256 h 1880"/>
                    <a:gd name="T42" fmla="*/ 269 w 1969"/>
                    <a:gd name="T43" fmla="*/ 260 h 1880"/>
                    <a:gd name="T44" fmla="*/ 260 w 1969"/>
                    <a:gd name="T45" fmla="*/ 263 h 1880"/>
                    <a:gd name="T46" fmla="*/ 253 w 1969"/>
                    <a:gd name="T47" fmla="*/ 239 h 1880"/>
                    <a:gd name="T48" fmla="*/ 260 w 1969"/>
                    <a:gd name="T49" fmla="*/ 238 h 1880"/>
                    <a:gd name="T50" fmla="*/ 274 w 1969"/>
                    <a:gd name="T51" fmla="*/ 237 h 1880"/>
                    <a:gd name="T52" fmla="*/ 284 w 1969"/>
                    <a:gd name="T53" fmla="*/ 221 h 1880"/>
                    <a:gd name="T54" fmla="*/ 290 w 1969"/>
                    <a:gd name="T55" fmla="*/ 197 h 1880"/>
                    <a:gd name="T56" fmla="*/ 297 w 1969"/>
                    <a:gd name="T57" fmla="*/ 197 h 1880"/>
                    <a:gd name="T58" fmla="*/ 301 w 1969"/>
                    <a:gd name="T59" fmla="*/ 185 h 1880"/>
                    <a:gd name="T60" fmla="*/ 293 w 1969"/>
                    <a:gd name="T61" fmla="*/ 181 h 1880"/>
                    <a:gd name="T62" fmla="*/ 291 w 1969"/>
                    <a:gd name="T63" fmla="*/ 133 h 1880"/>
                    <a:gd name="T64" fmla="*/ 298 w 1969"/>
                    <a:gd name="T65" fmla="*/ 117 h 1880"/>
                    <a:gd name="T66" fmla="*/ 291 w 1969"/>
                    <a:gd name="T67" fmla="*/ 97 h 1880"/>
                    <a:gd name="T68" fmla="*/ 262 w 1969"/>
                    <a:gd name="T69" fmla="*/ 86 h 1880"/>
                    <a:gd name="T70" fmla="*/ 230 w 1969"/>
                    <a:gd name="T71" fmla="*/ 95 h 1880"/>
                    <a:gd name="T72" fmla="*/ 209 w 1969"/>
                    <a:gd name="T73" fmla="*/ 114 h 1880"/>
                    <a:gd name="T74" fmla="*/ 193 w 1969"/>
                    <a:gd name="T75" fmla="*/ 136 h 1880"/>
                    <a:gd name="T76" fmla="*/ 190 w 1969"/>
                    <a:gd name="T77" fmla="*/ 171 h 1880"/>
                    <a:gd name="T78" fmla="*/ 198 w 1969"/>
                    <a:gd name="T79" fmla="*/ 184 h 1880"/>
                    <a:gd name="T80" fmla="*/ 207 w 1969"/>
                    <a:gd name="T81" fmla="*/ 205 h 1880"/>
                    <a:gd name="T82" fmla="*/ 196 w 1969"/>
                    <a:gd name="T83" fmla="*/ 213 h 1880"/>
                    <a:gd name="T84" fmla="*/ 185 w 1969"/>
                    <a:gd name="T85" fmla="*/ 232 h 1880"/>
                    <a:gd name="T86" fmla="*/ 192 w 1969"/>
                    <a:gd name="T87" fmla="*/ 239 h 1880"/>
                    <a:gd name="T88" fmla="*/ 199 w 1969"/>
                    <a:gd name="T89" fmla="*/ 247 h 1880"/>
                    <a:gd name="T90" fmla="*/ 210 w 1969"/>
                    <a:gd name="T91" fmla="*/ 265 h 1880"/>
                    <a:gd name="T92" fmla="*/ 224 w 1969"/>
                    <a:gd name="T93" fmla="*/ 260 h 1880"/>
                    <a:gd name="T94" fmla="*/ 230 w 1969"/>
                    <a:gd name="T95" fmla="*/ 262 h 1880"/>
                    <a:gd name="T96" fmla="*/ 229 w 1969"/>
                    <a:gd name="T97" fmla="*/ 266 h 1880"/>
                    <a:gd name="T98" fmla="*/ 224 w 1969"/>
                    <a:gd name="T99" fmla="*/ 263 h 1880"/>
                    <a:gd name="T100" fmla="*/ 215 w 1969"/>
                    <a:gd name="T101" fmla="*/ 265 h 1880"/>
                    <a:gd name="T102" fmla="*/ 193 w 1969"/>
                    <a:gd name="T103" fmla="*/ 270 h 1880"/>
                    <a:gd name="T104" fmla="*/ 173 w 1969"/>
                    <a:gd name="T105" fmla="*/ 277 h 1880"/>
                    <a:gd name="T106" fmla="*/ 164 w 1969"/>
                    <a:gd name="T107" fmla="*/ 281 h 1880"/>
                    <a:gd name="T108" fmla="*/ 154 w 1969"/>
                    <a:gd name="T109" fmla="*/ 285 h 1880"/>
                    <a:gd name="T110" fmla="*/ 158 w 1969"/>
                    <a:gd name="T111" fmla="*/ 293 h 1880"/>
                    <a:gd name="T112" fmla="*/ 159 w 1969"/>
                    <a:gd name="T113" fmla="*/ 346 h 1880"/>
                    <a:gd name="T114" fmla="*/ 106 w 1969"/>
                    <a:gd name="T115" fmla="*/ 446 h 1880"/>
                    <a:gd name="T116" fmla="*/ 114 w 1969"/>
                    <a:gd name="T117" fmla="*/ 464 h 1880"/>
                    <a:gd name="T118" fmla="*/ 90 w 1969"/>
                    <a:gd name="T119" fmla="*/ 450 h 1880"/>
                    <a:gd name="T120" fmla="*/ 63 w 1969"/>
                    <a:gd name="T121" fmla="*/ 428 h 1880"/>
                    <a:gd name="T122" fmla="*/ 6 w 1969"/>
                    <a:gd name="T123" fmla="*/ 313 h 1880"/>
                    <a:gd name="T124" fmla="*/ 10 w 1969"/>
                    <a:gd name="T125" fmla="*/ 172 h 188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969"/>
                    <a:gd name="T190" fmla="*/ 0 h 1880"/>
                    <a:gd name="T191" fmla="*/ 1969 w 1969"/>
                    <a:gd name="T192" fmla="*/ 1880 h 188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969" h="1880">
                      <a:moveTo>
                        <a:pt x="195" y="376"/>
                      </a:moveTo>
                      <a:lnTo>
                        <a:pt x="216" y="352"/>
                      </a:lnTo>
                      <a:lnTo>
                        <a:pt x="238" y="328"/>
                      </a:lnTo>
                      <a:lnTo>
                        <a:pt x="261" y="304"/>
                      </a:lnTo>
                      <a:lnTo>
                        <a:pt x="286" y="281"/>
                      </a:lnTo>
                      <a:lnTo>
                        <a:pt x="315" y="257"/>
                      </a:lnTo>
                      <a:lnTo>
                        <a:pt x="345" y="233"/>
                      </a:lnTo>
                      <a:lnTo>
                        <a:pt x="379" y="208"/>
                      </a:lnTo>
                      <a:lnTo>
                        <a:pt x="415" y="184"/>
                      </a:lnTo>
                      <a:lnTo>
                        <a:pt x="455" y="160"/>
                      </a:lnTo>
                      <a:lnTo>
                        <a:pt x="498" y="137"/>
                      </a:lnTo>
                      <a:lnTo>
                        <a:pt x="546" y="114"/>
                      </a:lnTo>
                      <a:lnTo>
                        <a:pt x="596" y="92"/>
                      </a:lnTo>
                      <a:lnTo>
                        <a:pt x="652" y="70"/>
                      </a:lnTo>
                      <a:lnTo>
                        <a:pt x="713" y="49"/>
                      </a:lnTo>
                      <a:lnTo>
                        <a:pt x="777" y="29"/>
                      </a:lnTo>
                      <a:lnTo>
                        <a:pt x="847" y="9"/>
                      </a:lnTo>
                      <a:lnTo>
                        <a:pt x="853" y="8"/>
                      </a:lnTo>
                      <a:lnTo>
                        <a:pt x="859" y="7"/>
                      </a:lnTo>
                      <a:lnTo>
                        <a:pt x="865" y="6"/>
                      </a:lnTo>
                      <a:lnTo>
                        <a:pt x="870" y="5"/>
                      </a:lnTo>
                      <a:lnTo>
                        <a:pt x="876" y="3"/>
                      </a:lnTo>
                      <a:lnTo>
                        <a:pt x="882" y="2"/>
                      </a:lnTo>
                      <a:lnTo>
                        <a:pt x="888" y="1"/>
                      </a:lnTo>
                      <a:lnTo>
                        <a:pt x="893" y="0"/>
                      </a:lnTo>
                      <a:lnTo>
                        <a:pt x="900" y="15"/>
                      </a:lnTo>
                      <a:lnTo>
                        <a:pt x="909" y="26"/>
                      </a:lnTo>
                      <a:lnTo>
                        <a:pt x="920" y="37"/>
                      </a:lnTo>
                      <a:lnTo>
                        <a:pt x="933" y="46"/>
                      </a:lnTo>
                      <a:lnTo>
                        <a:pt x="944" y="53"/>
                      </a:lnTo>
                      <a:lnTo>
                        <a:pt x="956" y="58"/>
                      </a:lnTo>
                      <a:lnTo>
                        <a:pt x="967" y="62"/>
                      </a:lnTo>
                      <a:lnTo>
                        <a:pt x="975" y="64"/>
                      </a:lnTo>
                      <a:lnTo>
                        <a:pt x="974" y="138"/>
                      </a:lnTo>
                      <a:lnTo>
                        <a:pt x="987" y="139"/>
                      </a:lnTo>
                      <a:lnTo>
                        <a:pt x="985" y="153"/>
                      </a:lnTo>
                      <a:lnTo>
                        <a:pt x="984" y="153"/>
                      </a:lnTo>
                      <a:lnTo>
                        <a:pt x="985" y="174"/>
                      </a:lnTo>
                      <a:lnTo>
                        <a:pt x="987" y="174"/>
                      </a:lnTo>
                      <a:lnTo>
                        <a:pt x="987" y="195"/>
                      </a:lnTo>
                      <a:lnTo>
                        <a:pt x="1012" y="199"/>
                      </a:lnTo>
                      <a:lnTo>
                        <a:pt x="1017" y="219"/>
                      </a:lnTo>
                      <a:lnTo>
                        <a:pt x="1064" y="207"/>
                      </a:lnTo>
                      <a:lnTo>
                        <a:pt x="1064" y="187"/>
                      </a:lnTo>
                      <a:lnTo>
                        <a:pt x="1053" y="184"/>
                      </a:lnTo>
                      <a:lnTo>
                        <a:pt x="1067" y="183"/>
                      </a:lnTo>
                      <a:lnTo>
                        <a:pt x="1066" y="162"/>
                      </a:lnTo>
                      <a:lnTo>
                        <a:pt x="1071" y="161"/>
                      </a:lnTo>
                      <a:lnTo>
                        <a:pt x="1070" y="146"/>
                      </a:lnTo>
                      <a:lnTo>
                        <a:pt x="1083" y="146"/>
                      </a:lnTo>
                      <a:lnTo>
                        <a:pt x="1080" y="69"/>
                      </a:lnTo>
                      <a:lnTo>
                        <a:pt x="1093" y="66"/>
                      </a:lnTo>
                      <a:lnTo>
                        <a:pt x="1106" y="61"/>
                      </a:lnTo>
                      <a:lnTo>
                        <a:pt x="1120" y="55"/>
                      </a:lnTo>
                      <a:lnTo>
                        <a:pt x="1134" y="47"/>
                      </a:lnTo>
                      <a:lnTo>
                        <a:pt x="1148" y="39"/>
                      </a:lnTo>
                      <a:lnTo>
                        <a:pt x="1162" y="30"/>
                      </a:lnTo>
                      <a:lnTo>
                        <a:pt x="1173" y="18"/>
                      </a:lnTo>
                      <a:lnTo>
                        <a:pt x="1184" y="6"/>
                      </a:lnTo>
                      <a:lnTo>
                        <a:pt x="1214" y="11"/>
                      </a:lnTo>
                      <a:lnTo>
                        <a:pt x="1242" y="18"/>
                      </a:lnTo>
                      <a:lnTo>
                        <a:pt x="1272" y="25"/>
                      </a:lnTo>
                      <a:lnTo>
                        <a:pt x="1302" y="35"/>
                      </a:lnTo>
                      <a:lnTo>
                        <a:pt x="1332" y="44"/>
                      </a:lnTo>
                      <a:lnTo>
                        <a:pt x="1361" y="54"/>
                      </a:lnTo>
                      <a:lnTo>
                        <a:pt x="1391" y="64"/>
                      </a:lnTo>
                      <a:lnTo>
                        <a:pt x="1421" y="76"/>
                      </a:lnTo>
                      <a:lnTo>
                        <a:pt x="1450" y="89"/>
                      </a:lnTo>
                      <a:lnTo>
                        <a:pt x="1478" y="102"/>
                      </a:lnTo>
                      <a:lnTo>
                        <a:pt x="1507" y="116"/>
                      </a:lnTo>
                      <a:lnTo>
                        <a:pt x="1536" y="132"/>
                      </a:lnTo>
                      <a:lnTo>
                        <a:pt x="1564" y="147"/>
                      </a:lnTo>
                      <a:lnTo>
                        <a:pt x="1591" y="165"/>
                      </a:lnTo>
                      <a:lnTo>
                        <a:pt x="1619" y="182"/>
                      </a:lnTo>
                      <a:lnTo>
                        <a:pt x="1645" y="200"/>
                      </a:lnTo>
                      <a:lnTo>
                        <a:pt x="1672" y="220"/>
                      </a:lnTo>
                      <a:lnTo>
                        <a:pt x="1697" y="240"/>
                      </a:lnTo>
                      <a:lnTo>
                        <a:pt x="1723" y="261"/>
                      </a:lnTo>
                      <a:lnTo>
                        <a:pt x="1747" y="282"/>
                      </a:lnTo>
                      <a:lnTo>
                        <a:pt x="1770" y="305"/>
                      </a:lnTo>
                      <a:lnTo>
                        <a:pt x="1793" y="328"/>
                      </a:lnTo>
                      <a:lnTo>
                        <a:pt x="1815" y="352"/>
                      </a:lnTo>
                      <a:lnTo>
                        <a:pt x="1835" y="378"/>
                      </a:lnTo>
                      <a:lnTo>
                        <a:pt x="1856" y="403"/>
                      </a:lnTo>
                      <a:lnTo>
                        <a:pt x="1876" y="430"/>
                      </a:lnTo>
                      <a:lnTo>
                        <a:pt x="1894" y="457"/>
                      </a:lnTo>
                      <a:lnTo>
                        <a:pt x="1911" y="485"/>
                      </a:lnTo>
                      <a:lnTo>
                        <a:pt x="1928" y="514"/>
                      </a:lnTo>
                      <a:lnTo>
                        <a:pt x="1942" y="544"/>
                      </a:lnTo>
                      <a:lnTo>
                        <a:pt x="1956" y="574"/>
                      </a:lnTo>
                      <a:lnTo>
                        <a:pt x="1969" y="605"/>
                      </a:lnTo>
                      <a:lnTo>
                        <a:pt x="1329" y="760"/>
                      </a:lnTo>
                      <a:lnTo>
                        <a:pt x="1328" y="768"/>
                      </a:lnTo>
                      <a:lnTo>
                        <a:pt x="1325" y="812"/>
                      </a:lnTo>
                      <a:lnTo>
                        <a:pt x="1321" y="917"/>
                      </a:lnTo>
                      <a:lnTo>
                        <a:pt x="1316" y="1054"/>
                      </a:lnTo>
                      <a:lnTo>
                        <a:pt x="1314" y="1196"/>
                      </a:lnTo>
                      <a:lnTo>
                        <a:pt x="1309" y="1185"/>
                      </a:lnTo>
                      <a:lnTo>
                        <a:pt x="1304" y="1176"/>
                      </a:lnTo>
                      <a:lnTo>
                        <a:pt x="1301" y="1168"/>
                      </a:lnTo>
                      <a:lnTo>
                        <a:pt x="1299" y="1161"/>
                      </a:lnTo>
                      <a:lnTo>
                        <a:pt x="1293" y="1146"/>
                      </a:lnTo>
                      <a:lnTo>
                        <a:pt x="1286" y="1126"/>
                      </a:lnTo>
                      <a:lnTo>
                        <a:pt x="1280" y="1106"/>
                      </a:lnTo>
                      <a:lnTo>
                        <a:pt x="1277" y="1091"/>
                      </a:lnTo>
                      <a:lnTo>
                        <a:pt x="1283" y="1085"/>
                      </a:lnTo>
                      <a:lnTo>
                        <a:pt x="1288" y="1077"/>
                      </a:lnTo>
                      <a:lnTo>
                        <a:pt x="1292" y="1068"/>
                      </a:lnTo>
                      <a:lnTo>
                        <a:pt x="1293" y="1058"/>
                      </a:lnTo>
                      <a:lnTo>
                        <a:pt x="1292" y="1052"/>
                      </a:lnTo>
                      <a:lnTo>
                        <a:pt x="1288" y="1045"/>
                      </a:lnTo>
                      <a:lnTo>
                        <a:pt x="1283" y="1039"/>
                      </a:lnTo>
                      <a:lnTo>
                        <a:pt x="1272" y="1033"/>
                      </a:lnTo>
                      <a:lnTo>
                        <a:pt x="1264" y="1031"/>
                      </a:lnTo>
                      <a:lnTo>
                        <a:pt x="1254" y="1029"/>
                      </a:lnTo>
                      <a:lnTo>
                        <a:pt x="1242" y="1026"/>
                      </a:lnTo>
                      <a:lnTo>
                        <a:pt x="1230" y="1025"/>
                      </a:lnTo>
                      <a:lnTo>
                        <a:pt x="1216" y="1024"/>
                      </a:lnTo>
                      <a:lnTo>
                        <a:pt x="1201" y="1023"/>
                      </a:lnTo>
                      <a:lnTo>
                        <a:pt x="1186" y="1023"/>
                      </a:lnTo>
                      <a:lnTo>
                        <a:pt x="1171" y="1023"/>
                      </a:lnTo>
                      <a:lnTo>
                        <a:pt x="1157" y="1023"/>
                      </a:lnTo>
                      <a:lnTo>
                        <a:pt x="1142" y="1023"/>
                      </a:lnTo>
                      <a:lnTo>
                        <a:pt x="1129" y="1023"/>
                      </a:lnTo>
                      <a:lnTo>
                        <a:pt x="1117" y="1024"/>
                      </a:lnTo>
                      <a:lnTo>
                        <a:pt x="1106" y="1024"/>
                      </a:lnTo>
                      <a:lnTo>
                        <a:pt x="1097" y="1024"/>
                      </a:lnTo>
                      <a:lnTo>
                        <a:pt x="1091" y="1025"/>
                      </a:lnTo>
                      <a:lnTo>
                        <a:pt x="1087" y="1025"/>
                      </a:lnTo>
                      <a:lnTo>
                        <a:pt x="1072" y="1026"/>
                      </a:lnTo>
                      <a:lnTo>
                        <a:pt x="1076" y="1039"/>
                      </a:lnTo>
                      <a:lnTo>
                        <a:pt x="1073" y="1040"/>
                      </a:lnTo>
                      <a:lnTo>
                        <a:pt x="1068" y="1043"/>
                      </a:lnTo>
                      <a:lnTo>
                        <a:pt x="1063" y="1044"/>
                      </a:lnTo>
                      <a:lnTo>
                        <a:pt x="1056" y="1046"/>
                      </a:lnTo>
                      <a:lnTo>
                        <a:pt x="1048" y="1048"/>
                      </a:lnTo>
                      <a:lnTo>
                        <a:pt x="1040" y="1051"/>
                      </a:lnTo>
                      <a:lnTo>
                        <a:pt x="1029" y="1052"/>
                      </a:lnTo>
                      <a:lnTo>
                        <a:pt x="1019" y="1054"/>
                      </a:lnTo>
                      <a:lnTo>
                        <a:pt x="1014" y="1023"/>
                      </a:lnTo>
                      <a:lnTo>
                        <a:pt x="1011" y="994"/>
                      </a:lnTo>
                      <a:lnTo>
                        <a:pt x="1009" y="971"/>
                      </a:lnTo>
                      <a:lnTo>
                        <a:pt x="1009" y="955"/>
                      </a:lnTo>
                      <a:lnTo>
                        <a:pt x="1012" y="954"/>
                      </a:lnTo>
                      <a:lnTo>
                        <a:pt x="1017" y="954"/>
                      </a:lnTo>
                      <a:lnTo>
                        <a:pt x="1021" y="953"/>
                      </a:lnTo>
                      <a:lnTo>
                        <a:pt x="1027" y="953"/>
                      </a:lnTo>
                      <a:lnTo>
                        <a:pt x="1033" y="952"/>
                      </a:lnTo>
                      <a:lnTo>
                        <a:pt x="1038" y="952"/>
                      </a:lnTo>
                      <a:lnTo>
                        <a:pt x="1044" y="950"/>
                      </a:lnTo>
                      <a:lnTo>
                        <a:pt x="1050" y="950"/>
                      </a:lnTo>
                      <a:lnTo>
                        <a:pt x="1063" y="949"/>
                      </a:lnTo>
                      <a:lnTo>
                        <a:pt x="1074" y="948"/>
                      </a:lnTo>
                      <a:lnTo>
                        <a:pt x="1085" y="948"/>
                      </a:lnTo>
                      <a:lnTo>
                        <a:pt x="1094" y="946"/>
                      </a:lnTo>
                      <a:lnTo>
                        <a:pt x="1102" y="945"/>
                      </a:lnTo>
                      <a:lnTo>
                        <a:pt x="1109" y="944"/>
                      </a:lnTo>
                      <a:lnTo>
                        <a:pt x="1114" y="941"/>
                      </a:lnTo>
                      <a:lnTo>
                        <a:pt x="1119" y="939"/>
                      </a:lnTo>
                      <a:lnTo>
                        <a:pt x="1131" y="919"/>
                      </a:lnTo>
                      <a:lnTo>
                        <a:pt x="1135" y="882"/>
                      </a:lnTo>
                      <a:lnTo>
                        <a:pt x="1135" y="836"/>
                      </a:lnTo>
                      <a:lnTo>
                        <a:pt x="1132" y="787"/>
                      </a:lnTo>
                      <a:lnTo>
                        <a:pt x="1138" y="787"/>
                      </a:lnTo>
                      <a:lnTo>
                        <a:pt x="1144" y="788"/>
                      </a:lnTo>
                      <a:lnTo>
                        <a:pt x="1151" y="788"/>
                      </a:lnTo>
                      <a:lnTo>
                        <a:pt x="1158" y="788"/>
                      </a:lnTo>
                      <a:lnTo>
                        <a:pt x="1164" y="788"/>
                      </a:lnTo>
                      <a:lnTo>
                        <a:pt x="1170" y="788"/>
                      </a:lnTo>
                      <a:lnTo>
                        <a:pt x="1174" y="788"/>
                      </a:lnTo>
                      <a:lnTo>
                        <a:pt x="1178" y="788"/>
                      </a:lnTo>
                      <a:lnTo>
                        <a:pt x="1181" y="788"/>
                      </a:lnTo>
                      <a:lnTo>
                        <a:pt x="1185" y="787"/>
                      </a:lnTo>
                      <a:lnTo>
                        <a:pt x="1188" y="785"/>
                      </a:lnTo>
                      <a:lnTo>
                        <a:pt x="1192" y="780"/>
                      </a:lnTo>
                      <a:lnTo>
                        <a:pt x="1197" y="771"/>
                      </a:lnTo>
                      <a:lnTo>
                        <a:pt x="1201" y="759"/>
                      </a:lnTo>
                      <a:lnTo>
                        <a:pt x="1203" y="748"/>
                      </a:lnTo>
                      <a:lnTo>
                        <a:pt x="1202" y="738"/>
                      </a:lnTo>
                      <a:lnTo>
                        <a:pt x="1201" y="736"/>
                      </a:lnTo>
                      <a:lnTo>
                        <a:pt x="1200" y="733"/>
                      </a:lnTo>
                      <a:lnTo>
                        <a:pt x="1197" y="730"/>
                      </a:lnTo>
                      <a:lnTo>
                        <a:pt x="1192" y="727"/>
                      </a:lnTo>
                      <a:lnTo>
                        <a:pt x="1184" y="723"/>
                      </a:lnTo>
                      <a:lnTo>
                        <a:pt x="1172" y="721"/>
                      </a:lnTo>
                      <a:lnTo>
                        <a:pt x="1156" y="718"/>
                      </a:lnTo>
                      <a:lnTo>
                        <a:pt x="1134" y="715"/>
                      </a:lnTo>
                      <a:lnTo>
                        <a:pt x="1131" y="555"/>
                      </a:lnTo>
                      <a:lnTo>
                        <a:pt x="1142" y="547"/>
                      </a:lnTo>
                      <a:lnTo>
                        <a:pt x="1152" y="539"/>
                      </a:lnTo>
                      <a:lnTo>
                        <a:pt x="1163" y="530"/>
                      </a:lnTo>
                      <a:lnTo>
                        <a:pt x="1171" y="521"/>
                      </a:lnTo>
                      <a:lnTo>
                        <a:pt x="1178" y="511"/>
                      </a:lnTo>
                      <a:lnTo>
                        <a:pt x="1184" y="501"/>
                      </a:lnTo>
                      <a:lnTo>
                        <a:pt x="1188" y="491"/>
                      </a:lnTo>
                      <a:lnTo>
                        <a:pt x="1190" y="480"/>
                      </a:lnTo>
                      <a:lnTo>
                        <a:pt x="1192" y="465"/>
                      </a:lnTo>
                      <a:lnTo>
                        <a:pt x="1190" y="450"/>
                      </a:lnTo>
                      <a:lnTo>
                        <a:pt x="1188" y="437"/>
                      </a:lnTo>
                      <a:lnTo>
                        <a:pt x="1184" y="423"/>
                      </a:lnTo>
                      <a:lnTo>
                        <a:pt x="1178" y="410"/>
                      </a:lnTo>
                      <a:lnTo>
                        <a:pt x="1170" y="397"/>
                      </a:lnTo>
                      <a:lnTo>
                        <a:pt x="1161" y="386"/>
                      </a:lnTo>
                      <a:lnTo>
                        <a:pt x="1149" y="376"/>
                      </a:lnTo>
                      <a:lnTo>
                        <a:pt x="1132" y="363"/>
                      </a:lnTo>
                      <a:lnTo>
                        <a:pt x="1112" y="352"/>
                      </a:lnTo>
                      <a:lnTo>
                        <a:pt x="1091" y="346"/>
                      </a:lnTo>
                      <a:lnTo>
                        <a:pt x="1070" y="342"/>
                      </a:lnTo>
                      <a:lnTo>
                        <a:pt x="1045" y="341"/>
                      </a:lnTo>
                      <a:lnTo>
                        <a:pt x="1021" y="342"/>
                      </a:lnTo>
                      <a:lnTo>
                        <a:pt x="996" y="347"/>
                      </a:lnTo>
                      <a:lnTo>
                        <a:pt x="969" y="355"/>
                      </a:lnTo>
                      <a:lnTo>
                        <a:pt x="952" y="362"/>
                      </a:lnTo>
                      <a:lnTo>
                        <a:pt x="936" y="369"/>
                      </a:lnTo>
                      <a:lnTo>
                        <a:pt x="920" y="378"/>
                      </a:lnTo>
                      <a:lnTo>
                        <a:pt x="904" y="388"/>
                      </a:lnTo>
                      <a:lnTo>
                        <a:pt x="889" y="400"/>
                      </a:lnTo>
                      <a:lnTo>
                        <a:pt x="874" y="411"/>
                      </a:lnTo>
                      <a:lnTo>
                        <a:pt x="860" y="425"/>
                      </a:lnTo>
                      <a:lnTo>
                        <a:pt x="846" y="439"/>
                      </a:lnTo>
                      <a:lnTo>
                        <a:pt x="833" y="453"/>
                      </a:lnTo>
                      <a:lnTo>
                        <a:pt x="821" y="468"/>
                      </a:lnTo>
                      <a:lnTo>
                        <a:pt x="809" y="483"/>
                      </a:lnTo>
                      <a:lnTo>
                        <a:pt x="799" y="498"/>
                      </a:lnTo>
                      <a:lnTo>
                        <a:pt x="789" y="514"/>
                      </a:lnTo>
                      <a:lnTo>
                        <a:pt x="780" y="529"/>
                      </a:lnTo>
                      <a:lnTo>
                        <a:pt x="772" y="544"/>
                      </a:lnTo>
                      <a:lnTo>
                        <a:pt x="766" y="559"/>
                      </a:lnTo>
                      <a:lnTo>
                        <a:pt x="754" y="592"/>
                      </a:lnTo>
                      <a:lnTo>
                        <a:pt x="748" y="622"/>
                      </a:lnTo>
                      <a:lnTo>
                        <a:pt x="748" y="650"/>
                      </a:lnTo>
                      <a:lnTo>
                        <a:pt x="755" y="672"/>
                      </a:lnTo>
                      <a:lnTo>
                        <a:pt x="760" y="682"/>
                      </a:lnTo>
                      <a:lnTo>
                        <a:pt x="766" y="691"/>
                      </a:lnTo>
                      <a:lnTo>
                        <a:pt x="770" y="702"/>
                      </a:lnTo>
                      <a:lnTo>
                        <a:pt x="776" y="711"/>
                      </a:lnTo>
                      <a:lnTo>
                        <a:pt x="780" y="719"/>
                      </a:lnTo>
                      <a:lnTo>
                        <a:pt x="786" y="728"/>
                      </a:lnTo>
                      <a:lnTo>
                        <a:pt x="791" y="736"/>
                      </a:lnTo>
                      <a:lnTo>
                        <a:pt x="795" y="744"/>
                      </a:lnTo>
                      <a:lnTo>
                        <a:pt x="807" y="765"/>
                      </a:lnTo>
                      <a:lnTo>
                        <a:pt x="816" y="783"/>
                      </a:lnTo>
                      <a:lnTo>
                        <a:pt x="823" y="800"/>
                      </a:lnTo>
                      <a:lnTo>
                        <a:pt x="827" y="811"/>
                      </a:lnTo>
                      <a:lnTo>
                        <a:pt x="827" y="818"/>
                      </a:lnTo>
                      <a:lnTo>
                        <a:pt x="828" y="825"/>
                      </a:lnTo>
                      <a:lnTo>
                        <a:pt x="828" y="829"/>
                      </a:lnTo>
                      <a:lnTo>
                        <a:pt x="828" y="834"/>
                      </a:lnTo>
                      <a:lnTo>
                        <a:pt x="813" y="838"/>
                      </a:lnTo>
                      <a:lnTo>
                        <a:pt x="798" y="842"/>
                      </a:lnTo>
                      <a:lnTo>
                        <a:pt x="782" y="849"/>
                      </a:lnTo>
                      <a:lnTo>
                        <a:pt x="768" y="857"/>
                      </a:lnTo>
                      <a:lnTo>
                        <a:pt x="754" y="869"/>
                      </a:lnTo>
                      <a:lnTo>
                        <a:pt x="745" y="882"/>
                      </a:lnTo>
                      <a:lnTo>
                        <a:pt x="738" y="899"/>
                      </a:lnTo>
                      <a:lnTo>
                        <a:pt x="736" y="917"/>
                      </a:lnTo>
                      <a:lnTo>
                        <a:pt x="737" y="925"/>
                      </a:lnTo>
                      <a:lnTo>
                        <a:pt x="739" y="933"/>
                      </a:lnTo>
                      <a:lnTo>
                        <a:pt x="742" y="940"/>
                      </a:lnTo>
                      <a:lnTo>
                        <a:pt x="748" y="946"/>
                      </a:lnTo>
                      <a:lnTo>
                        <a:pt x="754" y="950"/>
                      </a:lnTo>
                      <a:lnTo>
                        <a:pt x="760" y="954"/>
                      </a:lnTo>
                      <a:lnTo>
                        <a:pt x="768" y="957"/>
                      </a:lnTo>
                      <a:lnTo>
                        <a:pt x="775" y="960"/>
                      </a:lnTo>
                      <a:lnTo>
                        <a:pt x="782" y="962"/>
                      </a:lnTo>
                      <a:lnTo>
                        <a:pt x="790" y="963"/>
                      </a:lnTo>
                      <a:lnTo>
                        <a:pt x="797" y="964"/>
                      </a:lnTo>
                      <a:lnTo>
                        <a:pt x="804" y="965"/>
                      </a:lnTo>
                      <a:lnTo>
                        <a:pt x="793" y="986"/>
                      </a:lnTo>
                      <a:lnTo>
                        <a:pt x="787" y="1009"/>
                      </a:lnTo>
                      <a:lnTo>
                        <a:pt x="790" y="1030"/>
                      </a:lnTo>
                      <a:lnTo>
                        <a:pt x="802" y="1048"/>
                      </a:lnTo>
                      <a:lnTo>
                        <a:pt x="814" y="1055"/>
                      </a:lnTo>
                      <a:lnTo>
                        <a:pt x="825" y="1058"/>
                      </a:lnTo>
                      <a:lnTo>
                        <a:pt x="838" y="1058"/>
                      </a:lnTo>
                      <a:lnTo>
                        <a:pt x="851" y="1055"/>
                      </a:lnTo>
                      <a:lnTo>
                        <a:pt x="862" y="1051"/>
                      </a:lnTo>
                      <a:lnTo>
                        <a:pt x="874" y="1045"/>
                      </a:lnTo>
                      <a:lnTo>
                        <a:pt x="883" y="1038"/>
                      </a:lnTo>
                      <a:lnTo>
                        <a:pt x="891" y="1032"/>
                      </a:lnTo>
                      <a:lnTo>
                        <a:pt x="895" y="1037"/>
                      </a:lnTo>
                      <a:lnTo>
                        <a:pt x="900" y="1040"/>
                      </a:lnTo>
                      <a:lnTo>
                        <a:pt x="905" y="1043"/>
                      </a:lnTo>
                      <a:lnTo>
                        <a:pt x="912" y="1045"/>
                      </a:lnTo>
                      <a:lnTo>
                        <a:pt x="914" y="1045"/>
                      </a:lnTo>
                      <a:lnTo>
                        <a:pt x="918" y="1045"/>
                      </a:lnTo>
                      <a:lnTo>
                        <a:pt x="920" y="1045"/>
                      </a:lnTo>
                      <a:lnTo>
                        <a:pt x="922" y="1045"/>
                      </a:lnTo>
                      <a:lnTo>
                        <a:pt x="922" y="1050"/>
                      </a:lnTo>
                      <a:lnTo>
                        <a:pt x="922" y="1054"/>
                      </a:lnTo>
                      <a:lnTo>
                        <a:pt x="922" y="1058"/>
                      </a:lnTo>
                      <a:lnTo>
                        <a:pt x="922" y="1061"/>
                      </a:lnTo>
                      <a:lnTo>
                        <a:pt x="915" y="1061"/>
                      </a:lnTo>
                      <a:lnTo>
                        <a:pt x="909" y="1061"/>
                      </a:lnTo>
                      <a:lnTo>
                        <a:pt x="904" y="1062"/>
                      </a:lnTo>
                      <a:lnTo>
                        <a:pt x="899" y="1062"/>
                      </a:lnTo>
                      <a:lnTo>
                        <a:pt x="899" y="1051"/>
                      </a:lnTo>
                      <a:lnTo>
                        <a:pt x="897" y="1051"/>
                      </a:lnTo>
                      <a:lnTo>
                        <a:pt x="893" y="1052"/>
                      </a:lnTo>
                      <a:lnTo>
                        <a:pt x="889" y="1053"/>
                      </a:lnTo>
                      <a:lnTo>
                        <a:pt x="886" y="1053"/>
                      </a:lnTo>
                      <a:lnTo>
                        <a:pt x="884" y="1053"/>
                      </a:lnTo>
                      <a:lnTo>
                        <a:pt x="878" y="1054"/>
                      </a:lnTo>
                      <a:lnTo>
                        <a:pt x="869" y="1056"/>
                      </a:lnTo>
                      <a:lnTo>
                        <a:pt x="859" y="1059"/>
                      </a:lnTo>
                      <a:lnTo>
                        <a:pt x="846" y="1061"/>
                      </a:lnTo>
                      <a:lnTo>
                        <a:pt x="832" y="1063"/>
                      </a:lnTo>
                      <a:lnTo>
                        <a:pt x="817" y="1067"/>
                      </a:lnTo>
                      <a:lnTo>
                        <a:pt x="801" y="1070"/>
                      </a:lnTo>
                      <a:lnTo>
                        <a:pt x="785" y="1075"/>
                      </a:lnTo>
                      <a:lnTo>
                        <a:pt x="769" y="1078"/>
                      </a:lnTo>
                      <a:lnTo>
                        <a:pt x="753" y="1083"/>
                      </a:lnTo>
                      <a:lnTo>
                        <a:pt x="738" y="1088"/>
                      </a:lnTo>
                      <a:lnTo>
                        <a:pt x="723" y="1092"/>
                      </a:lnTo>
                      <a:lnTo>
                        <a:pt x="710" y="1097"/>
                      </a:lnTo>
                      <a:lnTo>
                        <a:pt x="700" y="1103"/>
                      </a:lnTo>
                      <a:lnTo>
                        <a:pt x="691" y="1107"/>
                      </a:lnTo>
                      <a:lnTo>
                        <a:pt x="684" y="1112"/>
                      </a:lnTo>
                      <a:lnTo>
                        <a:pt x="678" y="1115"/>
                      </a:lnTo>
                      <a:lnTo>
                        <a:pt x="671" y="1117"/>
                      </a:lnTo>
                      <a:lnTo>
                        <a:pt x="665" y="1120"/>
                      </a:lnTo>
                      <a:lnTo>
                        <a:pt x="658" y="1122"/>
                      </a:lnTo>
                      <a:lnTo>
                        <a:pt x="653" y="1123"/>
                      </a:lnTo>
                      <a:lnTo>
                        <a:pt x="647" y="1124"/>
                      </a:lnTo>
                      <a:lnTo>
                        <a:pt x="642" y="1126"/>
                      </a:lnTo>
                      <a:lnTo>
                        <a:pt x="633" y="1128"/>
                      </a:lnTo>
                      <a:lnTo>
                        <a:pt x="626" y="1130"/>
                      </a:lnTo>
                      <a:lnTo>
                        <a:pt x="620" y="1134"/>
                      </a:lnTo>
                      <a:lnTo>
                        <a:pt x="616" y="1138"/>
                      </a:lnTo>
                      <a:lnTo>
                        <a:pt x="615" y="1141"/>
                      </a:lnTo>
                      <a:lnTo>
                        <a:pt x="614" y="1143"/>
                      </a:lnTo>
                      <a:lnTo>
                        <a:pt x="614" y="1147"/>
                      </a:lnTo>
                      <a:lnTo>
                        <a:pt x="615" y="1152"/>
                      </a:lnTo>
                      <a:lnTo>
                        <a:pt x="620" y="1162"/>
                      </a:lnTo>
                      <a:lnTo>
                        <a:pt x="630" y="1172"/>
                      </a:lnTo>
                      <a:lnTo>
                        <a:pt x="639" y="1180"/>
                      </a:lnTo>
                      <a:lnTo>
                        <a:pt x="647" y="1185"/>
                      </a:lnTo>
                      <a:lnTo>
                        <a:pt x="645" y="1214"/>
                      </a:lnTo>
                      <a:lnTo>
                        <a:pt x="641" y="1259"/>
                      </a:lnTo>
                      <a:lnTo>
                        <a:pt x="638" y="1317"/>
                      </a:lnTo>
                      <a:lnTo>
                        <a:pt x="635" y="1384"/>
                      </a:lnTo>
                      <a:lnTo>
                        <a:pt x="637" y="1454"/>
                      </a:lnTo>
                      <a:lnTo>
                        <a:pt x="640" y="1523"/>
                      </a:lnTo>
                      <a:lnTo>
                        <a:pt x="648" y="1589"/>
                      </a:lnTo>
                      <a:lnTo>
                        <a:pt x="662" y="1645"/>
                      </a:lnTo>
                      <a:lnTo>
                        <a:pt x="422" y="1695"/>
                      </a:lnTo>
                      <a:lnTo>
                        <a:pt x="422" y="1782"/>
                      </a:lnTo>
                      <a:lnTo>
                        <a:pt x="518" y="1806"/>
                      </a:lnTo>
                      <a:lnTo>
                        <a:pt x="518" y="1880"/>
                      </a:lnTo>
                      <a:lnTo>
                        <a:pt x="503" y="1876"/>
                      </a:lnTo>
                      <a:lnTo>
                        <a:pt x="487" y="1870"/>
                      </a:lnTo>
                      <a:lnTo>
                        <a:pt x="472" y="1863"/>
                      </a:lnTo>
                      <a:lnTo>
                        <a:pt x="456" y="1856"/>
                      </a:lnTo>
                      <a:lnTo>
                        <a:pt x="440" y="1848"/>
                      </a:lnTo>
                      <a:lnTo>
                        <a:pt x="423" y="1840"/>
                      </a:lnTo>
                      <a:lnTo>
                        <a:pt x="407" y="1831"/>
                      </a:lnTo>
                      <a:lnTo>
                        <a:pt x="391" y="1820"/>
                      </a:lnTo>
                      <a:lnTo>
                        <a:pt x="374" y="1809"/>
                      </a:lnTo>
                      <a:lnTo>
                        <a:pt x="357" y="1797"/>
                      </a:lnTo>
                      <a:lnTo>
                        <a:pt x="339" y="1785"/>
                      </a:lnTo>
                      <a:lnTo>
                        <a:pt x="322" y="1772"/>
                      </a:lnTo>
                      <a:lnTo>
                        <a:pt x="304" y="1757"/>
                      </a:lnTo>
                      <a:lnTo>
                        <a:pt x="286" y="1742"/>
                      </a:lnTo>
                      <a:lnTo>
                        <a:pt x="268" y="1727"/>
                      </a:lnTo>
                      <a:lnTo>
                        <a:pt x="250" y="1710"/>
                      </a:lnTo>
                      <a:lnTo>
                        <a:pt x="194" y="1651"/>
                      </a:lnTo>
                      <a:lnTo>
                        <a:pt x="147" y="1584"/>
                      </a:lnTo>
                      <a:lnTo>
                        <a:pt x="106" y="1509"/>
                      </a:lnTo>
                      <a:lnTo>
                        <a:pt x="70" y="1427"/>
                      </a:lnTo>
                      <a:lnTo>
                        <a:pt x="42" y="1341"/>
                      </a:lnTo>
                      <a:lnTo>
                        <a:pt x="22" y="1250"/>
                      </a:lnTo>
                      <a:lnTo>
                        <a:pt x="7" y="1157"/>
                      </a:lnTo>
                      <a:lnTo>
                        <a:pt x="0" y="1061"/>
                      </a:lnTo>
                      <a:lnTo>
                        <a:pt x="0" y="965"/>
                      </a:lnTo>
                      <a:lnTo>
                        <a:pt x="5" y="871"/>
                      </a:lnTo>
                      <a:lnTo>
                        <a:pt x="19" y="776"/>
                      </a:lnTo>
                      <a:lnTo>
                        <a:pt x="40" y="687"/>
                      </a:lnTo>
                      <a:lnTo>
                        <a:pt x="69" y="599"/>
                      </a:lnTo>
                      <a:lnTo>
                        <a:pt x="103" y="518"/>
                      </a:lnTo>
                      <a:lnTo>
                        <a:pt x="146" y="444"/>
                      </a:lnTo>
                      <a:lnTo>
                        <a:pt x="195" y="376"/>
                      </a:lnTo>
                      <a:close/>
                    </a:path>
                  </a:pathLst>
                </a:custGeom>
                <a:solidFill>
                  <a:srgbClr val="FF66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8" name="Freeform 1070"/>
                <p:cNvSpPr>
                  <a:spLocks noChangeAspect="1"/>
                </p:cNvSpPr>
                <p:nvPr/>
              </p:nvSpPr>
              <p:spPr bwMode="auto">
                <a:xfrm>
                  <a:off x="4797" y="2043"/>
                  <a:ext cx="266" cy="72"/>
                </a:xfrm>
                <a:custGeom>
                  <a:avLst/>
                  <a:gdLst>
                    <a:gd name="T0" fmla="*/ 0 w 533"/>
                    <a:gd name="T1" fmla="*/ 11 h 143"/>
                    <a:gd name="T2" fmla="*/ 0 w 533"/>
                    <a:gd name="T3" fmla="*/ 0 h 143"/>
                    <a:gd name="T4" fmla="*/ 133 w 533"/>
                    <a:gd name="T5" fmla="*/ 21 h 143"/>
                    <a:gd name="T6" fmla="*/ 129 w 533"/>
                    <a:gd name="T7" fmla="*/ 24 h 143"/>
                    <a:gd name="T8" fmla="*/ 124 w 533"/>
                    <a:gd name="T9" fmla="*/ 26 h 143"/>
                    <a:gd name="T10" fmla="*/ 120 w 533"/>
                    <a:gd name="T11" fmla="*/ 28 h 143"/>
                    <a:gd name="T12" fmla="*/ 115 w 533"/>
                    <a:gd name="T13" fmla="*/ 29 h 143"/>
                    <a:gd name="T14" fmla="*/ 111 w 533"/>
                    <a:gd name="T15" fmla="*/ 31 h 143"/>
                    <a:gd name="T16" fmla="*/ 106 w 533"/>
                    <a:gd name="T17" fmla="*/ 33 h 143"/>
                    <a:gd name="T18" fmla="*/ 102 w 533"/>
                    <a:gd name="T19" fmla="*/ 34 h 143"/>
                    <a:gd name="T20" fmla="*/ 98 w 533"/>
                    <a:gd name="T21" fmla="*/ 36 h 143"/>
                    <a:gd name="T22" fmla="*/ 0 w 533"/>
                    <a:gd name="T23" fmla="*/ 11 h 14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33"/>
                    <a:gd name="T37" fmla="*/ 0 h 143"/>
                    <a:gd name="T38" fmla="*/ 533 w 533"/>
                    <a:gd name="T39" fmla="*/ 143 h 14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33" h="143">
                      <a:moveTo>
                        <a:pt x="0" y="43"/>
                      </a:moveTo>
                      <a:lnTo>
                        <a:pt x="0" y="0"/>
                      </a:lnTo>
                      <a:lnTo>
                        <a:pt x="533" y="84"/>
                      </a:lnTo>
                      <a:lnTo>
                        <a:pt x="516" y="93"/>
                      </a:lnTo>
                      <a:lnTo>
                        <a:pt x="498" y="101"/>
                      </a:lnTo>
                      <a:lnTo>
                        <a:pt x="480" y="109"/>
                      </a:lnTo>
                      <a:lnTo>
                        <a:pt x="463" y="116"/>
                      </a:lnTo>
                      <a:lnTo>
                        <a:pt x="445" y="122"/>
                      </a:lnTo>
                      <a:lnTo>
                        <a:pt x="427" y="129"/>
                      </a:lnTo>
                      <a:lnTo>
                        <a:pt x="410" y="136"/>
                      </a:lnTo>
                      <a:lnTo>
                        <a:pt x="393" y="143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934C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9" name="Freeform 1071"/>
                <p:cNvSpPr>
                  <a:spLocks noChangeAspect="1"/>
                </p:cNvSpPr>
                <p:nvPr/>
              </p:nvSpPr>
              <p:spPr bwMode="auto">
                <a:xfrm>
                  <a:off x="4845" y="2088"/>
                  <a:ext cx="128" cy="44"/>
                </a:xfrm>
                <a:custGeom>
                  <a:avLst/>
                  <a:gdLst>
                    <a:gd name="T0" fmla="*/ 0 w 256"/>
                    <a:gd name="T1" fmla="*/ 18 h 89"/>
                    <a:gd name="T2" fmla="*/ 0 w 256"/>
                    <a:gd name="T3" fmla="*/ 0 h 89"/>
                    <a:gd name="T4" fmla="*/ 64 w 256"/>
                    <a:gd name="T5" fmla="*/ 16 h 89"/>
                    <a:gd name="T6" fmla="*/ 60 w 256"/>
                    <a:gd name="T7" fmla="*/ 17 h 89"/>
                    <a:gd name="T8" fmla="*/ 56 w 256"/>
                    <a:gd name="T9" fmla="*/ 18 h 89"/>
                    <a:gd name="T10" fmla="*/ 53 w 256"/>
                    <a:gd name="T11" fmla="*/ 19 h 89"/>
                    <a:gd name="T12" fmla="*/ 48 w 256"/>
                    <a:gd name="T13" fmla="*/ 20 h 89"/>
                    <a:gd name="T14" fmla="*/ 45 w 256"/>
                    <a:gd name="T15" fmla="*/ 20 h 89"/>
                    <a:gd name="T16" fmla="*/ 41 w 256"/>
                    <a:gd name="T17" fmla="*/ 21 h 89"/>
                    <a:gd name="T18" fmla="*/ 37 w 256"/>
                    <a:gd name="T19" fmla="*/ 22 h 89"/>
                    <a:gd name="T20" fmla="*/ 33 w 256"/>
                    <a:gd name="T21" fmla="*/ 22 h 89"/>
                    <a:gd name="T22" fmla="*/ 29 w 256"/>
                    <a:gd name="T23" fmla="*/ 22 h 89"/>
                    <a:gd name="T24" fmla="*/ 25 w 256"/>
                    <a:gd name="T25" fmla="*/ 22 h 89"/>
                    <a:gd name="T26" fmla="*/ 21 w 256"/>
                    <a:gd name="T27" fmla="*/ 22 h 89"/>
                    <a:gd name="T28" fmla="*/ 17 w 256"/>
                    <a:gd name="T29" fmla="*/ 22 h 89"/>
                    <a:gd name="T30" fmla="*/ 13 w 256"/>
                    <a:gd name="T31" fmla="*/ 21 h 89"/>
                    <a:gd name="T32" fmla="*/ 8 w 256"/>
                    <a:gd name="T33" fmla="*/ 20 h 89"/>
                    <a:gd name="T34" fmla="*/ 4 w 256"/>
                    <a:gd name="T35" fmla="*/ 20 h 89"/>
                    <a:gd name="T36" fmla="*/ 0 w 256"/>
                    <a:gd name="T37" fmla="*/ 18 h 8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56"/>
                    <a:gd name="T58" fmla="*/ 0 h 89"/>
                    <a:gd name="T59" fmla="*/ 256 w 256"/>
                    <a:gd name="T60" fmla="*/ 89 h 8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56" h="89">
                      <a:moveTo>
                        <a:pt x="0" y="75"/>
                      </a:moveTo>
                      <a:lnTo>
                        <a:pt x="0" y="0"/>
                      </a:lnTo>
                      <a:lnTo>
                        <a:pt x="256" y="66"/>
                      </a:lnTo>
                      <a:lnTo>
                        <a:pt x="241" y="71"/>
                      </a:lnTo>
                      <a:lnTo>
                        <a:pt x="225" y="74"/>
                      </a:lnTo>
                      <a:lnTo>
                        <a:pt x="210" y="77"/>
                      </a:lnTo>
                      <a:lnTo>
                        <a:pt x="193" y="81"/>
                      </a:lnTo>
                      <a:lnTo>
                        <a:pt x="178" y="83"/>
                      </a:lnTo>
                      <a:lnTo>
                        <a:pt x="162" y="85"/>
                      </a:lnTo>
                      <a:lnTo>
                        <a:pt x="147" y="88"/>
                      </a:lnTo>
                      <a:lnTo>
                        <a:pt x="131" y="89"/>
                      </a:lnTo>
                      <a:lnTo>
                        <a:pt x="115" y="89"/>
                      </a:lnTo>
                      <a:lnTo>
                        <a:pt x="99" y="89"/>
                      </a:lnTo>
                      <a:lnTo>
                        <a:pt x="83" y="89"/>
                      </a:lnTo>
                      <a:lnTo>
                        <a:pt x="67" y="88"/>
                      </a:lnTo>
                      <a:lnTo>
                        <a:pt x="51" y="85"/>
                      </a:lnTo>
                      <a:lnTo>
                        <a:pt x="33" y="83"/>
                      </a:lnTo>
                      <a:lnTo>
                        <a:pt x="17" y="8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934C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0" name="Freeform 1072"/>
                <p:cNvSpPr>
                  <a:spLocks noChangeAspect="1"/>
                </p:cNvSpPr>
                <p:nvPr/>
              </p:nvSpPr>
              <p:spPr bwMode="auto">
                <a:xfrm>
                  <a:off x="4815" y="1992"/>
                  <a:ext cx="509" cy="85"/>
                </a:xfrm>
                <a:custGeom>
                  <a:avLst/>
                  <a:gdLst>
                    <a:gd name="T0" fmla="*/ 204 w 1018"/>
                    <a:gd name="T1" fmla="*/ 20 h 169"/>
                    <a:gd name="T2" fmla="*/ 194 w 1018"/>
                    <a:gd name="T3" fmla="*/ 22 h 169"/>
                    <a:gd name="T4" fmla="*/ 184 w 1018"/>
                    <a:gd name="T5" fmla="*/ 24 h 169"/>
                    <a:gd name="T6" fmla="*/ 174 w 1018"/>
                    <a:gd name="T7" fmla="*/ 27 h 169"/>
                    <a:gd name="T8" fmla="*/ 165 w 1018"/>
                    <a:gd name="T9" fmla="*/ 30 h 169"/>
                    <a:gd name="T10" fmla="*/ 156 w 1018"/>
                    <a:gd name="T11" fmla="*/ 33 h 169"/>
                    <a:gd name="T12" fmla="*/ 147 w 1018"/>
                    <a:gd name="T13" fmla="*/ 37 h 169"/>
                    <a:gd name="T14" fmla="*/ 138 w 1018"/>
                    <a:gd name="T15" fmla="*/ 41 h 169"/>
                    <a:gd name="T16" fmla="*/ 0 w 1018"/>
                    <a:gd name="T17" fmla="*/ 21 h 169"/>
                    <a:gd name="T18" fmla="*/ 49 w 1018"/>
                    <a:gd name="T19" fmla="*/ 14 h 169"/>
                    <a:gd name="T20" fmla="*/ 51 w 1018"/>
                    <a:gd name="T21" fmla="*/ 18 h 169"/>
                    <a:gd name="T22" fmla="*/ 54 w 1018"/>
                    <a:gd name="T23" fmla="*/ 21 h 169"/>
                    <a:gd name="T24" fmla="*/ 57 w 1018"/>
                    <a:gd name="T25" fmla="*/ 23 h 169"/>
                    <a:gd name="T26" fmla="*/ 60 w 1018"/>
                    <a:gd name="T27" fmla="*/ 25 h 169"/>
                    <a:gd name="T28" fmla="*/ 63 w 1018"/>
                    <a:gd name="T29" fmla="*/ 25 h 169"/>
                    <a:gd name="T30" fmla="*/ 71 w 1018"/>
                    <a:gd name="T31" fmla="*/ 25 h 169"/>
                    <a:gd name="T32" fmla="*/ 84 w 1018"/>
                    <a:gd name="T33" fmla="*/ 23 h 169"/>
                    <a:gd name="T34" fmla="*/ 98 w 1018"/>
                    <a:gd name="T35" fmla="*/ 19 h 169"/>
                    <a:gd name="T36" fmla="*/ 110 w 1018"/>
                    <a:gd name="T37" fmla="*/ 15 h 169"/>
                    <a:gd name="T38" fmla="*/ 122 w 1018"/>
                    <a:gd name="T39" fmla="*/ 11 h 169"/>
                    <a:gd name="T40" fmla="*/ 131 w 1018"/>
                    <a:gd name="T41" fmla="*/ 7 h 169"/>
                    <a:gd name="T42" fmla="*/ 138 w 1018"/>
                    <a:gd name="T43" fmla="*/ 3 h 169"/>
                    <a:gd name="T44" fmla="*/ 142 w 1018"/>
                    <a:gd name="T45" fmla="*/ 1 h 169"/>
                    <a:gd name="T46" fmla="*/ 143 w 1018"/>
                    <a:gd name="T47" fmla="*/ 0 h 169"/>
                    <a:gd name="T48" fmla="*/ 255 w 1018"/>
                    <a:gd name="T49" fmla="*/ 7 h 169"/>
                    <a:gd name="T50" fmla="*/ 249 w 1018"/>
                    <a:gd name="T51" fmla="*/ 9 h 169"/>
                    <a:gd name="T52" fmla="*/ 244 w 1018"/>
                    <a:gd name="T53" fmla="*/ 11 h 169"/>
                    <a:gd name="T54" fmla="*/ 238 w 1018"/>
                    <a:gd name="T55" fmla="*/ 12 h 169"/>
                    <a:gd name="T56" fmla="*/ 232 w 1018"/>
                    <a:gd name="T57" fmla="*/ 14 h 169"/>
                    <a:gd name="T58" fmla="*/ 226 w 1018"/>
                    <a:gd name="T59" fmla="*/ 16 h 169"/>
                    <a:gd name="T60" fmla="*/ 221 w 1018"/>
                    <a:gd name="T61" fmla="*/ 17 h 169"/>
                    <a:gd name="T62" fmla="*/ 215 w 1018"/>
                    <a:gd name="T63" fmla="*/ 18 h 169"/>
                    <a:gd name="T64" fmla="*/ 209 w 1018"/>
                    <a:gd name="T65" fmla="*/ 19 h 16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018"/>
                    <a:gd name="T100" fmla="*/ 0 h 169"/>
                    <a:gd name="T101" fmla="*/ 1018 w 1018"/>
                    <a:gd name="T102" fmla="*/ 169 h 16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018" h="169">
                      <a:moveTo>
                        <a:pt x="834" y="74"/>
                      </a:moveTo>
                      <a:lnTo>
                        <a:pt x="813" y="77"/>
                      </a:lnTo>
                      <a:lnTo>
                        <a:pt x="794" y="81"/>
                      </a:lnTo>
                      <a:lnTo>
                        <a:pt x="773" y="85"/>
                      </a:lnTo>
                      <a:lnTo>
                        <a:pt x="753" y="90"/>
                      </a:lnTo>
                      <a:lnTo>
                        <a:pt x="734" y="94"/>
                      </a:lnTo>
                      <a:lnTo>
                        <a:pt x="715" y="100"/>
                      </a:lnTo>
                      <a:lnTo>
                        <a:pt x="696" y="106"/>
                      </a:lnTo>
                      <a:lnTo>
                        <a:pt x="677" y="113"/>
                      </a:lnTo>
                      <a:lnTo>
                        <a:pt x="659" y="119"/>
                      </a:lnTo>
                      <a:lnTo>
                        <a:pt x="640" y="126"/>
                      </a:lnTo>
                      <a:lnTo>
                        <a:pt x="622" y="132"/>
                      </a:lnTo>
                      <a:lnTo>
                        <a:pt x="605" y="139"/>
                      </a:lnTo>
                      <a:lnTo>
                        <a:pt x="586" y="147"/>
                      </a:lnTo>
                      <a:lnTo>
                        <a:pt x="569" y="154"/>
                      </a:lnTo>
                      <a:lnTo>
                        <a:pt x="552" y="161"/>
                      </a:lnTo>
                      <a:lnTo>
                        <a:pt x="534" y="169"/>
                      </a:lnTo>
                      <a:lnTo>
                        <a:pt x="0" y="84"/>
                      </a:lnTo>
                      <a:lnTo>
                        <a:pt x="189" y="45"/>
                      </a:lnTo>
                      <a:lnTo>
                        <a:pt x="194" y="55"/>
                      </a:lnTo>
                      <a:lnTo>
                        <a:pt x="198" y="63"/>
                      </a:lnTo>
                      <a:lnTo>
                        <a:pt x="204" y="71"/>
                      </a:lnTo>
                      <a:lnTo>
                        <a:pt x="210" y="78"/>
                      </a:lnTo>
                      <a:lnTo>
                        <a:pt x="215" y="84"/>
                      </a:lnTo>
                      <a:lnTo>
                        <a:pt x="220" y="88"/>
                      </a:lnTo>
                      <a:lnTo>
                        <a:pt x="226" y="92"/>
                      </a:lnTo>
                      <a:lnTo>
                        <a:pt x="232" y="94"/>
                      </a:lnTo>
                      <a:lnTo>
                        <a:pt x="237" y="97"/>
                      </a:lnTo>
                      <a:lnTo>
                        <a:pt x="244" y="98"/>
                      </a:lnTo>
                      <a:lnTo>
                        <a:pt x="250" y="99"/>
                      </a:lnTo>
                      <a:lnTo>
                        <a:pt x="257" y="99"/>
                      </a:lnTo>
                      <a:lnTo>
                        <a:pt x="283" y="97"/>
                      </a:lnTo>
                      <a:lnTo>
                        <a:pt x="310" y="93"/>
                      </a:lnTo>
                      <a:lnTo>
                        <a:pt x="336" y="89"/>
                      </a:lnTo>
                      <a:lnTo>
                        <a:pt x="363" y="83"/>
                      </a:lnTo>
                      <a:lnTo>
                        <a:pt x="389" y="75"/>
                      </a:lnTo>
                      <a:lnTo>
                        <a:pt x="415" y="67"/>
                      </a:lnTo>
                      <a:lnTo>
                        <a:pt x="440" y="59"/>
                      </a:lnTo>
                      <a:lnTo>
                        <a:pt x="463" y="50"/>
                      </a:lnTo>
                      <a:lnTo>
                        <a:pt x="485" y="41"/>
                      </a:lnTo>
                      <a:lnTo>
                        <a:pt x="504" y="33"/>
                      </a:lnTo>
                      <a:lnTo>
                        <a:pt x="522" y="25"/>
                      </a:lnTo>
                      <a:lnTo>
                        <a:pt x="538" y="17"/>
                      </a:lnTo>
                      <a:lnTo>
                        <a:pt x="551" y="11"/>
                      </a:lnTo>
                      <a:lnTo>
                        <a:pt x="561" y="7"/>
                      </a:lnTo>
                      <a:lnTo>
                        <a:pt x="567" y="3"/>
                      </a:lnTo>
                      <a:lnTo>
                        <a:pt x="570" y="1"/>
                      </a:lnTo>
                      <a:lnTo>
                        <a:pt x="572" y="0"/>
                      </a:lnTo>
                      <a:lnTo>
                        <a:pt x="572" y="5"/>
                      </a:lnTo>
                      <a:lnTo>
                        <a:pt x="1018" y="26"/>
                      </a:lnTo>
                      <a:lnTo>
                        <a:pt x="1007" y="31"/>
                      </a:lnTo>
                      <a:lnTo>
                        <a:pt x="995" y="35"/>
                      </a:lnTo>
                      <a:lnTo>
                        <a:pt x="985" y="38"/>
                      </a:lnTo>
                      <a:lnTo>
                        <a:pt x="973" y="41"/>
                      </a:lnTo>
                      <a:lnTo>
                        <a:pt x="962" y="46"/>
                      </a:lnTo>
                      <a:lnTo>
                        <a:pt x="950" y="48"/>
                      </a:lnTo>
                      <a:lnTo>
                        <a:pt x="939" y="52"/>
                      </a:lnTo>
                      <a:lnTo>
                        <a:pt x="927" y="55"/>
                      </a:lnTo>
                      <a:lnTo>
                        <a:pt x="916" y="59"/>
                      </a:lnTo>
                      <a:lnTo>
                        <a:pt x="904" y="61"/>
                      </a:lnTo>
                      <a:lnTo>
                        <a:pt x="893" y="63"/>
                      </a:lnTo>
                      <a:lnTo>
                        <a:pt x="881" y="66"/>
                      </a:lnTo>
                      <a:lnTo>
                        <a:pt x="870" y="68"/>
                      </a:lnTo>
                      <a:lnTo>
                        <a:pt x="858" y="70"/>
                      </a:lnTo>
                      <a:lnTo>
                        <a:pt x="845" y="73"/>
                      </a:lnTo>
                      <a:lnTo>
                        <a:pt x="834" y="74"/>
                      </a:lnTo>
                      <a:close/>
                    </a:path>
                  </a:pathLst>
                </a:custGeom>
                <a:solidFill>
                  <a:srgbClr val="B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1" name="Freeform 1073"/>
                <p:cNvSpPr>
                  <a:spLocks noChangeAspect="1"/>
                </p:cNvSpPr>
                <p:nvPr/>
              </p:nvSpPr>
              <p:spPr bwMode="auto">
                <a:xfrm>
                  <a:off x="5399" y="1631"/>
                  <a:ext cx="188" cy="259"/>
                </a:xfrm>
                <a:custGeom>
                  <a:avLst/>
                  <a:gdLst>
                    <a:gd name="T0" fmla="*/ 60 w 376"/>
                    <a:gd name="T1" fmla="*/ 113 h 517"/>
                    <a:gd name="T2" fmla="*/ 59 w 376"/>
                    <a:gd name="T3" fmla="*/ 115 h 517"/>
                    <a:gd name="T4" fmla="*/ 57 w 376"/>
                    <a:gd name="T5" fmla="*/ 117 h 517"/>
                    <a:gd name="T6" fmla="*/ 55 w 376"/>
                    <a:gd name="T7" fmla="*/ 119 h 517"/>
                    <a:gd name="T8" fmla="*/ 54 w 376"/>
                    <a:gd name="T9" fmla="*/ 122 h 517"/>
                    <a:gd name="T10" fmla="*/ 52 w 376"/>
                    <a:gd name="T11" fmla="*/ 124 h 517"/>
                    <a:gd name="T12" fmla="*/ 50 w 376"/>
                    <a:gd name="T13" fmla="*/ 126 h 517"/>
                    <a:gd name="T14" fmla="*/ 48 w 376"/>
                    <a:gd name="T15" fmla="*/ 128 h 517"/>
                    <a:gd name="T16" fmla="*/ 47 w 376"/>
                    <a:gd name="T17" fmla="*/ 130 h 517"/>
                    <a:gd name="T18" fmla="*/ 0 w 376"/>
                    <a:gd name="T19" fmla="*/ 128 h 517"/>
                    <a:gd name="T20" fmla="*/ 12 w 376"/>
                    <a:gd name="T21" fmla="*/ 0 h 517"/>
                    <a:gd name="T22" fmla="*/ 94 w 376"/>
                    <a:gd name="T23" fmla="*/ 8 h 517"/>
                    <a:gd name="T24" fmla="*/ 94 w 376"/>
                    <a:gd name="T25" fmla="*/ 22 h 517"/>
                    <a:gd name="T26" fmla="*/ 92 w 376"/>
                    <a:gd name="T27" fmla="*/ 36 h 517"/>
                    <a:gd name="T28" fmla="*/ 89 w 376"/>
                    <a:gd name="T29" fmla="*/ 50 h 517"/>
                    <a:gd name="T30" fmla="*/ 85 w 376"/>
                    <a:gd name="T31" fmla="*/ 63 h 517"/>
                    <a:gd name="T32" fmla="*/ 81 w 376"/>
                    <a:gd name="T33" fmla="*/ 76 h 517"/>
                    <a:gd name="T34" fmla="*/ 75 w 376"/>
                    <a:gd name="T35" fmla="*/ 89 h 517"/>
                    <a:gd name="T36" fmla="*/ 68 w 376"/>
                    <a:gd name="T37" fmla="*/ 101 h 517"/>
                    <a:gd name="T38" fmla="*/ 60 w 376"/>
                    <a:gd name="T39" fmla="*/ 113 h 5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76"/>
                    <a:gd name="T61" fmla="*/ 0 h 517"/>
                    <a:gd name="T62" fmla="*/ 376 w 376"/>
                    <a:gd name="T63" fmla="*/ 517 h 5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76" h="517">
                      <a:moveTo>
                        <a:pt x="241" y="450"/>
                      </a:moveTo>
                      <a:lnTo>
                        <a:pt x="235" y="458"/>
                      </a:lnTo>
                      <a:lnTo>
                        <a:pt x="228" y="467"/>
                      </a:lnTo>
                      <a:lnTo>
                        <a:pt x="221" y="475"/>
                      </a:lnTo>
                      <a:lnTo>
                        <a:pt x="215" y="485"/>
                      </a:lnTo>
                      <a:lnTo>
                        <a:pt x="208" y="493"/>
                      </a:lnTo>
                      <a:lnTo>
                        <a:pt x="201" y="501"/>
                      </a:lnTo>
                      <a:lnTo>
                        <a:pt x="193" y="509"/>
                      </a:lnTo>
                      <a:lnTo>
                        <a:pt x="186" y="517"/>
                      </a:lnTo>
                      <a:lnTo>
                        <a:pt x="0" y="510"/>
                      </a:lnTo>
                      <a:lnTo>
                        <a:pt x="45" y="0"/>
                      </a:lnTo>
                      <a:lnTo>
                        <a:pt x="376" y="31"/>
                      </a:lnTo>
                      <a:lnTo>
                        <a:pt x="373" y="88"/>
                      </a:lnTo>
                      <a:lnTo>
                        <a:pt x="366" y="144"/>
                      </a:lnTo>
                      <a:lnTo>
                        <a:pt x="355" y="199"/>
                      </a:lnTo>
                      <a:lnTo>
                        <a:pt x="340" y="252"/>
                      </a:lnTo>
                      <a:lnTo>
                        <a:pt x="321" y="304"/>
                      </a:lnTo>
                      <a:lnTo>
                        <a:pt x="298" y="354"/>
                      </a:lnTo>
                      <a:lnTo>
                        <a:pt x="270" y="403"/>
                      </a:lnTo>
                      <a:lnTo>
                        <a:pt x="241" y="450"/>
                      </a:lnTo>
                      <a:close/>
                    </a:path>
                  </a:pathLst>
                </a:custGeom>
                <a:solidFill>
                  <a:srgbClr val="E0CC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2" name="Freeform 1074"/>
                <p:cNvSpPr>
                  <a:spLocks noChangeAspect="1"/>
                </p:cNvSpPr>
                <p:nvPr/>
              </p:nvSpPr>
              <p:spPr bwMode="auto">
                <a:xfrm>
                  <a:off x="5087" y="1175"/>
                  <a:ext cx="12" cy="10"/>
                </a:xfrm>
                <a:custGeom>
                  <a:avLst/>
                  <a:gdLst>
                    <a:gd name="T0" fmla="*/ 0 w 23"/>
                    <a:gd name="T1" fmla="*/ 5 h 21"/>
                    <a:gd name="T2" fmla="*/ 6 w 23"/>
                    <a:gd name="T3" fmla="*/ 5 h 21"/>
                    <a:gd name="T4" fmla="*/ 6 w 23"/>
                    <a:gd name="T5" fmla="*/ 0 h 21"/>
                    <a:gd name="T6" fmla="*/ 1 w 23"/>
                    <a:gd name="T7" fmla="*/ 0 h 21"/>
                    <a:gd name="T8" fmla="*/ 0 w 23"/>
                    <a:gd name="T9" fmla="*/ 5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1"/>
                    <a:gd name="T17" fmla="*/ 23 w 23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1">
                      <a:moveTo>
                        <a:pt x="0" y="20"/>
                      </a:moveTo>
                      <a:lnTo>
                        <a:pt x="21" y="21"/>
                      </a:lnTo>
                      <a:lnTo>
                        <a:pt x="23" y="2"/>
                      </a:lnTo>
                      <a:lnTo>
                        <a:pt x="1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3" name="Freeform 1075"/>
                <p:cNvSpPr>
                  <a:spLocks noChangeAspect="1"/>
                </p:cNvSpPr>
                <p:nvPr/>
              </p:nvSpPr>
              <p:spPr bwMode="auto">
                <a:xfrm>
                  <a:off x="5091" y="1522"/>
                  <a:ext cx="17" cy="23"/>
                </a:xfrm>
                <a:custGeom>
                  <a:avLst/>
                  <a:gdLst>
                    <a:gd name="T0" fmla="*/ 9 w 33"/>
                    <a:gd name="T1" fmla="*/ 10 h 47"/>
                    <a:gd name="T2" fmla="*/ 6 w 33"/>
                    <a:gd name="T3" fmla="*/ 0 h 47"/>
                    <a:gd name="T4" fmla="*/ 0 w 33"/>
                    <a:gd name="T5" fmla="*/ 1 h 47"/>
                    <a:gd name="T6" fmla="*/ 4 w 33"/>
                    <a:gd name="T7" fmla="*/ 11 h 47"/>
                    <a:gd name="T8" fmla="*/ 9 w 33"/>
                    <a:gd name="T9" fmla="*/ 1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47"/>
                    <a:gd name="T17" fmla="*/ 33 w 33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47">
                      <a:moveTo>
                        <a:pt x="33" y="40"/>
                      </a:moveTo>
                      <a:lnTo>
                        <a:pt x="21" y="0"/>
                      </a:lnTo>
                      <a:lnTo>
                        <a:pt x="0" y="7"/>
                      </a:lnTo>
                      <a:lnTo>
                        <a:pt x="13" y="47"/>
                      </a:lnTo>
                      <a:lnTo>
                        <a:pt x="33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4" name="Freeform 1076"/>
                <p:cNvSpPr>
                  <a:spLocks noChangeAspect="1"/>
                </p:cNvSpPr>
                <p:nvPr/>
              </p:nvSpPr>
              <p:spPr bwMode="auto">
                <a:xfrm>
                  <a:off x="5159" y="1499"/>
                  <a:ext cx="12" cy="23"/>
                </a:xfrm>
                <a:custGeom>
                  <a:avLst/>
                  <a:gdLst>
                    <a:gd name="T0" fmla="*/ 0 w 24"/>
                    <a:gd name="T1" fmla="*/ 12 h 46"/>
                    <a:gd name="T2" fmla="*/ 6 w 24"/>
                    <a:gd name="T3" fmla="*/ 12 h 46"/>
                    <a:gd name="T4" fmla="*/ 6 w 24"/>
                    <a:gd name="T5" fmla="*/ 1 h 46"/>
                    <a:gd name="T6" fmla="*/ 1 w 24"/>
                    <a:gd name="T7" fmla="*/ 0 h 46"/>
                    <a:gd name="T8" fmla="*/ 0 w 24"/>
                    <a:gd name="T9" fmla="*/ 12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46"/>
                    <a:gd name="T17" fmla="*/ 24 w 2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46">
                      <a:moveTo>
                        <a:pt x="0" y="45"/>
                      </a:moveTo>
                      <a:lnTo>
                        <a:pt x="21" y="46"/>
                      </a:lnTo>
                      <a:lnTo>
                        <a:pt x="24" y="1"/>
                      </a:lnTo>
                      <a:lnTo>
                        <a:pt x="2" y="0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5" name="Freeform 1077"/>
                <p:cNvSpPr>
                  <a:spLocks noChangeAspect="1"/>
                </p:cNvSpPr>
                <p:nvPr/>
              </p:nvSpPr>
              <p:spPr bwMode="auto">
                <a:xfrm>
                  <a:off x="4984" y="1179"/>
                  <a:ext cx="203" cy="133"/>
                </a:xfrm>
                <a:custGeom>
                  <a:avLst/>
                  <a:gdLst>
                    <a:gd name="T0" fmla="*/ 4 w 203"/>
                    <a:gd name="T1" fmla="*/ 37 h 133"/>
                    <a:gd name="T2" fmla="*/ 24 w 203"/>
                    <a:gd name="T3" fmla="*/ 1 h 133"/>
                    <a:gd name="T4" fmla="*/ 184 w 203"/>
                    <a:gd name="T5" fmla="*/ 5 h 133"/>
                    <a:gd name="T6" fmla="*/ 184 w 203"/>
                    <a:gd name="T7" fmla="*/ 69 h 133"/>
                    <a:gd name="T8" fmla="*/ 72 w 203"/>
                    <a:gd name="T9" fmla="*/ 133 h 133"/>
                    <a:gd name="T10" fmla="*/ 0 w 203"/>
                    <a:gd name="T11" fmla="*/ 85 h 133"/>
                    <a:gd name="T12" fmla="*/ 8 w 203"/>
                    <a:gd name="T13" fmla="*/ 41 h 133"/>
                    <a:gd name="T14" fmla="*/ 16 w 203"/>
                    <a:gd name="T15" fmla="*/ 29 h 133"/>
                    <a:gd name="T16" fmla="*/ 4 w 203"/>
                    <a:gd name="T17" fmla="*/ 37 h 13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3"/>
                    <a:gd name="T28" fmla="*/ 0 h 133"/>
                    <a:gd name="T29" fmla="*/ 203 w 203"/>
                    <a:gd name="T30" fmla="*/ 133 h 13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3" h="133">
                      <a:moveTo>
                        <a:pt x="4" y="37"/>
                      </a:moveTo>
                      <a:cubicBezTo>
                        <a:pt x="12" y="25"/>
                        <a:pt x="16" y="13"/>
                        <a:pt x="24" y="1"/>
                      </a:cubicBezTo>
                      <a:cubicBezTo>
                        <a:pt x="77" y="2"/>
                        <a:pt x="131" y="0"/>
                        <a:pt x="184" y="5"/>
                      </a:cubicBezTo>
                      <a:cubicBezTo>
                        <a:pt x="203" y="7"/>
                        <a:pt x="191" y="57"/>
                        <a:pt x="184" y="69"/>
                      </a:cubicBezTo>
                      <a:cubicBezTo>
                        <a:pt x="158" y="115"/>
                        <a:pt x="121" y="126"/>
                        <a:pt x="72" y="133"/>
                      </a:cubicBezTo>
                      <a:cubicBezTo>
                        <a:pt x="17" y="129"/>
                        <a:pt x="10" y="133"/>
                        <a:pt x="0" y="85"/>
                      </a:cubicBezTo>
                      <a:cubicBezTo>
                        <a:pt x="1" y="74"/>
                        <a:pt x="2" y="53"/>
                        <a:pt x="8" y="41"/>
                      </a:cubicBezTo>
                      <a:cubicBezTo>
                        <a:pt x="10" y="37"/>
                        <a:pt x="19" y="32"/>
                        <a:pt x="16" y="29"/>
                      </a:cubicBezTo>
                      <a:cubicBezTo>
                        <a:pt x="13" y="26"/>
                        <a:pt x="8" y="34"/>
                        <a:pt x="4" y="37"/>
                      </a:cubicBezTo>
                      <a:close/>
                    </a:path>
                  </a:pathLst>
                </a:custGeom>
                <a:solidFill>
                  <a:srgbClr val="FF66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26" name="Freeform 1078"/>
                <p:cNvSpPr>
                  <a:spLocks noChangeAspect="1"/>
                </p:cNvSpPr>
                <p:nvPr/>
              </p:nvSpPr>
              <p:spPr bwMode="auto">
                <a:xfrm>
                  <a:off x="4992" y="1064"/>
                  <a:ext cx="212" cy="114"/>
                </a:xfrm>
                <a:custGeom>
                  <a:avLst/>
                  <a:gdLst>
                    <a:gd name="T0" fmla="*/ 196 w 212"/>
                    <a:gd name="T1" fmla="*/ 100 h 114"/>
                    <a:gd name="T2" fmla="*/ 0 w 212"/>
                    <a:gd name="T3" fmla="*/ 96 h 114"/>
                    <a:gd name="T4" fmla="*/ 60 w 212"/>
                    <a:gd name="T5" fmla="*/ 0 h 114"/>
                    <a:gd name="T6" fmla="*/ 196 w 212"/>
                    <a:gd name="T7" fmla="*/ 20 h 114"/>
                    <a:gd name="T8" fmla="*/ 208 w 212"/>
                    <a:gd name="T9" fmla="*/ 64 h 114"/>
                    <a:gd name="T10" fmla="*/ 204 w 212"/>
                    <a:gd name="T11" fmla="*/ 108 h 114"/>
                    <a:gd name="T12" fmla="*/ 184 w 212"/>
                    <a:gd name="T13" fmla="*/ 104 h 114"/>
                    <a:gd name="T14" fmla="*/ 196 w 212"/>
                    <a:gd name="T15" fmla="*/ 100 h 1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2"/>
                    <a:gd name="T25" fmla="*/ 0 h 114"/>
                    <a:gd name="T26" fmla="*/ 212 w 212"/>
                    <a:gd name="T27" fmla="*/ 114 h 1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2" h="114">
                      <a:moveTo>
                        <a:pt x="196" y="100"/>
                      </a:moveTo>
                      <a:lnTo>
                        <a:pt x="0" y="96"/>
                      </a:lnTo>
                      <a:cubicBezTo>
                        <a:pt x="10" y="55"/>
                        <a:pt x="14" y="15"/>
                        <a:pt x="60" y="0"/>
                      </a:cubicBezTo>
                      <a:cubicBezTo>
                        <a:pt x="163" y="4"/>
                        <a:pt x="131" y="4"/>
                        <a:pt x="196" y="20"/>
                      </a:cubicBezTo>
                      <a:cubicBezTo>
                        <a:pt x="201" y="35"/>
                        <a:pt x="203" y="49"/>
                        <a:pt x="208" y="64"/>
                      </a:cubicBezTo>
                      <a:cubicBezTo>
                        <a:pt x="207" y="79"/>
                        <a:pt x="212" y="95"/>
                        <a:pt x="204" y="108"/>
                      </a:cubicBezTo>
                      <a:cubicBezTo>
                        <a:pt x="201" y="114"/>
                        <a:pt x="189" y="109"/>
                        <a:pt x="184" y="104"/>
                      </a:cubicBezTo>
                      <a:cubicBezTo>
                        <a:pt x="181" y="101"/>
                        <a:pt x="192" y="101"/>
                        <a:pt x="196" y="1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cxnSp>
            <p:nvCxnSpPr>
              <p:cNvPr id="398" name="AutoShape 1079"/>
              <p:cNvCxnSpPr>
                <a:cxnSpLocks noChangeShapeType="1"/>
                <a:stCxn id="421" idx="9"/>
                <a:endCxn id="396" idx="4"/>
              </p:cNvCxnSpPr>
              <p:nvPr/>
            </p:nvCxnSpPr>
            <p:spPr bwMode="auto">
              <a:xfrm rot="5400000">
                <a:off x="93" y="3092"/>
                <a:ext cx="410" cy="216"/>
              </a:xfrm>
              <a:prstGeom prst="curvedConnector4">
                <a:avLst>
                  <a:gd name="adj1" fmla="val 38981"/>
                  <a:gd name="adj2" fmla="val 16697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5" name="Text Box 1137"/>
            <p:cNvSpPr txBox="1">
              <a:spLocks noChangeArrowheads="1"/>
            </p:cNvSpPr>
            <p:nvPr/>
          </p:nvSpPr>
          <p:spPr bwMode="auto">
            <a:xfrm>
              <a:off x="1910" y="931"/>
              <a:ext cx="44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200" b="1" dirty="0">
                  <a:solidFill>
                    <a:schemeClr val="tx2">
                      <a:lumMod val="75000"/>
                    </a:schemeClr>
                  </a:solidFill>
                </a:rPr>
                <a:t>ALTAS</a:t>
              </a:r>
            </a:p>
          </p:txBody>
        </p:sp>
      </p:grpSp>
      <p:sp>
        <p:nvSpPr>
          <p:cNvPr id="248" name="Line 1142"/>
          <p:cNvSpPr>
            <a:spLocks noChangeShapeType="1"/>
          </p:cNvSpPr>
          <p:nvPr/>
        </p:nvSpPr>
        <p:spPr bwMode="auto">
          <a:xfrm>
            <a:off x="6435098" y="1058205"/>
            <a:ext cx="0" cy="5323123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Text Box 1144"/>
          <p:cNvSpPr txBox="1">
            <a:spLocks noChangeArrowheads="1"/>
          </p:cNvSpPr>
          <p:nvPr/>
        </p:nvSpPr>
        <p:spPr bwMode="auto">
          <a:xfrm>
            <a:off x="6912282" y="941230"/>
            <a:ext cx="1047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1200" b="1" dirty="0">
                <a:solidFill>
                  <a:schemeClr val="tx2">
                    <a:lumMod val="75000"/>
                  </a:schemeClr>
                </a:solidFill>
              </a:rPr>
              <a:t>EMPRESAS</a:t>
            </a:r>
          </a:p>
        </p:txBody>
      </p:sp>
      <p:sp>
        <p:nvSpPr>
          <p:cNvPr id="393" name="Text Box 1169"/>
          <p:cNvSpPr txBox="1">
            <a:spLocks noChangeArrowheads="1"/>
          </p:cNvSpPr>
          <p:nvPr/>
        </p:nvSpPr>
        <p:spPr bwMode="auto">
          <a:xfrm>
            <a:off x="4562110" y="4675258"/>
            <a:ext cx="752510" cy="246221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MX" sz="1000" b="1" dirty="0" smtClean="0"/>
              <a:t>INTELAR</a:t>
            </a:r>
          </a:p>
        </p:txBody>
      </p:sp>
      <p:grpSp>
        <p:nvGrpSpPr>
          <p:cNvPr id="253" name="Group 1171"/>
          <p:cNvGrpSpPr>
            <a:grpSpLocks/>
          </p:cNvGrpSpPr>
          <p:nvPr/>
        </p:nvGrpSpPr>
        <p:grpSpPr bwMode="auto">
          <a:xfrm>
            <a:off x="5510598" y="5737204"/>
            <a:ext cx="652056" cy="510436"/>
            <a:chOff x="1520" y="3632"/>
            <a:chExt cx="336" cy="243"/>
          </a:xfrm>
        </p:grpSpPr>
        <p:grpSp>
          <p:nvGrpSpPr>
            <p:cNvPr id="278" name="Group 1172"/>
            <p:cNvGrpSpPr>
              <a:grpSpLocks/>
            </p:cNvGrpSpPr>
            <p:nvPr/>
          </p:nvGrpSpPr>
          <p:grpSpPr bwMode="auto">
            <a:xfrm>
              <a:off x="1520" y="3651"/>
              <a:ext cx="227" cy="137"/>
              <a:chOff x="1520" y="3651"/>
              <a:chExt cx="227" cy="137"/>
            </a:xfrm>
          </p:grpSpPr>
          <p:grpSp>
            <p:nvGrpSpPr>
              <p:cNvPr id="341" name="Group 1173"/>
              <p:cNvGrpSpPr>
                <a:grpSpLocks/>
              </p:cNvGrpSpPr>
              <p:nvPr/>
            </p:nvGrpSpPr>
            <p:grpSpPr bwMode="auto">
              <a:xfrm>
                <a:off x="1520" y="3651"/>
                <a:ext cx="176" cy="124"/>
                <a:chOff x="1520" y="3651"/>
                <a:chExt cx="176" cy="124"/>
              </a:xfrm>
            </p:grpSpPr>
            <p:grpSp>
              <p:nvGrpSpPr>
                <p:cNvPr id="374" name="Group 1174"/>
                <p:cNvGrpSpPr>
                  <a:grpSpLocks/>
                </p:cNvGrpSpPr>
                <p:nvPr/>
              </p:nvGrpSpPr>
              <p:grpSpPr bwMode="auto">
                <a:xfrm>
                  <a:off x="1520" y="3651"/>
                  <a:ext cx="176" cy="124"/>
                  <a:chOff x="1520" y="3651"/>
                  <a:chExt cx="176" cy="124"/>
                </a:xfrm>
              </p:grpSpPr>
              <p:grpSp>
                <p:nvGrpSpPr>
                  <p:cNvPr id="383" name="Group 1175"/>
                  <p:cNvGrpSpPr>
                    <a:grpSpLocks/>
                  </p:cNvGrpSpPr>
                  <p:nvPr/>
                </p:nvGrpSpPr>
                <p:grpSpPr bwMode="auto">
                  <a:xfrm>
                    <a:off x="1520" y="3721"/>
                    <a:ext cx="176" cy="54"/>
                    <a:chOff x="1520" y="3721"/>
                    <a:chExt cx="176" cy="54"/>
                  </a:xfrm>
                </p:grpSpPr>
                <p:sp>
                  <p:nvSpPr>
                    <p:cNvPr id="389" name="Freeform 1176"/>
                    <p:cNvSpPr>
                      <a:spLocks/>
                    </p:cNvSpPr>
                    <p:nvPr/>
                  </p:nvSpPr>
                  <p:spPr bwMode="auto">
                    <a:xfrm>
                      <a:off x="1595" y="3721"/>
                      <a:ext cx="101" cy="54"/>
                    </a:xfrm>
                    <a:custGeom>
                      <a:avLst/>
                      <a:gdLst>
                        <a:gd name="T0" fmla="*/ 0 w 202"/>
                        <a:gd name="T1" fmla="*/ 9 h 107"/>
                        <a:gd name="T2" fmla="*/ 0 w 202"/>
                        <a:gd name="T3" fmla="*/ 27 h 107"/>
                        <a:gd name="T4" fmla="*/ 51 w 202"/>
                        <a:gd name="T5" fmla="*/ 13 h 107"/>
                        <a:gd name="T6" fmla="*/ 51 w 202"/>
                        <a:gd name="T7" fmla="*/ 0 h 107"/>
                        <a:gd name="T8" fmla="*/ 0 w 202"/>
                        <a:gd name="T9" fmla="*/ 9 h 10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2"/>
                        <a:gd name="T16" fmla="*/ 0 h 107"/>
                        <a:gd name="T17" fmla="*/ 202 w 202"/>
                        <a:gd name="T18" fmla="*/ 107 h 10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2" h="107">
                          <a:moveTo>
                            <a:pt x="0" y="33"/>
                          </a:moveTo>
                          <a:lnTo>
                            <a:pt x="0" y="107"/>
                          </a:lnTo>
                          <a:lnTo>
                            <a:pt x="202" y="52"/>
                          </a:lnTo>
                          <a:lnTo>
                            <a:pt x="202" y="0"/>
                          </a:lnTo>
                          <a:lnTo>
                            <a:pt x="0" y="3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90" name="Freeform 1177"/>
                    <p:cNvSpPr>
                      <a:spLocks/>
                    </p:cNvSpPr>
                    <p:nvPr/>
                  </p:nvSpPr>
                  <p:spPr bwMode="auto">
                    <a:xfrm>
                      <a:off x="1520" y="3733"/>
                      <a:ext cx="75" cy="42"/>
                    </a:xfrm>
                    <a:custGeom>
                      <a:avLst/>
                      <a:gdLst>
                        <a:gd name="T0" fmla="*/ 38 w 149"/>
                        <a:gd name="T1" fmla="*/ 2 h 82"/>
                        <a:gd name="T2" fmla="*/ 38 w 149"/>
                        <a:gd name="T3" fmla="*/ 22 h 82"/>
                        <a:gd name="T4" fmla="*/ 0 w 149"/>
                        <a:gd name="T5" fmla="*/ 16 h 82"/>
                        <a:gd name="T6" fmla="*/ 0 w 149"/>
                        <a:gd name="T7" fmla="*/ 0 h 82"/>
                        <a:gd name="T8" fmla="*/ 38 w 149"/>
                        <a:gd name="T9" fmla="*/ 2 h 8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9"/>
                        <a:gd name="T16" fmla="*/ 0 h 82"/>
                        <a:gd name="T17" fmla="*/ 149 w 149"/>
                        <a:gd name="T18" fmla="*/ 82 h 8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9" h="82">
                          <a:moveTo>
                            <a:pt x="149" y="8"/>
                          </a:moveTo>
                          <a:lnTo>
                            <a:pt x="149" y="82"/>
                          </a:lnTo>
                          <a:lnTo>
                            <a:pt x="0" y="63"/>
                          </a:lnTo>
                          <a:lnTo>
                            <a:pt x="0" y="0"/>
                          </a:lnTo>
                          <a:lnTo>
                            <a:pt x="149" y="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91" name="Freeform 1178"/>
                    <p:cNvSpPr>
                      <a:spLocks/>
                    </p:cNvSpPr>
                    <p:nvPr/>
                  </p:nvSpPr>
                  <p:spPr bwMode="auto">
                    <a:xfrm>
                      <a:off x="1520" y="3721"/>
                      <a:ext cx="176" cy="16"/>
                    </a:xfrm>
                    <a:custGeom>
                      <a:avLst/>
                      <a:gdLst>
                        <a:gd name="T0" fmla="*/ 0 w 351"/>
                        <a:gd name="T1" fmla="*/ 6 h 33"/>
                        <a:gd name="T2" fmla="*/ 38 w 351"/>
                        <a:gd name="T3" fmla="*/ 8 h 33"/>
                        <a:gd name="T4" fmla="*/ 88 w 351"/>
                        <a:gd name="T5" fmla="*/ 0 h 33"/>
                        <a:gd name="T6" fmla="*/ 51 w 351"/>
                        <a:gd name="T7" fmla="*/ 0 h 33"/>
                        <a:gd name="T8" fmla="*/ 0 w 351"/>
                        <a:gd name="T9" fmla="*/ 6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1"/>
                        <a:gd name="T16" fmla="*/ 0 h 33"/>
                        <a:gd name="T17" fmla="*/ 351 w 351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1" h="33">
                          <a:moveTo>
                            <a:pt x="0" y="25"/>
                          </a:moveTo>
                          <a:lnTo>
                            <a:pt x="151" y="33"/>
                          </a:lnTo>
                          <a:lnTo>
                            <a:pt x="351" y="0"/>
                          </a:lnTo>
                          <a:lnTo>
                            <a:pt x="204" y="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384" name="Freeform 1179"/>
                  <p:cNvSpPr>
                    <a:spLocks/>
                  </p:cNvSpPr>
                  <p:nvPr/>
                </p:nvSpPr>
                <p:spPr bwMode="auto">
                  <a:xfrm>
                    <a:off x="1577" y="3716"/>
                    <a:ext cx="64" cy="16"/>
                  </a:xfrm>
                  <a:custGeom>
                    <a:avLst/>
                    <a:gdLst>
                      <a:gd name="T0" fmla="*/ 0 w 128"/>
                      <a:gd name="T1" fmla="*/ 5 h 30"/>
                      <a:gd name="T2" fmla="*/ 0 w 128"/>
                      <a:gd name="T3" fmla="*/ 7 h 30"/>
                      <a:gd name="T4" fmla="*/ 15 w 128"/>
                      <a:gd name="T5" fmla="*/ 9 h 30"/>
                      <a:gd name="T6" fmla="*/ 32 w 128"/>
                      <a:gd name="T7" fmla="*/ 6 h 30"/>
                      <a:gd name="T8" fmla="*/ 32 w 128"/>
                      <a:gd name="T9" fmla="*/ 0 h 30"/>
                      <a:gd name="T10" fmla="*/ 0 w 128"/>
                      <a:gd name="T11" fmla="*/ 5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8"/>
                      <a:gd name="T19" fmla="*/ 0 h 30"/>
                      <a:gd name="T20" fmla="*/ 128 w 128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8" h="30">
                        <a:moveTo>
                          <a:pt x="0" y="17"/>
                        </a:moveTo>
                        <a:lnTo>
                          <a:pt x="0" y="27"/>
                        </a:lnTo>
                        <a:lnTo>
                          <a:pt x="59" y="30"/>
                        </a:lnTo>
                        <a:lnTo>
                          <a:pt x="128" y="20"/>
                        </a:lnTo>
                        <a:lnTo>
                          <a:pt x="12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385" name="Group 1180"/>
                  <p:cNvGrpSpPr>
                    <a:grpSpLocks/>
                  </p:cNvGrpSpPr>
                  <p:nvPr/>
                </p:nvGrpSpPr>
                <p:grpSpPr bwMode="auto">
                  <a:xfrm>
                    <a:off x="1534" y="3651"/>
                    <a:ext cx="141" cy="77"/>
                    <a:chOff x="1534" y="3651"/>
                    <a:chExt cx="141" cy="77"/>
                  </a:xfrm>
                </p:grpSpPr>
                <p:sp>
                  <p:nvSpPr>
                    <p:cNvPr id="386" name="Freeform 1181"/>
                    <p:cNvSpPr>
                      <a:spLocks/>
                    </p:cNvSpPr>
                    <p:nvPr/>
                  </p:nvSpPr>
                  <p:spPr bwMode="auto">
                    <a:xfrm>
                      <a:off x="1594" y="3651"/>
                      <a:ext cx="81" cy="75"/>
                    </a:xfrm>
                    <a:custGeom>
                      <a:avLst/>
                      <a:gdLst>
                        <a:gd name="T0" fmla="*/ 6 w 162"/>
                        <a:gd name="T1" fmla="*/ 37 h 151"/>
                        <a:gd name="T2" fmla="*/ 0 w 162"/>
                        <a:gd name="T3" fmla="*/ 1 h 151"/>
                        <a:gd name="T4" fmla="*/ 35 w 162"/>
                        <a:gd name="T5" fmla="*/ 0 h 151"/>
                        <a:gd name="T6" fmla="*/ 41 w 162"/>
                        <a:gd name="T7" fmla="*/ 32 h 151"/>
                        <a:gd name="T8" fmla="*/ 6 w 162"/>
                        <a:gd name="T9" fmla="*/ 37 h 15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2"/>
                        <a:gd name="T16" fmla="*/ 0 h 151"/>
                        <a:gd name="T17" fmla="*/ 162 w 162"/>
                        <a:gd name="T18" fmla="*/ 151 h 15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2" h="151">
                          <a:moveTo>
                            <a:pt x="24" y="151"/>
                          </a:moveTo>
                          <a:lnTo>
                            <a:pt x="0" y="4"/>
                          </a:lnTo>
                          <a:lnTo>
                            <a:pt x="140" y="0"/>
                          </a:lnTo>
                          <a:lnTo>
                            <a:pt x="162" y="129"/>
                          </a:lnTo>
                          <a:lnTo>
                            <a:pt x="24" y="151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87" name="Freeform 1182"/>
                    <p:cNvSpPr>
                      <a:spLocks/>
                    </p:cNvSpPr>
                    <p:nvPr/>
                  </p:nvSpPr>
                  <p:spPr bwMode="auto">
                    <a:xfrm>
                      <a:off x="1534" y="3653"/>
                      <a:ext cx="72" cy="75"/>
                    </a:xfrm>
                    <a:custGeom>
                      <a:avLst/>
                      <a:gdLst>
                        <a:gd name="T0" fmla="*/ 30 w 145"/>
                        <a:gd name="T1" fmla="*/ 0 h 150"/>
                        <a:gd name="T2" fmla="*/ 0 w 145"/>
                        <a:gd name="T3" fmla="*/ 9 h 150"/>
                        <a:gd name="T4" fmla="*/ 4 w 145"/>
                        <a:gd name="T5" fmla="*/ 38 h 150"/>
                        <a:gd name="T6" fmla="*/ 36 w 145"/>
                        <a:gd name="T7" fmla="*/ 37 h 150"/>
                        <a:gd name="T8" fmla="*/ 30 w 145"/>
                        <a:gd name="T9" fmla="*/ 0 h 1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5"/>
                        <a:gd name="T16" fmla="*/ 0 h 150"/>
                        <a:gd name="T17" fmla="*/ 145 w 145"/>
                        <a:gd name="T18" fmla="*/ 150 h 1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5" h="150">
                          <a:moveTo>
                            <a:pt x="121" y="0"/>
                          </a:moveTo>
                          <a:lnTo>
                            <a:pt x="0" y="33"/>
                          </a:lnTo>
                          <a:lnTo>
                            <a:pt x="17" y="150"/>
                          </a:lnTo>
                          <a:lnTo>
                            <a:pt x="145" y="147"/>
                          </a:lnTo>
                          <a:lnTo>
                            <a:pt x="12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88" name="Freeform 1183"/>
                    <p:cNvSpPr>
                      <a:spLocks/>
                    </p:cNvSpPr>
                    <p:nvPr/>
                  </p:nvSpPr>
                  <p:spPr bwMode="auto">
                    <a:xfrm>
                      <a:off x="1608" y="3658"/>
                      <a:ext cx="58" cy="57"/>
                    </a:xfrm>
                    <a:custGeom>
                      <a:avLst/>
                      <a:gdLst>
                        <a:gd name="T0" fmla="*/ 0 w 116"/>
                        <a:gd name="T1" fmla="*/ 2 h 113"/>
                        <a:gd name="T2" fmla="*/ 5 w 116"/>
                        <a:gd name="T3" fmla="*/ 29 h 113"/>
                        <a:gd name="T4" fmla="*/ 29 w 116"/>
                        <a:gd name="T5" fmla="*/ 25 h 113"/>
                        <a:gd name="T6" fmla="*/ 25 w 116"/>
                        <a:gd name="T7" fmla="*/ 0 h 113"/>
                        <a:gd name="T8" fmla="*/ 0 w 116"/>
                        <a:gd name="T9" fmla="*/ 2 h 1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6"/>
                        <a:gd name="T16" fmla="*/ 0 h 113"/>
                        <a:gd name="T17" fmla="*/ 116 w 116"/>
                        <a:gd name="T18" fmla="*/ 113 h 1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6" h="113">
                          <a:moveTo>
                            <a:pt x="0" y="5"/>
                          </a:moveTo>
                          <a:lnTo>
                            <a:pt x="17" y="113"/>
                          </a:lnTo>
                          <a:lnTo>
                            <a:pt x="116" y="100"/>
                          </a:lnTo>
                          <a:lnTo>
                            <a:pt x="99" y="0"/>
                          </a:ln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</p:grpSp>
            <p:grpSp>
              <p:nvGrpSpPr>
                <p:cNvPr id="375" name="Group 1184"/>
                <p:cNvGrpSpPr>
                  <a:grpSpLocks/>
                </p:cNvGrpSpPr>
                <p:nvPr/>
              </p:nvGrpSpPr>
              <p:grpSpPr bwMode="auto">
                <a:xfrm>
                  <a:off x="1631" y="3726"/>
                  <a:ext cx="58" cy="36"/>
                  <a:chOff x="1631" y="3726"/>
                  <a:chExt cx="58" cy="36"/>
                </a:xfrm>
              </p:grpSpPr>
              <p:sp>
                <p:nvSpPr>
                  <p:cNvPr id="376" name="Freeform 1185"/>
                  <p:cNvSpPr>
                    <a:spLocks/>
                  </p:cNvSpPr>
                  <p:nvPr/>
                </p:nvSpPr>
                <p:spPr bwMode="auto">
                  <a:xfrm>
                    <a:off x="1631" y="3726"/>
                    <a:ext cx="57" cy="36"/>
                  </a:xfrm>
                  <a:custGeom>
                    <a:avLst/>
                    <a:gdLst>
                      <a:gd name="T0" fmla="*/ 29 w 114"/>
                      <a:gd name="T1" fmla="*/ 0 h 70"/>
                      <a:gd name="T2" fmla="*/ 0 w 114"/>
                      <a:gd name="T3" fmla="*/ 6 h 70"/>
                      <a:gd name="T4" fmla="*/ 0 w 114"/>
                      <a:gd name="T5" fmla="*/ 19 h 70"/>
                      <a:gd name="T6" fmla="*/ 29 w 114"/>
                      <a:gd name="T7" fmla="*/ 11 h 70"/>
                      <a:gd name="T8" fmla="*/ 29 w 11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4"/>
                      <a:gd name="T16" fmla="*/ 0 h 70"/>
                      <a:gd name="T17" fmla="*/ 114 w 11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4" h="70">
                        <a:moveTo>
                          <a:pt x="114" y="0"/>
                        </a:moveTo>
                        <a:lnTo>
                          <a:pt x="0" y="21"/>
                        </a:lnTo>
                        <a:lnTo>
                          <a:pt x="0" y="70"/>
                        </a:lnTo>
                        <a:lnTo>
                          <a:pt x="114" y="40"/>
                        </a:lnTo>
                        <a:lnTo>
                          <a:pt x="114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7" name="Line 1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69" y="3735"/>
                    <a:ext cx="15" cy="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8" name="Line 11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41" y="3739"/>
                    <a:ext cx="19" cy="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9" name="Line 1188"/>
                  <p:cNvSpPr>
                    <a:spLocks noChangeShapeType="1"/>
                  </p:cNvSpPr>
                  <p:nvPr/>
                </p:nvSpPr>
                <p:spPr bwMode="auto">
                  <a:xfrm>
                    <a:off x="1664" y="3731"/>
                    <a:ext cx="1" cy="2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80" name="Line 1189"/>
                  <p:cNvSpPr>
                    <a:spLocks noChangeShapeType="1"/>
                  </p:cNvSpPr>
                  <p:nvPr/>
                </p:nvSpPr>
                <p:spPr bwMode="auto">
                  <a:xfrm>
                    <a:off x="1637" y="3736"/>
                    <a:ext cx="1" cy="25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81" name="Line 11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7" y="3735"/>
                    <a:ext cx="52" cy="1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82" name="Line 1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7" y="3733"/>
                    <a:ext cx="52" cy="10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342" name="Group 1192"/>
              <p:cNvGrpSpPr>
                <a:grpSpLocks/>
              </p:cNvGrpSpPr>
              <p:nvPr/>
            </p:nvGrpSpPr>
            <p:grpSpPr bwMode="auto">
              <a:xfrm>
                <a:off x="1610" y="3727"/>
                <a:ext cx="137" cy="61"/>
                <a:chOff x="1610" y="3727"/>
                <a:chExt cx="137" cy="61"/>
              </a:xfrm>
            </p:grpSpPr>
            <p:grpSp>
              <p:nvGrpSpPr>
                <p:cNvPr id="343" name="Group 1193"/>
                <p:cNvGrpSpPr>
                  <a:grpSpLocks/>
                </p:cNvGrpSpPr>
                <p:nvPr/>
              </p:nvGrpSpPr>
              <p:grpSpPr bwMode="auto">
                <a:xfrm>
                  <a:off x="1619" y="3760"/>
                  <a:ext cx="22" cy="15"/>
                  <a:chOff x="1619" y="3760"/>
                  <a:chExt cx="22" cy="15"/>
                </a:xfrm>
              </p:grpSpPr>
              <p:sp>
                <p:nvSpPr>
                  <p:cNvPr id="372" name="Freeform 1194"/>
                  <p:cNvSpPr>
                    <a:spLocks/>
                  </p:cNvSpPr>
                  <p:nvPr/>
                </p:nvSpPr>
                <p:spPr bwMode="auto">
                  <a:xfrm>
                    <a:off x="1619" y="3760"/>
                    <a:ext cx="6" cy="15"/>
                  </a:xfrm>
                  <a:custGeom>
                    <a:avLst/>
                    <a:gdLst>
                      <a:gd name="T0" fmla="*/ 0 w 13"/>
                      <a:gd name="T1" fmla="*/ 0 h 28"/>
                      <a:gd name="T2" fmla="*/ 0 w 13"/>
                      <a:gd name="T3" fmla="*/ 8 h 28"/>
                      <a:gd name="T4" fmla="*/ 2 w 13"/>
                      <a:gd name="T5" fmla="*/ 8 h 28"/>
                      <a:gd name="T6" fmla="*/ 3 w 13"/>
                      <a:gd name="T7" fmla="*/ 1 h 28"/>
                      <a:gd name="T8" fmla="*/ 0 w 13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"/>
                      <a:gd name="T16" fmla="*/ 0 h 28"/>
                      <a:gd name="T17" fmla="*/ 13 w 13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" h="28">
                        <a:moveTo>
                          <a:pt x="3" y="0"/>
                        </a:moveTo>
                        <a:lnTo>
                          <a:pt x="0" y="26"/>
                        </a:lnTo>
                        <a:lnTo>
                          <a:pt x="9" y="28"/>
                        </a:lnTo>
                        <a:lnTo>
                          <a:pt x="13" y="1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3" name="Freeform 1195"/>
                  <p:cNvSpPr>
                    <a:spLocks/>
                  </p:cNvSpPr>
                  <p:nvPr/>
                </p:nvSpPr>
                <p:spPr bwMode="auto">
                  <a:xfrm>
                    <a:off x="1623" y="3762"/>
                    <a:ext cx="18" cy="13"/>
                  </a:xfrm>
                  <a:custGeom>
                    <a:avLst/>
                    <a:gdLst>
                      <a:gd name="T0" fmla="*/ 1 w 35"/>
                      <a:gd name="T1" fmla="*/ 0 h 24"/>
                      <a:gd name="T2" fmla="*/ 0 w 35"/>
                      <a:gd name="T3" fmla="*/ 7 h 24"/>
                      <a:gd name="T4" fmla="*/ 9 w 35"/>
                      <a:gd name="T5" fmla="*/ 3 h 24"/>
                      <a:gd name="T6" fmla="*/ 6 w 35"/>
                      <a:gd name="T7" fmla="*/ 2 h 24"/>
                      <a:gd name="T8" fmla="*/ 3 w 35"/>
                      <a:gd name="T9" fmla="*/ 4 h 24"/>
                      <a:gd name="T10" fmla="*/ 3 w 35"/>
                      <a:gd name="T11" fmla="*/ 0 h 24"/>
                      <a:gd name="T12" fmla="*/ 1 w 35"/>
                      <a:gd name="T13" fmla="*/ 0 h 2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5"/>
                      <a:gd name="T22" fmla="*/ 0 h 24"/>
                      <a:gd name="T23" fmla="*/ 35 w 35"/>
                      <a:gd name="T24" fmla="*/ 24 h 2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5" h="24">
                        <a:moveTo>
                          <a:pt x="2" y="0"/>
                        </a:moveTo>
                        <a:lnTo>
                          <a:pt x="0" y="24"/>
                        </a:lnTo>
                        <a:lnTo>
                          <a:pt x="35" y="11"/>
                        </a:lnTo>
                        <a:lnTo>
                          <a:pt x="22" y="8"/>
                        </a:lnTo>
                        <a:lnTo>
                          <a:pt x="9" y="14"/>
                        </a:lnTo>
                        <a:lnTo>
                          <a:pt x="1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44" name="Group 1196"/>
                <p:cNvGrpSpPr>
                  <a:grpSpLocks/>
                </p:cNvGrpSpPr>
                <p:nvPr/>
              </p:nvGrpSpPr>
              <p:grpSpPr bwMode="auto">
                <a:xfrm>
                  <a:off x="1610" y="3727"/>
                  <a:ext cx="137" cy="61"/>
                  <a:chOff x="1610" y="3727"/>
                  <a:chExt cx="137" cy="61"/>
                </a:xfrm>
              </p:grpSpPr>
              <p:sp>
                <p:nvSpPr>
                  <p:cNvPr id="345" name="Freeform 1197"/>
                  <p:cNvSpPr>
                    <a:spLocks/>
                  </p:cNvSpPr>
                  <p:nvPr/>
                </p:nvSpPr>
                <p:spPr bwMode="auto">
                  <a:xfrm>
                    <a:off x="1613" y="3727"/>
                    <a:ext cx="134" cy="54"/>
                  </a:xfrm>
                  <a:custGeom>
                    <a:avLst/>
                    <a:gdLst>
                      <a:gd name="T0" fmla="*/ 0 w 267"/>
                      <a:gd name="T1" fmla="*/ 12 h 106"/>
                      <a:gd name="T2" fmla="*/ 32 w 267"/>
                      <a:gd name="T3" fmla="*/ 28 h 106"/>
                      <a:gd name="T4" fmla="*/ 67 w 267"/>
                      <a:gd name="T5" fmla="*/ 12 h 106"/>
                      <a:gd name="T6" fmla="*/ 40 w 267"/>
                      <a:gd name="T7" fmla="*/ 0 h 106"/>
                      <a:gd name="T8" fmla="*/ 0 w 267"/>
                      <a:gd name="T9" fmla="*/ 12 h 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7"/>
                      <a:gd name="T16" fmla="*/ 0 h 106"/>
                      <a:gd name="T17" fmla="*/ 267 w 267"/>
                      <a:gd name="T18" fmla="*/ 106 h 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7" h="106">
                        <a:moveTo>
                          <a:pt x="0" y="45"/>
                        </a:moveTo>
                        <a:lnTo>
                          <a:pt x="127" y="106"/>
                        </a:lnTo>
                        <a:lnTo>
                          <a:pt x="267" y="46"/>
                        </a:lnTo>
                        <a:lnTo>
                          <a:pt x="159" y="0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46" name="Freeform 1198"/>
                  <p:cNvSpPr>
                    <a:spLocks/>
                  </p:cNvSpPr>
                  <p:nvPr/>
                </p:nvSpPr>
                <p:spPr bwMode="auto">
                  <a:xfrm>
                    <a:off x="1610" y="3750"/>
                    <a:ext cx="67" cy="38"/>
                  </a:xfrm>
                  <a:custGeom>
                    <a:avLst/>
                    <a:gdLst>
                      <a:gd name="T0" fmla="*/ 1 w 135"/>
                      <a:gd name="T1" fmla="*/ 0 h 75"/>
                      <a:gd name="T2" fmla="*/ 33 w 135"/>
                      <a:gd name="T3" fmla="*/ 16 h 75"/>
                      <a:gd name="T4" fmla="*/ 32 w 135"/>
                      <a:gd name="T5" fmla="*/ 19 h 75"/>
                      <a:gd name="T6" fmla="*/ 0 w 135"/>
                      <a:gd name="T7" fmla="*/ 3 h 75"/>
                      <a:gd name="T8" fmla="*/ 1 w 135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5"/>
                      <a:gd name="T16" fmla="*/ 0 h 75"/>
                      <a:gd name="T17" fmla="*/ 135 w 135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5" h="75">
                        <a:moveTo>
                          <a:pt x="6" y="0"/>
                        </a:moveTo>
                        <a:lnTo>
                          <a:pt x="135" y="62"/>
                        </a:lnTo>
                        <a:lnTo>
                          <a:pt x="130" y="75"/>
                        </a:lnTo>
                        <a:lnTo>
                          <a:pt x="0" y="12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47" name="Freeform 1199"/>
                  <p:cNvSpPr>
                    <a:spLocks/>
                  </p:cNvSpPr>
                  <p:nvPr/>
                </p:nvSpPr>
                <p:spPr bwMode="auto">
                  <a:xfrm>
                    <a:off x="1675" y="3750"/>
                    <a:ext cx="72" cy="38"/>
                  </a:xfrm>
                  <a:custGeom>
                    <a:avLst/>
                    <a:gdLst>
                      <a:gd name="T0" fmla="*/ 0 w 143"/>
                      <a:gd name="T1" fmla="*/ 20 h 74"/>
                      <a:gd name="T2" fmla="*/ 2 w 143"/>
                      <a:gd name="T3" fmla="*/ 16 h 74"/>
                      <a:gd name="T4" fmla="*/ 36 w 143"/>
                      <a:gd name="T5" fmla="*/ 0 h 74"/>
                      <a:gd name="T6" fmla="*/ 35 w 143"/>
                      <a:gd name="T7" fmla="*/ 3 h 74"/>
                      <a:gd name="T8" fmla="*/ 0 w 143"/>
                      <a:gd name="T9" fmla="*/ 20 h 7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3"/>
                      <a:gd name="T16" fmla="*/ 0 h 74"/>
                      <a:gd name="T17" fmla="*/ 143 w 143"/>
                      <a:gd name="T18" fmla="*/ 74 h 7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3" h="74">
                        <a:moveTo>
                          <a:pt x="0" y="74"/>
                        </a:moveTo>
                        <a:lnTo>
                          <a:pt x="5" y="60"/>
                        </a:lnTo>
                        <a:lnTo>
                          <a:pt x="143" y="0"/>
                        </a:lnTo>
                        <a:lnTo>
                          <a:pt x="139" y="12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48" name="Freeform 1200"/>
                  <p:cNvSpPr>
                    <a:spLocks/>
                  </p:cNvSpPr>
                  <p:nvPr/>
                </p:nvSpPr>
                <p:spPr bwMode="auto">
                  <a:xfrm>
                    <a:off x="1639" y="3752"/>
                    <a:ext cx="54" cy="24"/>
                  </a:xfrm>
                  <a:custGeom>
                    <a:avLst/>
                    <a:gdLst>
                      <a:gd name="T0" fmla="*/ 0 w 108"/>
                      <a:gd name="T1" fmla="*/ 3 h 48"/>
                      <a:gd name="T2" fmla="*/ 10 w 108"/>
                      <a:gd name="T3" fmla="*/ 0 h 48"/>
                      <a:gd name="T4" fmla="*/ 27 w 108"/>
                      <a:gd name="T5" fmla="*/ 9 h 48"/>
                      <a:gd name="T6" fmla="*/ 18 w 108"/>
                      <a:gd name="T7" fmla="*/ 12 h 48"/>
                      <a:gd name="T8" fmla="*/ 0 w 108"/>
                      <a:gd name="T9" fmla="*/ 3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48"/>
                      <a:gd name="T17" fmla="*/ 108 w 108"/>
                      <a:gd name="T18" fmla="*/ 48 h 4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48">
                        <a:moveTo>
                          <a:pt x="0" y="13"/>
                        </a:moveTo>
                        <a:lnTo>
                          <a:pt x="37" y="0"/>
                        </a:lnTo>
                        <a:lnTo>
                          <a:pt x="108" y="34"/>
                        </a:lnTo>
                        <a:lnTo>
                          <a:pt x="72" y="48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49" name="Freeform 1201"/>
                  <p:cNvSpPr>
                    <a:spLocks/>
                  </p:cNvSpPr>
                  <p:nvPr/>
                </p:nvSpPr>
                <p:spPr bwMode="auto">
                  <a:xfrm>
                    <a:off x="1660" y="3736"/>
                    <a:ext cx="80" cy="32"/>
                  </a:xfrm>
                  <a:custGeom>
                    <a:avLst/>
                    <a:gdLst>
                      <a:gd name="T0" fmla="*/ 0 w 158"/>
                      <a:gd name="T1" fmla="*/ 8 h 64"/>
                      <a:gd name="T2" fmla="*/ 18 w 158"/>
                      <a:gd name="T3" fmla="*/ 16 h 64"/>
                      <a:gd name="T4" fmla="*/ 41 w 158"/>
                      <a:gd name="T5" fmla="*/ 7 h 64"/>
                      <a:gd name="T6" fmla="*/ 24 w 158"/>
                      <a:gd name="T7" fmla="*/ 0 h 64"/>
                      <a:gd name="T8" fmla="*/ 0 w 158"/>
                      <a:gd name="T9" fmla="*/ 8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8"/>
                      <a:gd name="T16" fmla="*/ 0 h 64"/>
                      <a:gd name="T17" fmla="*/ 158 w 158"/>
                      <a:gd name="T18" fmla="*/ 64 h 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8" h="64">
                        <a:moveTo>
                          <a:pt x="0" y="31"/>
                        </a:moveTo>
                        <a:lnTo>
                          <a:pt x="70" y="64"/>
                        </a:lnTo>
                        <a:lnTo>
                          <a:pt x="158" y="28"/>
                        </a:lnTo>
                        <a:lnTo>
                          <a:pt x="94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0" name="Freeform 1202"/>
                  <p:cNvSpPr>
                    <a:spLocks/>
                  </p:cNvSpPr>
                  <p:nvPr/>
                </p:nvSpPr>
                <p:spPr bwMode="auto">
                  <a:xfrm>
                    <a:off x="1619" y="3729"/>
                    <a:ext cx="87" cy="29"/>
                  </a:xfrm>
                  <a:custGeom>
                    <a:avLst/>
                    <a:gdLst>
                      <a:gd name="T0" fmla="*/ 10 w 174"/>
                      <a:gd name="T1" fmla="*/ 15 h 58"/>
                      <a:gd name="T2" fmla="*/ 0 w 174"/>
                      <a:gd name="T3" fmla="*/ 11 h 58"/>
                      <a:gd name="T4" fmla="*/ 37 w 174"/>
                      <a:gd name="T5" fmla="*/ 0 h 58"/>
                      <a:gd name="T6" fmla="*/ 44 w 174"/>
                      <a:gd name="T7" fmla="*/ 3 h 58"/>
                      <a:gd name="T8" fmla="*/ 10 w 174"/>
                      <a:gd name="T9" fmla="*/ 15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4"/>
                      <a:gd name="T16" fmla="*/ 0 h 58"/>
                      <a:gd name="T17" fmla="*/ 174 w 174"/>
                      <a:gd name="T18" fmla="*/ 58 h 5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4" h="58">
                        <a:moveTo>
                          <a:pt x="37" y="58"/>
                        </a:moveTo>
                        <a:lnTo>
                          <a:pt x="0" y="42"/>
                        </a:lnTo>
                        <a:lnTo>
                          <a:pt x="146" y="0"/>
                        </a:lnTo>
                        <a:lnTo>
                          <a:pt x="174" y="12"/>
                        </a:lnTo>
                        <a:lnTo>
                          <a:pt x="37" y="5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1" name="Line 1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1" y="3730"/>
                    <a:ext cx="76" cy="23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2" name="Line 12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8" y="3733"/>
                    <a:ext cx="72" cy="22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3" name="Line 1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3734"/>
                    <a:ext cx="72" cy="24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4" name="Line 12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3738"/>
                    <a:ext cx="70" cy="24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5" name="Line 12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9" y="3741"/>
                    <a:ext cx="69" cy="24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6" name="Line 12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9" y="3743"/>
                    <a:ext cx="61" cy="23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7" name="Line 1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62" y="3746"/>
                    <a:ext cx="60" cy="23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8" name="Line 12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72" y="3749"/>
                    <a:ext cx="58" cy="23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9" name="Line 1211"/>
                  <p:cNvSpPr>
                    <a:spLocks noChangeShapeType="1"/>
                  </p:cNvSpPr>
                  <p:nvPr/>
                </p:nvSpPr>
                <p:spPr bwMode="auto">
                  <a:xfrm>
                    <a:off x="1645" y="3756"/>
                    <a:ext cx="36" cy="17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0" name="Line 1212"/>
                  <p:cNvSpPr>
                    <a:spLocks noChangeShapeType="1"/>
                  </p:cNvSpPr>
                  <p:nvPr/>
                </p:nvSpPr>
                <p:spPr bwMode="auto">
                  <a:xfrm>
                    <a:off x="1654" y="3755"/>
                    <a:ext cx="34" cy="16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1" name="Line 1213"/>
                  <p:cNvSpPr>
                    <a:spLocks noChangeShapeType="1"/>
                  </p:cNvSpPr>
                  <p:nvPr/>
                </p:nvSpPr>
                <p:spPr bwMode="auto">
                  <a:xfrm>
                    <a:off x="1668" y="3749"/>
                    <a:ext cx="35" cy="16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2" name="Line 1214"/>
                  <p:cNvSpPr>
                    <a:spLocks noChangeShapeType="1"/>
                  </p:cNvSpPr>
                  <p:nvPr/>
                </p:nvSpPr>
                <p:spPr bwMode="auto">
                  <a:xfrm>
                    <a:off x="1676" y="3746"/>
                    <a:ext cx="34" cy="16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3" name="Line 1215"/>
                  <p:cNvSpPr>
                    <a:spLocks noChangeShapeType="1"/>
                  </p:cNvSpPr>
                  <p:nvPr/>
                </p:nvSpPr>
                <p:spPr bwMode="auto">
                  <a:xfrm>
                    <a:off x="1686" y="3744"/>
                    <a:ext cx="32" cy="15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4" name="Line 1216"/>
                  <p:cNvSpPr>
                    <a:spLocks noChangeShapeType="1"/>
                  </p:cNvSpPr>
                  <p:nvPr/>
                </p:nvSpPr>
                <p:spPr bwMode="auto">
                  <a:xfrm>
                    <a:off x="1691" y="3741"/>
                    <a:ext cx="33" cy="15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5" name="Line 1217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3739"/>
                    <a:ext cx="31" cy="14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6" name="Line 121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747"/>
                    <a:ext cx="15" cy="6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7" name="Line 1219"/>
                  <p:cNvSpPr>
                    <a:spLocks noChangeShapeType="1"/>
                  </p:cNvSpPr>
                  <p:nvPr/>
                </p:nvSpPr>
                <p:spPr bwMode="auto">
                  <a:xfrm>
                    <a:off x="1641" y="3743"/>
                    <a:ext cx="17" cy="8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8" name="Line 1220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3741"/>
                    <a:ext cx="15" cy="6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9" name="Line 1221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3737"/>
                    <a:ext cx="18" cy="8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0" name="Line 122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3735"/>
                    <a:ext cx="13" cy="6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1" name="Line 1223"/>
                  <p:cNvSpPr>
                    <a:spLocks noChangeShapeType="1"/>
                  </p:cNvSpPr>
                  <p:nvPr/>
                </p:nvSpPr>
                <p:spPr bwMode="auto">
                  <a:xfrm>
                    <a:off x="1685" y="3732"/>
                    <a:ext cx="13" cy="5"/>
                  </a:xfrm>
                  <a:prstGeom prst="line">
                    <a:avLst/>
                  </a:prstGeom>
                  <a:noFill/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</p:grpSp>
        <p:grpSp>
          <p:nvGrpSpPr>
            <p:cNvPr id="279" name="Group 1224"/>
            <p:cNvGrpSpPr>
              <a:grpSpLocks/>
            </p:cNvGrpSpPr>
            <p:nvPr/>
          </p:nvGrpSpPr>
          <p:grpSpPr bwMode="auto">
            <a:xfrm>
              <a:off x="1658" y="3632"/>
              <a:ext cx="186" cy="243"/>
              <a:chOff x="1658" y="3632"/>
              <a:chExt cx="186" cy="243"/>
            </a:xfrm>
          </p:grpSpPr>
          <p:grpSp>
            <p:nvGrpSpPr>
              <p:cNvPr id="283" name="Group 1225"/>
              <p:cNvGrpSpPr>
                <a:grpSpLocks/>
              </p:cNvGrpSpPr>
              <p:nvPr/>
            </p:nvGrpSpPr>
            <p:grpSpPr bwMode="auto">
              <a:xfrm>
                <a:off x="1658" y="3807"/>
                <a:ext cx="177" cy="68"/>
                <a:chOff x="1658" y="3807"/>
                <a:chExt cx="177" cy="68"/>
              </a:xfrm>
            </p:grpSpPr>
            <p:sp>
              <p:nvSpPr>
                <p:cNvPr id="335" name="Freeform 1226"/>
                <p:cNvSpPr>
                  <a:spLocks/>
                </p:cNvSpPr>
                <p:nvPr/>
              </p:nvSpPr>
              <p:spPr bwMode="auto">
                <a:xfrm>
                  <a:off x="1658" y="3807"/>
                  <a:ext cx="177" cy="68"/>
                </a:xfrm>
                <a:custGeom>
                  <a:avLst/>
                  <a:gdLst>
                    <a:gd name="T0" fmla="*/ 8 w 353"/>
                    <a:gd name="T1" fmla="*/ 34 h 137"/>
                    <a:gd name="T2" fmla="*/ 1 w 353"/>
                    <a:gd name="T3" fmla="*/ 33 h 137"/>
                    <a:gd name="T4" fmla="*/ 0 w 353"/>
                    <a:gd name="T5" fmla="*/ 25 h 137"/>
                    <a:gd name="T6" fmla="*/ 1 w 353"/>
                    <a:gd name="T7" fmla="*/ 19 h 137"/>
                    <a:gd name="T8" fmla="*/ 5 w 353"/>
                    <a:gd name="T9" fmla="*/ 16 h 137"/>
                    <a:gd name="T10" fmla="*/ 9 w 353"/>
                    <a:gd name="T11" fmla="*/ 14 h 137"/>
                    <a:gd name="T12" fmla="*/ 20 w 353"/>
                    <a:gd name="T13" fmla="*/ 11 h 137"/>
                    <a:gd name="T14" fmla="*/ 35 w 353"/>
                    <a:gd name="T15" fmla="*/ 7 h 137"/>
                    <a:gd name="T16" fmla="*/ 39 w 353"/>
                    <a:gd name="T17" fmla="*/ 7 h 137"/>
                    <a:gd name="T18" fmla="*/ 40 w 353"/>
                    <a:gd name="T19" fmla="*/ 7 h 137"/>
                    <a:gd name="T20" fmla="*/ 41 w 353"/>
                    <a:gd name="T21" fmla="*/ 7 h 137"/>
                    <a:gd name="T22" fmla="*/ 42 w 353"/>
                    <a:gd name="T23" fmla="*/ 6 h 137"/>
                    <a:gd name="T24" fmla="*/ 43 w 353"/>
                    <a:gd name="T25" fmla="*/ 6 h 137"/>
                    <a:gd name="T26" fmla="*/ 44 w 353"/>
                    <a:gd name="T27" fmla="*/ 6 h 137"/>
                    <a:gd name="T28" fmla="*/ 45 w 353"/>
                    <a:gd name="T29" fmla="*/ 5 h 137"/>
                    <a:gd name="T30" fmla="*/ 46 w 353"/>
                    <a:gd name="T31" fmla="*/ 4 h 137"/>
                    <a:gd name="T32" fmla="*/ 47 w 353"/>
                    <a:gd name="T33" fmla="*/ 4 h 137"/>
                    <a:gd name="T34" fmla="*/ 49 w 353"/>
                    <a:gd name="T35" fmla="*/ 4 h 137"/>
                    <a:gd name="T36" fmla="*/ 48 w 353"/>
                    <a:gd name="T37" fmla="*/ 3 h 137"/>
                    <a:gd name="T38" fmla="*/ 50 w 353"/>
                    <a:gd name="T39" fmla="*/ 0 h 137"/>
                    <a:gd name="T40" fmla="*/ 87 w 353"/>
                    <a:gd name="T41" fmla="*/ 1 h 137"/>
                    <a:gd name="T42" fmla="*/ 87 w 353"/>
                    <a:gd name="T43" fmla="*/ 4 h 137"/>
                    <a:gd name="T44" fmla="*/ 87 w 353"/>
                    <a:gd name="T45" fmla="*/ 7 h 137"/>
                    <a:gd name="T46" fmla="*/ 88 w 353"/>
                    <a:gd name="T47" fmla="*/ 8 h 137"/>
                    <a:gd name="T48" fmla="*/ 88 w 353"/>
                    <a:gd name="T49" fmla="*/ 11 h 137"/>
                    <a:gd name="T50" fmla="*/ 89 w 353"/>
                    <a:gd name="T51" fmla="*/ 15 h 137"/>
                    <a:gd name="T52" fmla="*/ 88 w 353"/>
                    <a:gd name="T53" fmla="*/ 18 h 137"/>
                    <a:gd name="T54" fmla="*/ 87 w 353"/>
                    <a:gd name="T55" fmla="*/ 20 h 137"/>
                    <a:gd name="T56" fmla="*/ 86 w 353"/>
                    <a:gd name="T57" fmla="*/ 22 h 137"/>
                    <a:gd name="T58" fmla="*/ 84 w 353"/>
                    <a:gd name="T59" fmla="*/ 23 h 137"/>
                    <a:gd name="T60" fmla="*/ 82 w 353"/>
                    <a:gd name="T61" fmla="*/ 24 h 137"/>
                    <a:gd name="T62" fmla="*/ 78 w 353"/>
                    <a:gd name="T63" fmla="*/ 24 h 137"/>
                    <a:gd name="T64" fmla="*/ 76 w 353"/>
                    <a:gd name="T65" fmla="*/ 26 h 137"/>
                    <a:gd name="T66" fmla="*/ 75 w 353"/>
                    <a:gd name="T67" fmla="*/ 27 h 137"/>
                    <a:gd name="T68" fmla="*/ 71 w 353"/>
                    <a:gd name="T69" fmla="*/ 29 h 137"/>
                    <a:gd name="T70" fmla="*/ 68 w 353"/>
                    <a:gd name="T71" fmla="*/ 29 h 137"/>
                    <a:gd name="T72" fmla="*/ 63 w 353"/>
                    <a:gd name="T73" fmla="*/ 30 h 137"/>
                    <a:gd name="T74" fmla="*/ 58 w 353"/>
                    <a:gd name="T75" fmla="*/ 30 h 137"/>
                    <a:gd name="T76" fmla="*/ 54 w 353"/>
                    <a:gd name="T77" fmla="*/ 30 h 137"/>
                    <a:gd name="T78" fmla="*/ 51 w 353"/>
                    <a:gd name="T79" fmla="*/ 29 h 137"/>
                    <a:gd name="T80" fmla="*/ 49 w 353"/>
                    <a:gd name="T81" fmla="*/ 31 h 137"/>
                    <a:gd name="T82" fmla="*/ 44 w 353"/>
                    <a:gd name="T83" fmla="*/ 30 h 137"/>
                    <a:gd name="T84" fmla="*/ 25 w 353"/>
                    <a:gd name="T85" fmla="*/ 33 h 137"/>
                    <a:gd name="T86" fmla="*/ 17 w 353"/>
                    <a:gd name="T87" fmla="*/ 34 h 137"/>
                    <a:gd name="T88" fmla="*/ 8 w 353"/>
                    <a:gd name="T89" fmla="*/ 34 h 13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53"/>
                    <a:gd name="T136" fmla="*/ 0 h 137"/>
                    <a:gd name="T137" fmla="*/ 353 w 353"/>
                    <a:gd name="T138" fmla="*/ 137 h 13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53" h="137">
                      <a:moveTo>
                        <a:pt x="31" y="136"/>
                      </a:moveTo>
                      <a:lnTo>
                        <a:pt x="1" y="132"/>
                      </a:lnTo>
                      <a:lnTo>
                        <a:pt x="0" y="102"/>
                      </a:lnTo>
                      <a:lnTo>
                        <a:pt x="1" y="79"/>
                      </a:lnTo>
                      <a:lnTo>
                        <a:pt x="17" y="65"/>
                      </a:lnTo>
                      <a:lnTo>
                        <a:pt x="35" y="57"/>
                      </a:lnTo>
                      <a:lnTo>
                        <a:pt x="78" y="44"/>
                      </a:lnTo>
                      <a:lnTo>
                        <a:pt x="140" y="31"/>
                      </a:lnTo>
                      <a:lnTo>
                        <a:pt x="153" y="30"/>
                      </a:lnTo>
                      <a:lnTo>
                        <a:pt x="160" y="31"/>
                      </a:lnTo>
                      <a:lnTo>
                        <a:pt x="162" y="28"/>
                      </a:lnTo>
                      <a:lnTo>
                        <a:pt x="165" y="25"/>
                      </a:lnTo>
                      <a:lnTo>
                        <a:pt x="169" y="26"/>
                      </a:lnTo>
                      <a:lnTo>
                        <a:pt x="175" y="26"/>
                      </a:lnTo>
                      <a:lnTo>
                        <a:pt x="178" y="20"/>
                      </a:lnTo>
                      <a:lnTo>
                        <a:pt x="182" y="18"/>
                      </a:lnTo>
                      <a:lnTo>
                        <a:pt x="186" y="17"/>
                      </a:lnTo>
                      <a:lnTo>
                        <a:pt x="193" y="17"/>
                      </a:lnTo>
                      <a:lnTo>
                        <a:pt x="192" y="12"/>
                      </a:lnTo>
                      <a:lnTo>
                        <a:pt x="200" y="0"/>
                      </a:lnTo>
                      <a:lnTo>
                        <a:pt x="345" y="4"/>
                      </a:lnTo>
                      <a:lnTo>
                        <a:pt x="345" y="17"/>
                      </a:lnTo>
                      <a:lnTo>
                        <a:pt x="348" y="28"/>
                      </a:lnTo>
                      <a:lnTo>
                        <a:pt x="349" y="35"/>
                      </a:lnTo>
                      <a:lnTo>
                        <a:pt x="352" y="46"/>
                      </a:lnTo>
                      <a:lnTo>
                        <a:pt x="353" y="63"/>
                      </a:lnTo>
                      <a:lnTo>
                        <a:pt x="352" y="73"/>
                      </a:lnTo>
                      <a:lnTo>
                        <a:pt x="348" y="81"/>
                      </a:lnTo>
                      <a:lnTo>
                        <a:pt x="342" y="90"/>
                      </a:lnTo>
                      <a:lnTo>
                        <a:pt x="335" y="92"/>
                      </a:lnTo>
                      <a:lnTo>
                        <a:pt x="325" y="96"/>
                      </a:lnTo>
                      <a:lnTo>
                        <a:pt x="311" y="99"/>
                      </a:lnTo>
                      <a:lnTo>
                        <a:pt x="304" y="105"/>
                      </a:lnTo>
                      <a:lnTo>
                        <a:pt x="297" y="111"/>
                      </a:lnTo>
                      <a:lnTo>
                        <a:pt x="284" y="116"/>
                      </a:lnTo>
                      <a:lnTo>
                        <a:pt x="272" y="119"/>
                      </a:lnTo>
                      <a:lnTo>
                        <a:pt x="249" y="122"/>
                      </a:lnTo>
                      <a:lnTo>
                        <a:pt x="231" y="122"/>
                      </a:lnTo>
                      <a:lnTo>
                        <a:pt x="216" y="120"/>
                      </a:lnTo>
                      <a:lnTo>
                        <a:pt x="203" y="119"/>
                      </a:lnTo>
                      <a:lnTo>
                        <a:pt x="193" y="124"/>
                      </a:lnTo>
                      <a:lnTo>
                        <a:pt x="174" y="123"/>
                      </a:lnTo>
                      <a:lnTo>
                        <a:pt x="98" y="132"/>
                      </a:lnTo>
                      <a:lnTo>
                        <a:pt x="66" y="137"/>
                      </a:lnTo>
                      <a:lnTo>
                        <a:pt x="31" y="136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6" name="Freeform 1227"/>
                <p:cNvSpPr>
                  <a:spLocks/>
                </p:cNvSpPr>
                <p:nvPr/>
              </p:nvSpPr>
              <p:spPr bwMode="auto">
                <a:xfrm>
                  <a:off x="1660" y="3812"/>
                  <a:ext cx="173" cy="61"/>
                </a:xfrm>
                <a:custGeom>
                  <a:avLst/>
                  <a:gdLst>
                    <a:gd name="T0" fmla="*/ 84 w 346"/>
                    <a:gd name="T1" fmla="*/ 4 h 121"/>
                    <a:gd name="T2" fmla="*/ 86 w 346"/>
                    <a:gd name="T3" fmla="*/ 8 h 121"/>
                    <a:gd name="T4" fmla="*/ 84 w 346"/>
                    <a:gd name="T5" fmla="*/ 19 h 121"/>
                    <a:gd name="T6" fmla="*/ 80 w 346"/>
                    <a:gd name="T7" fmla="*/ 19 h 121"/>
                    <a:gd name="T8" fmla="*/ 74 w 346"/>
                    <a:gd name="T9" fmla="*/ 23 h 121"/>
                    <a:gd name="T10" fmla="*/ 62 w 346"/>
                    <a:gd name="T11" fmla="*/ 26 h 121"/>
                    <a:gd name="T12" fmla="*/ 50 w 346"/>
                    <a:gd name="T13" fmla="*/ 26 h 121"/>
                    <a:gd name="T14" fmla="*/ 54 w 346"/>
                    <a:gd name="T15" fmla="*/ 22 h 121"/>
                    <a:gd name="T16" fmla="*/ 49 w 346"/>
                    <a:gd name="T17" fmla="*/ 26 h 121"/>
                    <a:gd name="T18" fmla="*/ 43 w 346"/>
                    <a:gd name="T19" fmla="*/ 27 h 121"/>
                    <a:gd name="T20" fmla="*/ 47 w 346"/>
                    <a:gd name="T21" fmla="*/ 24 h 121"/>
                    <a:gd name="T22" fmla="*/ 41 w 346"/>
                    <a:gd name="T23" fmla="*/ 27 h 121"/>
                    <a:gd name="T24" fmla="*/ 21 w 346"/>
                    <a:gd name="T25" fmla="*/ 30 h 121"/>
                    <a:gd name="T26" fmla="*/ 21 w 346"/>
                    <a:gd name="T27" fmla="*/ 28 h 121"/>
                    <a:gd name="T28" fmla="*/ 21 w 346"/>
                    <a:gd name="T29" fmla="*/ 27 h 121"/>
                    <a:gd name="T30" fmla="*/ 13 w 346"/>
                    <a:gd name="T31" fmla="*/ 30 h 121"/>
                    <a:gd name="T32" fmla="*/ 20 w 346"/>
                    <a:gd name="T33" fmla="*/ 25 h 121"/>
                    <a:gd name="T34" fmla="*/ 13 w 346"/>
                    <a:gd name="T35" fmla="*/ 28 h 121"/>
                    <a:gd name="T36" fmla="*/ 9 w 346"/>
                    <a:gd name="T37" fmla="*/ 28 h 121"/>
                    <a:gd name="T38" fmla="*/ 8 w 346"/>
                    <a:gd name="T39" fmla="*/ 28 h 121"/>
                    <a:gd name="T40" fmla="*/ 3 w 346"/>
                    <a:gd name="T41" fmla="*/ 30 h 121"/>
                    <a:gd name="T42" fmla="*/ 0 w 346"/>
                    <a:gd name="T43" fmla="*/ 25 h 121"/>
                    <a:gd name="T44" fmla="*/ 2 w 346"/>
                    <a:gd name="T45" fmla="*/ 16 h 121"/>
                    <a:gd name="T46" fmla="*/ 12 w 346"/>
                    <a:gd name="T47" fmla="*/ 11 h 121"/>
                    <a:gd name="T48" fmla="*/ 34 w 346"/>
                    <a:gd name="T49" fmla="*/ 6 h 121"/>
                    <a:gd name="T50" fmla="*/ 41 w 346"/>
                    <a:gd name="T51" fmla="*/ 8 h 121"/>
                    <a:gd name="T52" fmla="*/ 44 w 346"/>
                    <a:gd name="T53" fmla="*/ 8 h 121"/>
                    <a:gd name="T54" fmla="*/ 41 w 346"/>
                    <a:gd name="T55" fmla="*/ 5 h 121"/>
                    <a:gd name="T56" fmla="*/ 43 w 346"/>
                    <a:gd name="T57" fmla="*/ 4 h 121"/>
                    <a:gd name="T58" fmla="*/ 45 w 346"/>
                    <a:gd name="T59" fmla="*/ 7 h 121"/>
                    <a:gd name="T60" fmla="*/ 45 w 346"/>
                    <a:gd name="T61" fmla="*/ 5 h 121"/>
                    <a:gd name="T62" fmla="*/ 45 w 346"/>
                    <a:gd name="T63" fmla="*/ 3 h 121"/>
                    <a:gd name="T64" fmla="*/ 50 w 346"/>
                    <a:gd name="T65" fmla="*/ 4 h 121"/>
                    <a:gd name="T66" fmla="*/ 49 w 346"/>
                    <a:gd name="T67" fmla="*/ 3 h 121"/>
                    <a:gd name="T68" fmla="*/ 48 w 346"/>
                    <a:gd name="T69" fmla="*/ 0 h 121"/>
                    <a:gd name="T70" fmla="*/ 54 w 346"/>
                    <a:gd name="T71" fmla="*/ 2 h 121"/>
                    <a:gd name="T72" fmla="*/ 64 w 346"/>
                    <a:gd name="T73" fmla="*/ 4 h 121"/>
                    <a:gd name="T74" fmla="*/ 67 w 346"/>
                    <a:gd name="T75" fmla="*/ 2 h 121"/>
                    <a:gd name="T76" fmla="*/ 69 w 346"/>
                    <a:gd name="T77" fmla="*/ 4 h 121"/>
                    <a:gd name="T78" fmla="*/ 74 w 346"/>
                    <a:gd name="T79" fmla="*/ 3 h 121"/>
                    <a:gd name="T80" fmla="*/ 76 w 346"/>
                    <a:gd name="T81" fmla="*/ 5 h 121"/>
                    <a:gd name="T82" fmla="*/ 82 w 346"/>
                    <a:gd name="T83" fmla="*/ 4 h 121"/>
                    <a:gd name="T84" fmla="*/ 84 w 346"/>
                    <a:gd name="T85" fmla="*/ 2 h 12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46"/>
                    <a:gd name="T130" fmla="*/ 0 h 121"/>
                    <a:gd name="T131" fmla="*/ 346 w 346"/>
                    <a:gd name="T132" fmla="*/ 121 h 12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46" h="121">
                      <a:moveTo>
                        <a:pt x="335" y="5"/>
                      </a:moveTo>
                      <a:lnTo>
                        <a:pt x="335" y="14"/>
                      </a:lnTo>
                      <a:lnTo>
                        <a:pt x="339" y="10"/>
                      </a:lnTo>
                      <a:lnTo>
                        <a:pt x="343" y="29"/>
                      </a:lnTo>
                      <a:lnTo>
                        <a:pt x="346" y="52"/>
                      </a:lnTo>
                      <a:lnTo>
                        <a:pt x="336" y="75"/>
                      </a:lnTo>
                      <a:lnTo>
                        <a:pt x="315" y="81"/>
                      </a:lnTo>
                      <a:lnTo>
                        <a:pt x="318" y="75"/>
                      </a:lnTo>
                      <a:lnTo>
                        <a:pt x="307" y="84"/>
                      </a:lnTo>
                      <a:lnTo>
                        <a:pt x="295" y="92"/>
                      </a:lnTo>
                      <a:lnTo>
                        <a:pt x="273" y="101"/>
                      </a:lnTo>
                      <a:lnTo>
                        <a:pt x="246" y="102"/>
                      </a:lnTo>
                      <a:lnTo>
                        <a:pt x="213" y="105"/>
                      </a:lnTo>
                      <a:lnTo>
                        <a:pt x="199" y="102"/>
                      </a:lnTo>
                      <a:lnTo>
                        <a:pt x="211" y="98"/>
                      </a:lnTo>
                      <a:lnTo>
                        <a:pt x="217" y="86"/>
                      </a:lnTo>
                      <a:lnTo>
                        <a:pt x="207" y="97"/>
                      </a:lnTo>
                      <a:lnTo>
                        <a:pt x="195" y="102"/>
                      </a:lnTo>
                      <a:lnTo>
                        <a:pt x="183" y="107"/>
                      </a:lnTo>
                      <a:lnTo>
                        <a:pt x="171" y="106"/>
                      </a:lnTo>
                      <a:lnTo>
                        <a:pt x="179" y="101"/>
                      </a:lnTo>
                      <a:lnTo>
                        <a:pt x="188" y="95"/>
                      </a:lnTo>
                      <a:lnTo>
                        <a:pt x="175" y="100"/>
                      </a:lnTo>
                      <a:lnTo>
                        <a:pt x="162" y="107"/>
                      </a:lnTo>
                      <a:lnTo>
                        <a:pt x="122" y="112"/>
                      </a:lnTo>
                      <a:lnTo>
                        <a:pt x="82" y="117"/>
                      </a:lnTo>
                      <a:lnTo>
                        <a:pt x="68" y="117"/>
                      </a:lnTo>
                      <a:lnTo>
                        <a:pt x="82" y="110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70" y="111"/>
                      </a:lnTo>
                      <a:lnTo>
                        <a:pt x="53" y="120"/>
                      </a:lnTo>
                      <a:lnTo>
                        <a:pt x="64" y="106"/>
                      </a:lnTo>
                      <a:lnTo>
                        <a:pt x="80" y="98"/>
                      </a:lnTo>
                      <a:lnTo>
                        <a:pt x="60" y="101"/>
                      </a:lnTo>
                      <a:lnTo>
                        <a:pt x="50" y="112"/>
                      </a:lnTo>
                      <a:lnTo>
                        <a:pt x="47" y="121"/>
                      </a:lnTo>
                      <a:lnTo>
                        <a:pt x="36" y="110"/>
                      </a:lnTo>
                      <a:lnTo>
                        <a:pt x="23" y="102"/>
                      </a:lnTo>
                      <a:lnTo>
                        <a:pt x="30" y="110"/>
                      </a:lnTo>
                      <a:lnTo>
                        <a:pt x="40" y="121"/>
                      </a:lnTo>
                      <a:lnTo>
                        <a:pt x="9" y="117"/>
                      </a:lnTo>
                      <a:lnTo>
                        <a:pt x="2" y="114"/>
                      </a:lnTo>
                      <a:lnTo>
                        <a:pt x="0" y="99"/>
                      </a:lnTo>
                      <a:lnTo>
                        <a:pt x="1" y="78"/>
                      </a:lnTo>
                      <a:lnTo>
                        <a:pt x="7" y="64"/>
                      </a:lnTo>
                      <a:lnTo>
                        <a:pt x="25" y="53"/>
                      </a:lnTo>
                      <a:lnTo>
                        <a:pt x="49" y="43"/>
                      </a:lnTo>
                      <a:lnTo>
                        <a:pt x="96" y="31"/>
                      </a:lnTo>
                      <a:lnTo>
                        <a:pt x="134" y="21"/>
                      </a:lnTo>
                      <a:lnTo>
                        <a:pt x="154" y="20"/>
                      </a:lnTo>
                      <a:lnTo>
                        <a:pt x="162" y="31"/>
                      </a:lnTo>
                      <a:lnTo>
                        <a:pt x="189" y="42"/>
                      </a:lnTo>
                      <a:lnTo>
                        <a:pt x="175" y="32"/>
                      </a:lnTo>
                      <a:lnTo>
                        <a:pt x="165" y="27"/>
                      </a:lnTo>
                      <a:lnTo>
                        <a:pt x="161" y="20"/>
                      </a:lnTo>
                      <a:lnTo>
                        <a:pt x="162" y="16"/>
                      </a:lnTo>
                      <a:lnTo>
                        <a:pt x="169" y="16"/>
                      </a:lnTo>
                      <a:lnTo>
                        <a:pt x="175" y="20"/>
                      </a:lnTo>
                      <a:lnTo>
                        <a:pt x="179" y="25"/>
                      </a:lnTo>
                      <a:lnTo>
                        <a:pt x="190" y="28"/>
                      </a:lnTo>
                      <a:lnTo>
                        <a:pt x="180" y="20"/>
                      </a:lnTo>
                      <a:lnTo>
                        <a:pt x="175" y="14"/>
                      </a:lnTo>
                      <a:lnTo>
                        <a:pt x="178" y="10"/>
                      </a:lnTo>
                      <a:lnTo>
                        <a:pt x="188" y="8"/>
                      </a:lnTo>
                      <a:lnTo>
                        <a:pt x="200" y="16"/>
                      </a:lnTo>
                      <a:lnTo>
                        <a:pt x="211" y="23"/>
                      </a:lnTo>
                      <a:lnTo>
                        <a:pt x="197" y="9"/>
                      </a:lnTo>
                      <a:lnTo>
                        <a:pt x="193" y="5"/>
                      </a:lnTo>
                      <a:lnTo>
                        <a:pt x="193" y="0"/>
                      </a:lnTo>
                      <a:lnTo>
                        <a:pt x="204" y="2"/>
                      </a:lnTo>
                      <a:lnTo>
                        <a:pt x="216" y="8"/>
                      </a:lnTo>
                      <a:lnTo>
                        <a:pt x="223" y="13"/>
                      </a:lnTo>
                      <a:lnTo>
                        <a:pt x="255" y="15"/>
                      </a:lnTo>
                      <a:lnTo>
                        <a:pt x="255" y="8"/>
                      </a:lnTo>
                      <a:lnTo>
                        <a:pt x="265" y="6"/>
                      </a:lnTo>
                      <a:lnTo>
                        <a:pt x="265" y="15"/>
                      </a:lnTo>
                      <a:lnTo>
                        <a:pt x="274" y="16"/>
                      </a:lnTo>
                      <a:lnTo>
                        <a:pt x="295" y="20"/>
                      </a:lnTo>
                      <a:lnTo>
                        <a:pt x="294" y="9"/>
                      </a:lnTo>
                      <a:lnTo>
                        <a:pt x="303" y="9"/>
                      </a:lnTo>
                      <a:lnTo>
                        <a:pt x="303" y="20"/>
                      </a:lnTo>
                      <a:lnTo>
                        <a:pt x="315" y="19"/>
                      </a:lnTo>
                      <a:lnTo>
                        <a:pt x="328" y="16"/>
                      </a:lnTo>
                      <a:lnTo>
                        <a:pt x="329" y="8"/>
                      </a:lnTo>
                      <a:lnTo>
                        <a:pt x="335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7" name="Freeform 1228"/>
                <p:cNvSpPr>
                  <a:spLocks/>
                </p:cNvSpPr>
                <p:nvPr/>
              </p:nvSpPr>
              <p:spPr bwMode="auto">
                <a:xfrm>
                  <a:off x="1785" y="3835"/>
                  <a:ext cx="23" cy="3"/>
                </a:xfrm>
                <a:custGeom>
                  <a:avLst/>
                  <a:gdLst>
                    <a:gd name="T0" fmla="*/ 12 w 46"/>
                    <a:gd name="T1" fmla="*/ 0 h 7"/>
                    <a:gd name="T2" fmla="*/ 6 w 46"/>
                    <a:gd name="T3" fmla="*/ 1 h 7"/>
                    <a:gd name="T4" fmla="*/ 0 w 46"/>
                    <a:gd name="T5" fmla="*/ 1 h 7"/>
                    <a:gd name="T6" fmla="*/ 12 w 46"/>
                    <a:gd name="T7" fmla="*/ 0 h 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"/>
                    <a:gd name="T13" fmla="*/ 0 h 7"/>
                    <a:gd name="T14" fmla="*/ 46 w 46"/>
                    <a:gd name="T15" fmla="*/ 7 h 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" h="7">
                      <a:moveTo>
                        <a:pt x="46" y="0"/>
                      </a:moveTo>
                      <a:lnTo>
                        <a:pt x="25" y="7"/>
                      </a:lnTo>
                      <a:lnTo>
                        <a:pt x="0" y="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8" name="Freeform 1229"/>
                <p:cNvSpPr>
                  <a:spLocks/>
                </p:cNvSpPr>
                <p:nvPr/>
              </p:nvSpPr>
              <p:spPr bwMode="auto">
                <a:xfrm>
                  <a:off x="1818" y="3830"/>
                  <a:ext cx="14" cy="4"/>
                </a:xfrm>
                <a:custGeom>
                  <a:avLst/>
                  <a:gdLst>
                    <a:gd name="T0" fmla="*/ 7 w 30"/>
                    <a:gd name="T1" fmla="*/ 0 h 8"/>
                    <a:gd name="T2" fmla="*/ 5 w 30"/>
                    <a:gd name="T3" fmla="*/ 1 h 8"/>
                    <a:gd name="T4" fmla="*/ 0 w 30"/>
                    <a:gd name="T5" fmla="*/ 2 h 8"/>
                    <a:gd name="T6" fmla="*/ 5 w 30"/>
                    <a:gd name="T7" fmla="*/ 2 h 8"/>
                    <a:gd name="T8" fmla="*/ 7 w 30"/>
                    <a:gd name="T9" fmla="*/ 0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8"/>
                    <a:gd name="T17" fmla="*/ 30 w 30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8">
                      <a:moveTo>
                        <a:pt x="30" y="0"/>
                      </a:moveTo>
                      <a:lnTo>
                        <a:pt x="23" y="5"/>
                      </a:lnTo>
                      <a:lnTo>
                        <a:pt x="0" y="7"/>
                      </a:lnTo>
                      <a:lnTo>
                        <a:pt x="23" y="8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9" name="Freeform 1230"/>
                <p:cNvSpPr>
                  <a:spLocks/>
                </p:cNvSpPr>
                <p:nvPr/>
              </p:nvSpPr>
              <p:spPr bwMode="auto">
                <a:xfrm>
                  <a:off x="1750" y="3826"/>
                  <a:ext cx="22" cy="11"/>
                </a:xfrm>
                <a:custGeom>
                  <a:avLst/>
                  <a:gdLst>
                    <a:gd name="T0" fmla="*/ 11 w 45"/>
                    <a:gd name="T1" fmla="*/ 0 h 21"/>
                    <a:gd name="T2" fmla="*/ 6 w 45"/>
                    <a:gd name="T3" fmla="*/ 1 h 21"/>
                    <a:gd name="T4" fmla="*/ 5 w 45"/>
                    <a:gd name="T5" fmla="*/ 2 h 21"/>
                    <a:gd name="T6" fmla="*/ 5 w 45"/>
                    <a:gd name="T7" fmla="*/ 3 h 21"/>
                    <a:gd name="T8" fmla="*/ 5 w 45"/>
                    <a:gd name="T9" fmla="*/ 5 h 21"/>
                    <a:gd name="T10" fmla="*/ 0 w 45"/>
                    <a:gd name="T11" fmla="*/ 6 h 21"/>
                    <a:gd name="T12" fmla="*/ 5 w 45"/>
                    <a:gd name="T13" fmla="*/ 5 h 21"/>
                    <a:gd name="T14" fmla="*/ 6 w 45"/>
                    <a:gd name="T15" fmla="*/ 2 h 21"/>
                    <a:gd name="T16" fmla="*/ 11 w 45"/>
                    <a:gd name="T17" fmla="*/ 0 h 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5"/>
                    <a:gd name="T28" fmla="*/ 0 h 21"/>
                    <a:gd name="T29" fmla="*/ 45 w 45"/>
                    <a:gd name="T30" fmla="*/ 21 h 2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5" h="21">
                      <a:moveTo>
                        <a:pt x="45" y="0"/>
                      </a:moveTo>
                      <a:lnTo>
                        <a:pt x="25" y="2"/>
                      </a:lnTo>
                      <a:lnTo>
                        <a:pt x="21" y="5"/>
                      </a:lnTo>
                      <a:lnTo>
                        <a:pt x="21" y="11"/>
                      </a:lnTo>
                      <a:lnTo>
                        <a:pt x="20" y="18"/>
                      </a:lnTo>
                      <a:lnTo>
                        <a:pt x="0" y="21"/>
                      </a:lnTo>
                      <a:lnTo>
                        <a:pt x="23" y="20"/>
                      </a:lnTo>
                      <a:lnTo>
                        <a:pt x="27" y="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40" name="Freeform 1231"/>
                <p:cNvSpPr>
                  <a:spLocks/>
                </p:cNvSpPr>
                <p:nvPr/>
              </p:nvSpPr>
              <p:spPr bwMode="auto">
                <a:xfrm>
                  <a:off x="1677" y="3850"/>
                  <a:ext cx="73" cy="16"/>
                </a:xfrm>
                <a:custGeom>
                  <a:avLst/>
                  <a:gdLst>
                    <a:gd name="T0" fmla="*/ 37 w 144"/>
                    <a:gd name="T1" fmla="*/ 0 h 31"/>
                    <a:gd name="T2" fmla="*/ 28 w 144"/>
                    <a:gd name="T3" fmla="*/ 1 h 31"/>
                    <a:gd name="T4" fmla="*/ 18 w 144"/>
                    <a:gd name="T5" fmla="*/ 3 h 31"/>
                    <a:gd name="T6" fmla="*/ 11 w 144"/>
                    <a:gd name="T7" fmla="*/ 3 h 31"/>
                    <a:gd name="T8" fmla="*/ 5 w 144"/>
                    <a:gd name="T9" fmla="*/ 4 h 31"/>
                    <a:gd name="T10" fmla="*/ 3 w 144"/>
                    <a:gd name="T11" fmla="*/ 7 h 31"/>
                    <a:gd name="T12" fmla="*/ 0 w 144"/>
                    <a:gd name="T13" fmla="*/ 8 h 31"/>
                    <a:gd name="T14" fmla="*/ 3 w 144"/>
                    <a:gd name="T15" fmla="*/ 8 h 31"/>
                    <a:gd name="T16" fmla="*/ 6 w 144"/>
                    <a:gd name="T17" fmla="*/ 5 h 31"/>
                    <a:gd name="T18" fmla="*/ 13 w 144"/>
                    <a:gd name="T19" fmla="*/ 3 h 31"/>
                    <a:gd name="T20" fmla="*/ 18 w 144"/>
                    <a:gd name="T21" fmla="*/ 3 h 31"/>
                    <a:gd name="T22" fmla="*/ 22 w 144"/>
                    <a:gd name="T23" fmla="*/ 3 h 31"/>
                    <a:gd name="T24" fmla="*/ 28 w 144"/>
                    <a:gd name="T25" fmla="*/ 1 h 31"/>
                    <a:gd name="T26" fmla="*/ 37 w 144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44"/>
                    <a:gd name="T43" fmla="*/ 0 h 31"/>
                    <a:gd name="T44" fmla="*/ 144 w 144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44" h="31">
                      <a:moveTo>
                        <a:pt x="144" y="0"/>
                      </a:moveTo>
                      <a:lnTo>
                        <a:pt x="108" y="2"/>
                      </a:lnTo>
                      <a:lnTo>
                        <a:pt x="70" y="9"/>
                      </a:lnTo>
                      <a:lnTo>
                        <a:pt x="42" y="10"/>
                      </a:lnTo>
                      <a:lnTo>
                        <a:pt x="19" y="15"/>
                      </a:lnTo>
                      <a:lnTo>
                        <a:pt x="11" y="25"/>
                      </a:lnTo>
                      <a:lnTo>
                        <a:pt x="0" y="31"/>
                      </a:lnTo>
                      <a:lnTo>
                        <a:pt x="11" y="29"/>
                      </a:lnTo>
                      <a:lnTo>
                        <a:pt x="21" y="17"/>
                      </a:lnTo>
                      <a:lnTo>
                        <a:pt x="52" y="11"/>
                      </a:lnTo>
                      <a:lnTo>
                        <a:pt x="70" y="11"/>
                      </a:lnTo>
                      <a:lnTo>
                        <a:pt x="84" y="9"/>
                      </a:lnTo>
                      <a:lnTo>
                        <a:pt x="109" y="3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4" name="Group 1232"/>
              <p:cNvGrpSpPr>
                <a:grpSpLocks/>
              </p:cNvGrpSpPr>
              <p:nvPr/>
            </p:nvGrpSpPr>
            <p:grpSpPr bwMode="auto">
              <a:xfrm>
                <a:off x="1689" y="3733"/>
                <a:ext cx="72" cy="34"/>
                <a:chOff x="1689" y="3733"/>
                <a:chExt cx="72" cy="34"/>
              </a:xfrm>
            </p:grpSpPr>
            <p:grpSp>
              <p:nvGrpSpPr>
                <p:cNvPr id="322" name="Group 1233"/>
                <p:cNvGrpSpPr>
                  <a:grpSpLocks/>
                </p:cNvGrpSpPr>
                <p:nvPr/>
              </p:nvGrpSpPr>
              <p:grpSpPr bwMode="auto">
                <a:xfrm>
                  <a:off x="1689" y="3733"/>
                  <a:ext cx="63" cy="27"/>
                  <a:chOff x="1689" y="3733"/>
                  <a:chExt cx="63" cy="27"/>
                </a:xfrm>
              </p:grpSpPr>
              <p:sp>
                <p:nvSpPr>
                  <p:cNvPr id="326" name="Freeform 1234"/>
                  <p:cNvSpPr>
                    <a:spLocks/>
                  </p:cNvSpPr>
                  <p:nvPr/>
                </p:nvSpPr>
                <p:spPr bwMode="auto">
                  <a:xfrm>
                    <a:off x="1689" y="3733"/>
                    <a:ext cx="63" cy="27"/>
                  </a:xfrm>
                  <a:custGeom>
                    <a:avLst/>
                    <a:gdLst>
                      <a:gd name="T0" fmla="*/ 28 w 128"/>
                      <a:gd name="T1" fmla="*/ 13 h 55"/>
                      <a:gd name="T2" fmla="*/ 26 w 128"/>
                      <a:gd name="T3" fmla="*/ 13 h 55"/>
                      <a:gd name="T4" fmla="*/ 25 w 128"/>
                      <a:gd name="T5" fmla="*/ 12 h 55"/>
                      <a:gd name="T6" fmla="*/ 23 w 128"/>
                      <a:gd name="T7" fmla="*/ 12 h 55"/>
                      <a:gd name="T8" fmla="*/ 21 w 128"/>
                      <a:gd name="T9" fmla="*/ 12 h 55"/>
                      <a:gd name="T10" fmla="*/ 19 w 128"/>
                      <a:gd name="T11" fmla="*/ 12 h 55"/>
                      <a:gd name="T12" fmla="*/ 17 w 128"/>
                      <a:gd name="T13" fmla="*/ 12 h 55"/>
                      <a:gd name="T14" fmla="*/ 16 w 128"/>
                      <a:gd name="T15" fmla="*/ 12 h 55"/>
                      <a:gd name="T16" fmla="*/ 15 w 128"/>
                      <a:gd name="T17" fmla="*/ 11 h 55"/>
                      <a:gd name="T18" fmla="*/ 14 w 128"/>
                      <a:gd name="T19" fmla="*/ 10 h 55"/>
                      <a:gd name="T20" fmla="*/ 13 w 128"/>
                      <a:gd name="T21" fmla="*/ 9 h 55"/>
                      <a:gd name="T22" fmla="*/ 12 w 128"/>
                      <a:gd name="T23" fmla="*/ 8 h 55"/>
                      <a:gd name="T24" fmla="*/ 10 w 128"/>
                      <a:gd name="T25" fmla="*/ 9 h 55"/>
                      <a:gd name="T26" fmla="*/ 8 w 128"/>
                      <a:gd name="T27" fmla="*/ 9 h 55"/>
                      <a:gd name="T28" fmla="*/ 8 w 128"/>
                      <a:gd name="T29" fmla="*/ 9 h 55"/>
                      <a:gd name="T30" fmla="*/ 7 w 128"/>
                      <a:gd name="T31" fmla="*/ 8 h 55"/>
                      <a:gd name="T32" fmla="*/ 7 w 128"/>
                      <a:gd name="T33" fmla="*/ 8 h 55"/>
                      <a:gd name="T34" fmla="*/ 7 w 128"/>
                      <a:gd name="T35" fmla="*/ 7 h 55"/>
                      <a:gd name="T36" fmla="*/ 8 w 128"/>
                      <a:gd name="T37" fmla="*/ 7 h 55"/>
                      <a:gd name="T38" fmla="*/ 8 w 128"/>
                      <a:gd name="T39" fmla="*/ 7 h 55"/>
                      <a:gd name="T40" fmla="*/ 10 w 128"/>
                      <a:gd name="T41" fmla="*/ 6 h 55"/>
                      <a:gd name="T42" fmla="*/ 12 w 128"/>
                      <a:gd name="T43" fmla="*/ 6 h 55"/>
                      <a:gd name="T44" fmla="*/ 11 w 128"/>
                      <a:gd name="T45" fmla="*/ 5 h 55"/>
                      <a:gd name="T46" fmla="*/ 8 w 128"/>
                      <a:gd name="T47" fmla="*/ 4 h 55"/>
                      <a:gd name="T48" fmla="*/ 7 w 128"/>
                      <a:gd name="T49" fmla="*/ 4 h 55"/>
                      <a:gd name="T50" fmla="*/ 5 w 128"/>
                      <a:gd name="T51" fmla="*/ 4 h 55"/>
                      <a:gd name="T52" fmla="*/ 4 w 128"/>
                      <a:gd name="T53" fmla="*/ 4 h 55"/>
                      <a:gd name="T54" fmla="*/ 2 w 128"/>
                      <a:gd name="T55" fmla="*/ 4 h 55"/>
                      <a:gd name="T56" fmla="*/ 1 w 128"/>
                      <a:gd name="T57" fmla="*/ 4 h 55"/>
                      <a:gd name="T58" fmla="*/ 1 w 128"/>
                      <a:gd name="T59" fmla="*/ 3 h 55"/>
                      <a:gd name="T60" fmla="*/ 0 w 128"/>
                      <a:gd name="T61" fmla="*/ 3 h 55"/>
                      <a:gd name="T62" fmla="*/ 0 w 128"/>
                      <a:gd name="T63" fmla="*/ 3 h 55"/>
                      <a:gd name="T64" fmla="*/ 0 w 128"/>
                      <a:gd name="T65" fmla="*/ 2 h 55"/>
                      <a:gd name="T66" fmla="*/ 0 w 128"/>
                      <a:gd name="T67" fmla="*/ 2 h 55"/>
                      <a:gd name="T68" fmla="*/ 0 w 128"/>
                      <a:gd name="T69" fmla="*/ 2 h 55"/>
                      <a:gd name="T70" fmla="*/ 1 w 128"/>
                      <a:gd name="T71" fmla="*/ 2 h 55"/>
                      <a:gd name="T72" fmla="*/ 2 w 128"/>
                      <a:gd name="T73" fmla="*/ 1 h 55"/>
                      <a:gd name="T74" fmla="*/ 3 w 128"/>
                      <a:gd name="T75" fmla="*/ 1 h 55"/>
                      <a:gd name="T76" fmla="*/ 4 w 128"/>
                      <a:gd name="T77" fmla="*/ 0 h 55"/>
                      <a:gd name="T78" fmla="*/ 5 w 128"/>
                      <a:gd name="T79" fmla="*/ 0 h 55"/>
                      <a:gd name="T80" fmla="*/ 8 w 128"/>
                      <a:gd name="T81" fmla="*/ 0 h 55"/>
                      <a:gd name="T82" fmla="*/ 9 w 128"/>
                      <a:gd name="T83" fmla="*/ 0 h 55"/>
                      <a:gd name="T84" fmla="*/ 10 w 128"/>
                      <a:gd name="T85" fmla="*/ 0 h 55"/>
                      <a:gd name="T86" fmla="*/ 11 w 128"/>
                      <a:gd name="T87" fmla="*/ 0 h 55"/>
                      <a:gd name="T88" fmla="*/ 12 w 128"/>
                      <a:gd name="T89" fmla="*/ 0 h 55"/>
                      <a:gd name="T90" fmla="*/ 15 w 128"/>
                      <a:gd name="T91" fmla="*/ 2 h 55"/>
                      <a:gd name="T92" fmla="*/ 17 w 128"/>
                      <a:gd name="T93" fmla="*/ 2 h 55"/>
                      <a:gd name="T94" fmla="*/ 18 w 128"/>
                      <a:gd name="T95" fmla="*/ 2 h 55"/>
                      <a:gd name="T96" fmla="*/ 19 w 128"/>
                      <a:gd name="T97" fmla="*/ 2 h 55"/>
                      <a:gd name="T98" fmla="*/ 20 w 128"/>
                      <a:gd name="T99" fmla="*/ 3 h 55"/>
                      <a:gd name="T100" fmla="*/ 23 w 128"/>
                      <a:gd name="T101" fmla="*/ 5 h 55"/>
                      <a:gd name="T102" fmla="*/ 24 w 128"/>
                      <a:gd name="T103" fmla="*/ 6 h 55"/>
                      <a:gd name="T104" fmla="*/ 26 w 128"/>
                      <a:gd name="T105" fmla="*/ 7 h 55"/>
                      <a:gd name="T106" fmla="*/ 27 w 128"/>
                      <a:gd name="T107" fmla="*/ 8 h 55"/>
                      <a:gd name="T108" fmla="*/ 31 w 128"/>
                      <a:gd name="T109" fmla="*/ 8 h 55"/>
                      <a:gd name="T110" fmla="*/ 28 w 128"/>
                      <a:gd name="T111" fmla="*/ 13 h 55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128"/>
                      <a:gd name="T169" fmla="*/ 0 h 55"/>
                      <a:gd name="T170" fmla="*/ 128 w 128"/>
                      <a:gd name="T171" fmla="*/ 55 h 55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128" h="55">
                        <a:moveTo>
                          <a:pt x="115" y="55"/>
                        </a:moveTo>
                        <a:lnTo>
                          <a:pt x="108" y="54"/>
                        </a:lnTo>
                        <a:lnTo>
                          <a:pt x="102" y="50"/>
                        </a:lnTo>
                        <a:lnTo>
                          <a:pt x="95" y="49"/>
                        </a:lnTo>
                        <a:lnTo>
                          <a:pt x="86" y="50"/>
                        </a:lnTo>
                        <a:lnTo>
                          <a:pt x="77" y="50"/>
                        </a:lnTo>
                        <a:lnTo>
                          <a:pt x="72" y="49"/>
                        </a:lnTo>
                        <a:lnTo>
                          <a:pt x="67" y="48"/>
                        </a:lnTo>
                        <a:lnTo>
                          <a:pt x="63" y="46"/>
                        </a:lnTo>
                        <a:lnTo>
                          <a:pt x="59" y="42"/>
                        </a:lnTo>
                        <a:lnTo>
                          <a:pt x="55" y="38"/>
                        </a:lnTo>
                        <a:lnTo>
                          <a:pt x="49" y="35"/>
                        </a:lnTo>
                        <a:lnTo>
                          <a:pt x="41" y="36"/>
                        </a:lnTo>
                        <a:lnTo>
                          <a:pt x="35" y="36"/>
                        </a:lnTo>
                        <a:lnTo>
                          <a:pt x="32" y="36"/>
                        </a:lnTo>
                        <a:lnTo>
                          <a:pt x="31" y="35"/>
                        </a:lnTo>
                        <a:lnTo>
                          <a:pt x="30" y="33"/>
                        </a:lnTo>
                        <a:lnTo>
                          <a:pt x="31" y="30"/>
                        </a:lnTo>
                        <a:lnTo>
                          <a:pt x="32" y="28"/>
                        </a:lnTo>
                        <a:lnTo>
                          <a:pt x="35" y="28"/>
                        </a:lnTo>
                        <a:lnTo>
                          <a:pt x="42" y="27"/>
                        </a:lnTo>
                        <a:lnTo>
                          <a:pt x="51" y="24"/>
                        </a:lnTo>
                        <a:lnTo>
                          <a:pt x="44" y="20"/>
                        </a:lnTo>
                        <a:lnTo>
                          <a:pt x="35" y="17"/>
                        </a:lnTo>
                        <a:lnTo>
                          <a:pt x="28" y="17"/>
                        </a:lnTo>
                        <a:lnTo>
                          <a:pt x="21" y="17"/>
                        </a:lnTo>
                        <a:lnTo>
                          <a:pt x="17" y="18"/>
                        </a:lnTo>
                        <a:lnTo>
                          <a:pt x="10" y="18"/>
                        </a:lnTo>
                        <a:lnTo>
                          <a:pt x="7" y="17"/>
                        </a:lnTo>
                        <a:lnTo>
                          <a:pt x="7" y="15"/>
                        </a:lnTo>
                        <a:lnTo>
                          <a:pt x="3" y="15"/>
                        </a:lnTo>
                        <a:lnTo>
                          <a:pt x="1" y="14"/>
                        </a:lnTo>
                        <a:lnTo>
                          <a:pt x="0" y="11"/>
                        </a:lnTo>
                        <a:lnTo>
                          <a:pt x="1" y="10"/>
                        </a:lnTo>
                        <a:lnTo>
                          <a:pt x="3" y="9"/>
                        </a:lnTo>
                        <a:lnTo>
                          <a:pt x="7" y="8"/>
                        </a:lnTo>
                        <a:lnTo>
                          <a:pt x="10" y="5"/>
                        </a:lnTo>
                        <a:lnTo>
                          <a:pt x="13" y="4"/>
                        </a:lnTo>
                        <a:lnTo>
                          <a:pt x="17" y="3"/>
                        </a:lnTo>
                        <a:lnTo>
                          <a:pt x="20" y="3"/>
                        </a:lnTo>
                        <a:lnTo>
                          <a:pt x="35" y="1"/>
                        </a:lnTo>
                        <a:lnTo>
                          <a:pt x="38" y="0"/>
                        </a:lnTo>
                        <a:lnTo>
                          <a:pt x="42" y="0"/>
                        </a:lnTo>
                        <a:lnTo>
                          <a:pt x="45" y="0"/>
                        </a:lnTo>
                        <a:lnTo>
                          <a:pt x="51" y="1"/>
                        </a:lnTo>
                        <a:lnTo>
                          <a:pt x="63" y="8"/>
                        </a:lnTo>
                        <a:lnTo>
                          <a:pt x="70" y="9"/>
                        </a:lnTo>
                        <a:lnTo>
                          <a:pt x="76" y="9"/>
                        </a:lnTo>
                        <a:lnTo>
                          <a:pt x="80" y="11"/>
                        </a:lnTo>
                        <a:lnTo>
                          <a:pt x="83" y="15"/>
                        </a:lnTo>
                        <a:lnTo>
                          <a:pt x="94" y="22"/>
                        </a:lnTo>
                        <a:lnTo>
                          <a:pt x="98" y="24"/>
                        </a:lnTo>
                        <a:lnTo>
                          <a:pt x="105" y="30"/>
                        </a:lnTo>
                        <a:lnTo>
                          <a:pt x="109" y="33"/>
                        </a:lnTo>
                        <a:lnTo>
                          <a:pt x="128" y="33"/>
                        </a:lnTo>
                        <a:lnTo>
                          <a:pt x="115" y="55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27" name="Freeform 1235"/>
                  <p:cNvSpPr>
                    <a:spLocks/>
                  </p:cNvSpPr>
                  <p:nvPr/>
                </p:nvSpPr>
                <p:spPr bwMode="auto">
                  <a:xfrm>
                    <a:off x="1713" y="3745"/>
                    <a:ext cx="16" cy="3"/>
                  </a:xfrm>
                  <a:custGeom>
                    <a:avLst/>
                    <a:gdLst>
                      <a:gd name="T0" fmla="*/ 0 w 31"/>
                      <a:gd name="T1" fmla="*/ 0 h 7"/>
                      <a:gd name="T2" fmla="*/ 1 w 31"/>
                      <a:gd name="T3" fmla="*/ 0 h 7"/>
                      <a:gd name="T4" fmla="*/ 2 w 31"/>
                      <a:gd name="T5" fmla="*/ 0 h 7"/>
                      <a:gd name="T6" fmla="*/ 3 w 31"/>
                      <a:gd name="T7" fmla="*/ 0 h 7"/>
                      <a:gd name="T8" fmla="*/ 4 w 31"/>
                      <a:gd name="T9" fmla="*/ 1 h 7"/>
                      <a:gd name="T10" fmla="*/ 5 w 31"/>
                      <a:gd name="T11" fmla="*/ 1 h 7"/>
                      <a:gd name="T12" fmla="*/ 7 w 31"/>
                      <a:gd name="T13" fmla="*/ 1 h 7"/>
                      <a:gd name="T14" fmla="*/ 8 w 31"/>
                      <a:gd name="T15" fmla="*/ 1 h 7"/>
                      <a:gd name="T16" fmla="*/ 7 w 31"/>
                      <a:gd name="T17" fmla="*/ 1 h 7"/>
                      <a:gd name="T18" fmla="*/ 6 w 31"/>
                      <a:gd name="T19" fmla="*/ 1 h 7"/>
                      <a:gd name="T20" fmla="*/ 5 w 31"/>
                      <a:gd name="T21" fmla="*/ 1 h 7"/>
                      <a:gd name="T22" fmla="*/ 4 w 31"/>
                      <a:gd name="T23" fmla="*/ 1 h 7"/>
                      <a:gd name="T24" fmla="*/ 3 w 31"/>
                      <a:gd name="T25" fmla="*/ 0 h 7"/>
                      <a:gd name="T26" fmla="*/ 2 w 31"/>
                      <a:gd name="T27" fmla="*/ 0 h 7"/>
                      <a:gd name="T28" fmla="*/ 0 w 31"/>
                      <a:gd name="T29" fmla="*/ 0 h 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31"/>
                      <a:gd name="T46" fmla="*/ 0 h 7"/>
                      <a:gd name="T47" fmla="*/ 31 w 31"/>
                      <a:gd name="T48" fmla="*/ 7 h 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31" h="7">
                        <a:moveTo>
                          <a:pt x="0" y="0"/>
                        </a:moveTo>
                        <a:lnTo>
                          <a:pt x="2" y="3"/>
                        </a:lnTo>
                        <a:lnTo>
                          <a:pt x="7" y="1"/>
                        </a:lnTo>
                        <a:lnTo>
                          <a:pt x="9" y="3"/>
                        </a:lnTo>
                        <a:lnTo>
                          <a:pt x="13" y="5"/>
                        </a:lnTo>
                        <a:lnTo>
                          <a:pt x="20" y="6"/>
                        </a:lnTo>
                        <a:lnTo>
                          <a:pt x="25" y="6"/>
                        </a:lnTo>
                        <a:lnTo>
                          <a:pt x="31" y="7"/>
                        </a:lnTo>
                        <a:lnTo>
                          <a:pt x="27" y="5"/>
                        </a:lnTo>
                        <a:lnTo>
                          <a:pt x="21" y="5"/>
                        </a:lnTo>
                        <a:lnTo>
                          <a:pt x="18" y="5"/>
                        </a:lnTo>
                        <a:lnTo>
                          <a:pt x="13" y="4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28" name="Freeform 1236"/>
                  <p:cNvSpPr>
                    <a:spLocks/>
                  </p:cNvSpPr>
                  <p:nvPr/>
                </p:nvSpPr>
                <p:spPr bwMode="auto">
                  <a:xfrm>
                    <a:off x="1707" y="3748"/>
                    <a:ext cx="2" cy="1"/>
                  </a:xfrm>
                  <a:custGeom>
                    <a:avLst/>
                    <a:gdLst>
                      <a:gd name="T0" fmla="*/ 0 w 3"/>
                      <a:gd name="T1" fmla="*/ 0 h 4"/>
                      <a:gd name="T2" fmla="*/ 1 w 3"/>
                      <a:gd name="T3" fmla="*/ 0 h 4"/>
                      <a:gd name="T4" fmla="*/ 1 w 3"/>
                      <a:gd name="T5" fmla="*/ 0 h 4"/>
                      <a:gd name="T6" fmla="*/ 0 w 3"/>
                      <a:gd name="T7" fmla="*/ 0 h 4"/>
                      <a:gd name="T8" fmla="*/ 1 w 3"/>
                      <a:gd name="T9" fmla="*/ 0 h 4"/>
                      <a:gd name="T10" fmla="*/ 1 w 3"/>
                      <a:gd name="T11" fmla="*/ 0 h 4"/>
                      <a:gd name="T12" fmla="*/ 0 w 3"/>
                      <a:gd name="T13" fmla="*/ 0 h 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"/>
                      <a:gd name="T22" fmla="*/ 0 h 4"/>
                      <a:gd name="T23" fmla="*/ 3 w 3"/>
                      <a:gd name="T24" fmla="*/ 4 h 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" h="4">
                        <a:moveTo>
                          <a:pt x="0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0" y="4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29" name="Freeform 1237"/>
                  <p:cNvSpPr>
                    <a:spLocks/>
                  </p:cNvSpPr>
                  <p:nvPr/>
                </p:nvSpPr>
                <p:spPr bwMode="auto">
                  <a:xfrm>
                    <a:off x="1691" y="3737"/>
                    <a:ext cx="9" cy="3"/>
                  </a:xfrm>
                  <a:custGeom>
                    <a:avLst/>
                    <a:gdLst>
                      <a:gd name="T0" fmla="*/ 0 w 18"/>
                      <a:gd name="T1" fmla="*/ 1 h 7"/>
                      <a:gd name="T2" fmla="*/ 1 w 18"/>
                      <a:gd name="T3" fmla="*/ 1 h 7"/>
                      <a:gd name="T4" fmla="*/ 1 w 18"/>
                      <a:gd name="T5" fmla="*/ 1 h 7"/>
                      <a:gd name="T6" fmla="*/ 2 w 18"/>
                      <a:gd name="T7" fmla="*/ 0 h 7"/>
                      <a:gd name="T8" fmla="*/ 3 w 18"/>
                      <a:gd name="T9" fmla="*/ 0 h 7"/>
                      <a:gd name="T10" fmla="*/ 3 w 18"/>
                      <a:gd name="T11" fmla="*/ 0 h 7"/>
                      <a:gd name="T12" fmla="*/ 4 w 18"/>
                      <a:gd name="T13" fmla="*/ 0 h 7"/>
                      <a:gd name="T14" fmla="*/ 5 w 18"/>
                      <a:gd name="T15" fmla="*/ 0 h 7"/>
                      <a:gd name="T16" fmla="*/ 4 w 18"/>
                      <a:gd name="T17" fmla="*/ 0 h 7"/>
                      <a:gd name="T18" fmla="*/ 3 w 18"/>
                      <a:gd name="T19" fmla="*/ 0 h 7"/>
                      <a:gd name="T20" fmla="*/ 2 w 18"/>
                      <a:gd name="T21" fmla="*/ 0 h 7"/>
                      <a:gd name="T22" fmla="*/ 2 w 18"/>
                      <a:gd name="T23" fmla="*/ 0 h 7"/>
                      <a:gd name="T24" fmla="*/ 0 w 18"/>
                      <a:gd name="T25" fmla="*/ 1 h 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"/>
                      <a:gd name="T40" fmla="*/ 0 h 7"/>
                      <a:gd name="T41" fmla="*/ 18 w 18"/>
                      <a:gd name="T42" fmla="*/ 7 h 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" h="7">
                        <a:moveTo>
                          <a:pt x="0" y="6"/>
                        </a:moveTo>
                        <a:lnTo>
                          <a:pt x="2" y="7"/>
                        </a:lnTo>
                        <a:lnTo>
                          <a:pt x="4" y="5"/>
                        </a:lnTo>
                        <a:lnTo>
                          <a:pt x="8" y="3"/>
                        </a:lnTo>
                        <a:lnTo>
                          <a:pt x="9" y="1"/>
                        </a:lnTo>
                        <a:lnTo>
                          <a:pt x="11" y="1"/>
                        </a:lnTo>
                        <a:lnTo>
                          <a:pt x="15" y="0"/>
                        </a:lnTo>
                        <a:lnTo>
                          <a:pt x="18" y="0"/>
                        </a:lnTo>
                        <a:lnTo>
                          <a:pt x="14" y="0"/>
                        </a:lnTo>
                        <a:lnTo>
                          <a:pt x="9" y="0"/>
                        </a:lnTo>
                        <a:lnTo>
                          <a:pt x="8" y="1"/>
                        </a:lnTo>
                        <a:lnTo>
                          <a:pt x="7" y="2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0" name="Freeform 1238"/>
                  <p:cNvSpPr>
                    <a:spLocks/>
                  </p:cNvSpPr>
                  <p:nvPr/>
                </p:nvSpPr>
                <p:spPr bwMode="auto">
                  <a:xfrm>
                    <a:off x="1705" y="3735"/>
                    <a:ext cx="14" cy="3"/>
                  </a:xfrm>
                  <a:custGeom>
                    <a:avLst/>
                    <a:gdLst>
                      <a:gd name="T0" fmla="*/ 0 w 28"/>
                      <a:gd name="T1" fmla="*/ 1 h 6"/>
                      <a:gd name="T2" fmla="*/ 2 w 28"/>
                      <a:gd name="T3" fmla="*/ 1 h 6"/>
                      <a:gd name="T4" fmla="*/ 3 w 28"/>
                      <a:gd name="T5" fmla="*/ 0 h 6"/>
                      <a:gd name="T6" fmla="*/ 3 w 28"/>
                      <a:gd name="T7" fmla="*/ 0 h 6"/>
                      <a:gd name="T8" fmla="*/ 4 w 28"/>
                      <a:gd name="T9" fmla="*/ 1 h 6"/>
                      <a:gd name="T10" fmla="*/ 4 w 28"/>
                      <a:gd name="T11" fmla="*/ 1 h 6"/>
                      <a:gd name="T12" fmla="*/ 5 w 28"/>
                      <a:gd name="T13" fmla="*/ 1 h 6"/>
                      <a:gd name="T14" fmla="*/ 6 w 28"/>
                      <a:gd name="T15" fmla="*/ 2 h 6"/>
                      <a:gd name="T16" fmla="*/ 7 w 28"/>
                      <a:gd name="T17" fmla="*/ 2 h 6"/>
                      <a:gd name="T18" fmla="*/ 6 w 28"/>
                      <a:gd name="T19" fmla="*/ 2 h 6"/>
                      <a:gd name="T20" fmla="*/ 6 w 28"/>
                      <a:gd name="T21" fmla="*/ 2 h 6"/>
                      <a:gd name="T22" fmla="*/ 4 w 28"/>
                      <a:gd name="T23" fmla="*/ 1 h 6"/>
                      <a:gd name="T24" fmla="*/ 4 w 28"/>
                      <a:gd name="T25" fmla="*/ 1 h 6"/>
                      <a:gd name="T26" fmla="*/ 3 w 28"/>
                      <a:gd name="T27" fmla="*/ 1 h 6"/>
                      <a:gd name="T28" fmla="*/ 2 w 28"/>
                      <a:gd name="T29" fmla="*/ 1 h 6"/>
                      <a:gd name="T30" fmla="*/ 0 w 28"/>
                      <a:gd name="T31" fmla="*/ 1 h 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8"/>
                      <a:gd name="T49" fmla="*/ 0 h 6"/>
                      <a:gd name="T50" fmla="*/ 28 w 28"/>
                      <a:gd name="T51" fmla="*/ 6 h 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8" h="6">
                        <a:moveTo>
                          <a:pt x="0" y="1"/>
                        </a:moveTo>
                        <a:lnTo>
                          <a:pt x="6" y="1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4" y="1"/>
                        </a:lnTo>
                        <a:lnTo>
                          <a:pt x="16" y="3"/>
                        </a:lnTo>
                        <a:lnTo>
                          <a:pt x="19" y="4"/>
                        </a:lnTo>
                        <a:lnTo>
                          <a:pt x="24" y="6"/>
                        </a:lnTo>
                        <a:lnTo>
                          <a:pt x="28" y="6"/>
                        </a:lnTo>
                        <a:lnTo>
                          <a:pt x="24" y="6"/>
                        </a:lnTo>
                        <a:lnTo>
                          <a:pt x="21" y="6"/>
                        </a:lnTo>
                        <a:lnTo>
                          <a:pt x="16" y="4"/>
                        </a:lnTo>
                        <a:lnTo>
                          <a:pt x="13" y="1"/>
                        </a:lnTo>
                        <a:lnTo>
                          <a:pt x="9" y="1"/>
                        </a:lnTo>
                        <a:lnTo>
                          <a:pt x="6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1" name="Freeform 1239"/>
                  <p:cNvSpPr>
                    <a:spLocks/>
                  </p:cNvSpPr>
                  <p:nvPr/>
                </p:nvSpPr>
                <p:spPr bwMode="auto">
                  <a:xfrm>
                    <a:off x="1694" y="3739"/>
                    <a:ext cx="3" cy="2"/>
                  </a:xfrm>
                  <a:custGeom>
                    <a:avLst/>
                    <a:gdLst>
                      <a:gd name="T0" fmla="*/ 1 w 6"/>
                      <a:gd name="T1" fmla="*/ 0 h 5"/>
                      <a:gd name="T2" fmla="*/ 2 w 6"/>
                      <a:gd name="T3" fmla="*/ 0 h 5"/>
                      <a:gd name="T4" fmla="*/ 1 w 6"/>
                      <a:gd name="T5" fmla="*/ 1 h 5"/>
                      <a:gd name="T6" fmla="*/ 0 w 6"/>
                      <a:gd name="T7" fmla="*/ 1 h 5"/>
                      <a:gd name="T8" fmla="*/ 1 w 6"/>
                      <a:gd name="T9" fmla="*/ 0 h 5"/>
                      <a:gd name="T10" fmla="*/ 1 w 6"/>
                      <a:gd name="T11" fmla="*/ 0 h 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"/>
                      <a:gd name="T19" fmla="*/ 0 h 5"/>
                      <a:gd name="T20" fmla="*/ 6 w 6"/>
                      <a:gd name="T21" fmla="*/ 5 h 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" h="5">
                        <a:moveTo>
                          <a:pt x="4" y="0"/>
                        </a:move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0" y="5"/>
                        </a:lnTo>
                        <a:lnTo>
                          <a:pt x="4" y="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2" name="Freeform 1240"/>
                  <p:cNvSpPr>
                    <a:spLocks/>
                  </p:cNvSpPr>
                  <p:nvPr/>
                </p:nvSpPr>
                <p:spPr bwMode="auto">
                  <a:xfrm>
                    <a:off x="1691" y="3737"/>
                    <a:ext cx="2" cy="2"/>
                  </a:xfrm>
                  <a:custGeom>
                    <a:avLst/>
                    <a:gdLst>
                      <a:gd name="T0" fmla="*/ 1 w 6"/>
                      <a:gd name="T1" fmla="*/ 1 h 3"/>
                      <a:gd name="T2" fmla="*/ 0 w 6"/>
                      <a:gd name="T3" fmla="*/ 0 h 3"/>
                      <a:gd name="T4" fmla="*/ 0 w 6"/>
                      <a:gd name="T5" fmla="*/ 1 h 3"/>
                      <a:gd name="T6" fmla="*/ 0 w 6"/>
                      <a:gd name="T7" fmla="*/ 1 h 3"/>
                      <a:gd name="T8" fmla="*/ 0 w 6"/>
                      <a:gd name="T9" fmla="*/ 1 h 3"/>
                      <a:gd name="T10" fmla="*/ 1 w 6"/>
                      <a:gd name="T11" fmla="*/ 1 h 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"/>
                      <a:gd name="T19" fmla="*/ 0 h 3"/>
                      <a:gd name="T20" fmla="*/ 6 w 6"/>
                      <a:gd name="T21" fmla="*/ 3 h 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" h="3">
                        <a:moveTo>
                          <a:pt x="6" y="2"/>
                        </a:moveTo>
                        <a:lnTo>
                          <a:pt x="4" y="0"/>
                        </a:lnTo>
                        <a:lnTo>
                          <a:pt x="4" y="1"/>
                        </a:lnTo>
                        <a:lnTo>
                          <a:pt x="0" y="3"/>
                        </a:lnTo>
                        <a:lnTo>
                          <a:pt x="6" y="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3" name="Freeform 1241"/>
                  <p:cNvSpPr>
                    <a:spLocks/>
                  </p:cNvSpPr>
                  <p:nvPr/>
                </p:nvSpPr>
                <p:spPr bwMode="auto">
                  <a:xfrm>
                    <a:off x="1726" y="3740"/>
                    <a:ext cx="3" cy="3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0 w 7"/>
                      <a:gd name="T3" fmla="*/ 1 h 6"/>
                      <a:gd name="T4" fmla="*/ 1 w 7"/>
                      <a:gd name="T5" fmla="*/ 1 h 6"/>
                      <a:gd name="T6" fmla="*/ 1 w 7"/>
                      <a:gd name="T7" fmla="*/ 2 h 6"/>
                      <a:gd name="T8" fmla="*/ 0 w 7"/>
                      <a:gd name="T9" fmla="*/ 0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"/>
                      <a:gd name="T16" fmla="*/ 0 h 6"/>
                      <a:gd name="T17" fmla="*/ 7 w 7"/>
                      <a:gd name="T18" fmla="*/ 6 h 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" h="6">
                        <a:moveTo>
                          <a:pt x="0" y="0"/>
                        </a:moveTo>
                        <a:lnTo>
                          <a:pt x="2" y="2"/>
                        </a:lnTo>
                        <a:lnTo>
                          <a:pt x="5" y="4"/>
                        </a:lnTo>
                        <a:lnTo>
                          <a:pt x="7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4" name="Freeform 1242"/>
                  <p:cNvSpPr>
                    <a:spLocks/>
                  </p:cNvSpPr>
                  <p:nvPr/>
                </p:nvSpPr>
                <p:spPr bwMode="auto">
                  <a:xfrm>
                    <a:off x="1737" y="3753"/>
                    <a:ext cx="4" cy="3"/>
                  </a:xfrm>
                  <a:custGeom>
                    <a:avLst/>
                    <a:gdLst>
                      <a:gd name="T0" fmla="*/ 2 w 8"/>
                      <a:gd name="T1" fmla="*/ 0 h 6"/>
                      <a:gd name="T2" fmla="*/ 1 w 8"/>
                      <a:gd name="T3" fmla="*/ 1 h 6"/>
                      <a:gd name="T4" fmla="*/ 0 w 8"/>
                      <a:gd name="T5" fmla="*/ 2 h 6"/>
                      <a:gd name="T6" fmla="*/ 2 w 8"/>
                      <a:gd name="T7" fmla="*/ 0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6"/>
                      <a:gd name="T14" fmla="*/ 8 w 8"/>
                      <a:gd name="T15" fmla="*/ 6 h 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6">
                        <a:moveTo>
                          <a:pt x="8" y="0"/>
                        </a:moveTo>
                        <a:lnTo>
                          <a:pt x="3" y="2"/>
                        </a:lnTo>
                        <a:lnTo>
                          <a:pt x="0" y="6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23" name="Group 1243"/>
                <p:cNvGrpSpPr>
                  <a:grpSpLocks/>
                </p:cNvGrpSpPr>
                <p:nvPr/>
              </p:nvGrpSpPr>
              <p:grpSpPr bwMode="auto">
                <a:xfrm>
                  <a:off x="1743" y="3748"/>
                  <a:ext cx="18" cy="19"/>
                  <a:chOff x="1743" y="3748"/>
                  <a:chExt cx="18" cy="19"/>
                </a:xfrm>
              </p:grpSpPr>
              <p:sp>
                <p:nvSpPr>
                  <p:cNvPr id="324" name="Freeform 1244"/>
                  <p:cNvSpPr>
                    <a:spLocks/>
                  </p:cNvSpPr>
                  <p:nvPr/>
                </p:nvSpPr>
                <p:spPr bwMode="auto">
                  <a:xfrm>
                    <a:off x="1743" y="3748"/>
                    <a:ext cx="18" cy="19"/>
                  </a:xfrm>
                  <a:custGeom>
                    <a:avLst/>
                    <a:gdLst>
                      <a:gd name="T0" fmla="*/ 3 w 37"/>
                      <a:gd name="T1" fmla="*/ 0 h 39"/>
                      <a:gd name="T2" fmla="*/ 1 w 37"/>
                      <a:gd name="T3" fmla="*/ 2 h 39"/>
                      <a:gd name="T4" fmla="*/ 1 w 37"/>
                      <a:gd name="T5" fmla="*/ 3 h 39"/>
                      <a:gd name="T6" fmla="*/ 0 w 37"/>
                      <a:gd name="T7" fmla="*/ 5 h 39"/>
                      <a:gd name="T8" fmla="*/ 0 w 37"/>
                      <a:gd name="T9" fmla="*/ 6 h 39"/>
                      <a:gd name="T10" fmla="*/ 0 w 37"/>
                      <a:gd name="T11" fmla="*/ 7 h 39"/>
                      <a:gd name="T12" fmla="*/ 7 w 37"/>
                      <a:gd name="T13" fmla="*/ 9 h 39"/>
                      <a:gd name="T14" fmla="*/ 9 w 37"/>
                      <a:gd name="T15" fmla="*/ 0 h 39"/>
                      <a:gd name="T16" fmla="*/ 6 w 37"/>
                      <a:gd name="T17" fmla="*/ 0 h 39"/>
                      <a:gd name="T18" fmla="*/ 3 w 37"/>
                      <a:gd name="T19" fmla="*/ 0 h 3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"/>
                      <a:gd name="T31" fmla="*/ 0 h 39"/>
                      <a:gd name="T32" fmla="*/ 37 w 37"/>
                      <a:gd name="T33" fmla="*/ 39 h 3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" h="39">
                        <a:moveTo>
                          <a:pt x="13" y="2"/>
                        </a:moveTo>
                        <a:lnTo>
                          <a:pt x="7" y="8"/>
                        </a:lnTo>
                        <a:lnTo>
                          <a:pt x="5" y="13"/>
                        </a:lnTo>
                        <a:lnTo>
                          <a:pt x="2" y="20"/>
                        </a:lnTo>
                        <a:lnTo>
                          <a:pt x="2" y="25"/>
                        </a:lnTo>
                        <a:lnTo>
                          <a:pt x="0" y="31"/>
                        </a:lnTo>
                        <a:lnTo>
                          <a:pt x="30" y="39"/>
                        </a:lnTo>
                        <a:lnTo>
                          <a:pt x="37" y="0"/>
                        </a:lnTo>
                        <a:lnTo>
                          <a:pt x="24" y="2"/>
                        </a:lnTo>
                        <a:lnTo>
                          <a:pt x="13" y="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25" name="Freeform 1245"/>
                  <p:cNvSpPr>
                    <a:spLocks/>
                  </p:cNvSpPr>
                  <p:nvPr/>
                </p:nvSpPr>
                <p:spPr bwMode="auto">
                  <a:xfrm>
                    <a:off x="1745" y="3749"/>
                    <a:ext cx="14" cy="16"/>
                  </a:xfrm>
                  <a:custGeom>
                    <a:avLst/>
                    <a:gdLst>
                      <a:gd name="T0" fmla="*/ 3 w 30"/>
                      <a:gd name="T1" fmla="*/ 1 h 31"/>
                      <a:gd name="T2" fmla="*/ 1 w 30"/>
                      <a:gd name="T3" fmla="*/ 2 h 31"/>
                      <a:gd name="T4" fmla="*/ 0 w 30"/>
                      <a:gd name="T5" fmla="*/ 4 h 31"/>
                      <a:gd name="T6" fmla="*/ 0 w 30"/>
                      <a:gd name="T7" fmla="*/ 5 h 31"/>
                      <a:gd name="T8" fmla="*/ 0 w 30"/>
                      <a:gd name="T9" fmla="*/ 6 h 31"/>
                      <a:gd name="T10" fmla="*/ 5 w 30"/>
                      <a:gd name="T11" fmla="*/ 8 h 31"/>
                      <a:gd name="T12" fmla="*/ 7 w 30"/>
                      <a:gd name="T13" fmla="*/ 0 h 31"/>
                      <a:gd name="T14" fmla="*/ 5 w 30"/>
                      <a:gd name="T15" fmla="*/ 1 h 31"/>
                      <a:gd name="T16" fmla="*/ 3 w 30"/>
                      <a:gd name="T17" fmla="*/ 1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0"/>
                      <a:gd name="T28" fmla="*/ 0 h 31"/>
                      <a:gd name="T29" fmla="*/ 30 w 30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0" h="31">
                        <a:moveTo>
                          <a:pt x="13" y="1"/>
                        </a:moveTo>
                        <a:lnTo>
                          <a:pt x="7" y="5"/>
                        </a:lnTo>
                        <a:lnTo>
                          <a:pt x="3" y="13"/>
                        </a:lnTo>
                        <a:lnTo>
                          <a:pt x="2" y="18"/>
                        </a:lnTo>
                        <a:lnTo>
                          <a:pt x="0" y="24"/>
                        </a:lnTo>
                        <a:lnTo>
                          <a:pt x="24" y="31"/>
                        </a:lnTo>
                        <a:lnTo>
                          <a:pt x="30" y="0"/>
                        </a:lnTo>
                        <a:lnTo>
                          <a:pt x="21" y="1"/>
                        </a:lnTo>
                        <a:lnTo>
                          <a:pt x="13" y="1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285" name="Freeform 1246"/>
              <p:cNvSpPr>
                <a:spLocks/>
              </p:cNvSpPr>
              <p:nvPr/>
            </p:nvSpPr>
            <p:spPr bwMode="auto">
              <a:xfrm>
                <a:off x="1759" y="3641"/>
                <a:ext cx="63" cy="59"/>
              </a:xfrm>
              <a:custGeom>
                <a:avLst/>
                <a:gdLst>
                  <a:gd name="T0" fmla="*/ 10 w 125"/>
                  <a:gd name="T1" fmla="*/ 1 h 118"/>
                  <a:gd name="T2" fmla="*/ 8 w 125"/>
                  <a:gd name="T3" fmla="*/ 3 h 118"/>
                  <a:gd name="T4" fmla="*/ 6 w 125"/>
                  <a:gd name="T5" fmla="*/ 5 h 118"/>
                  <a:gd name="T6" fmla="*/ 5 w 125"/>
                  <a:gd name="T7" fmla="*/ 8 h 118"/>
                  <a:gd name="T8" fmla="*/ 4 w 125"/>
                  <a:gd name="T9" fmla="*/ 9 h 118"/>
                  <a:gd name="T10" fmla="*/ 4 w 125"/>
                  <a:gd name="T11" fmla="*/ 10 h 118"/>
                  <a:gd name="T12" fmla="*/ 5 w 125"/>
                  <a:gd name="T13" fmla="*/ 11 h 118"/>
                  <a:gd name="T14" fmla="*/ 3 w 125"/>
                  <a:gd name="T15" fmla="*/ 13 h 118"/>
                  <a:gd name="T16" fmla="*/ 1 w 125"/>
                  <a:gd name="T17" fmla="*/ 16 h 118"/>
                  <a:gd name="T18" fmla="*/ 0 w 125"/>
                  <a:gd name="T19" fmla="*/ 18 h 118"/>
                  <a:gd name="T20" fmla="*/ 0 w 125"/>
                  <a:gd name="T21" fmla="*/ 18 h 118"/>
                  <a:gd name="T22" fmla="*/ 1 w 125"/>
                  <a:gd name="T23" fmla="*/ 19 h 118"/>
                  <a:gd name="T24" fmla="*/ 1 w 125"/>
                  <a:gd name="T25" fmla="*/ 19 h 118"/>
                  <a:gd name="T26" fmla="*/ 3 w 125"/>
                  <a:gd name="T27" fmla="*/ 19 h 118"/>
                  <a:gd name="T28" fmla="*/ 3 w 125"/>
                  <a:gd name="T29" fmla="*/ 19 h 118"/>
                  <a:gd name="T30" fmla="*/ 3 w 125"/>
                  <a:gd name="T31" fmla="*/ 21 h 118"/>
                  <a:gd name="T32" fmla="*/ 3 w 125"/>
                  <a:gd name="T33" fmla="*/ 22 h 118"/>
                  <a:gd name="T34" fmla="*/ 4 w 125"/>
                  <a:gd name="T35" fmla="*/ 23 h 118"/>
                  <a:gd name="T36" fmla="*/ 4 w 125"/>
                  <a:gd name="T37" fmla="*/ 24 h 118"/>
                  <a:gd name="T38" fmla="*/ 4 w 125"/>
                  <a:gd name="T39" fmla="*/ 25 h 118"/>
                  <a:gd name="T40" fmla="*/ 5 w 125"/>
                  <a:gd name="T41" fmla="*/ 26 h 118"/>
                  <a:gd name="T42" fmla="*/ 6 w 125"/>
                  <a:gd name="T43" fmla="*/ 27 h 118"/>
                  <a:gd name="T44" fmla="*/ 7 w 125"/>
                  <a:gd name="T45" fmla="*/ 27 h 118"/>
                  <a:gd name="T46" fmla="*/ 9 w 125"/>
                  <a:gd name="T47" fmla="*/ 27 h 118"/>
                  <a:gd name="T48" fmla="*/ 12 w 125"/>
                  <a:gd name="T49" fmla="*/ 26 h 118"/>
                  <a:gd name="T50" fmla="*/ 12 w 125"/>
                  <a:gd name="T51" fmla="*/ 30 h 118"/>
                  <a:gd name="T52" fmla="*/ 28 w 125"/>
                  <a:gd name="T53" fmla="*/ 25 h 118"/>
                  <a:gd name="T54" fmla="*/ 27 w 125"/>
                  <a:gd name="T55" fmla="*/ 23 h 118"/>
                  <a:gd name="T56" fmla="*/ 27 w 125"/>
                  <a:gd name="T57" fmla="*/ 21 h 118"/>
                  <a:gd name="T58" fmla="*/ 32 w 125"/>
                  <a:gd name="T59" fmla="*/ 17 h 118"/>
                  <a:gd name="T60" fmla="*/ 32 w 125"/>
                  <a:gd name="T61" fmla="*/ 6 h 118"/>
                  <a:gd name="T62" fmla="*/ 29 w 125"/>
                  <a:gd name="T63" fmla="*/ 3 h 118"/>
                  <a:gd name="T64" fmla="*/ 25 w 125"/>
                  <a:gd name="T65" fmla="*/ 2 h 118"/>
                  <a:gd name="T66" fmla="*/ 21 w 125"/>
                  <a:gd name="T67" fmla="*/ 0 h 118"/>
                  <a:gd name="T68" fmla="*/ 15 w 125"/>
                  <a:gd name="T69" fmla="*/ 1 h 118"/>
                  <a:gd name="T70" fmla="*/ 10 w 125"/>
                  <a:gd name="T71" fmla="*/ 1 h 1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5"/>
                  <a:gd name="T109" fmla="*/ 0 h 118"/>
                  <a:gd name="T110" fmla="*/ 125 w 125"/>
                  <a:gd name="T111" fmla="*/ 118 h 1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5" h="118">
                    <a:moveTo>
                      <a:pt x="40" y="4"/>
                    </a:moveTo>
                    <a:lnTo>
                      <a:pt x="31" y="11"/>
                    </a:lnTo>
                    <a:lnTo>
                      <a:pt x="24" y="19"/>
                    </a:lnTo>
                    <a:lnTo>
                      <a:pt x="18" y="29"/>
                    </a:lnTo>
                    <a:lnTo>
                      <a:pt x="15" y="34"/>
                    </a:lnTo>
                    <a:lnTo>
                      <a:pt x="15" y="38"/>
                    </a:lnTo>
                    <a:lnTo>
                      <a:pt x="18" y="44"/>
                    </a:lnTo>
                    <a:lnTo>
                      <a:pt x="12" y="49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4" y="74"/>
                    </a:lnTo>
                    <a:lnTo>
                      <a:pt x="10" y="75"/>
                    </a:lnTo>
                    <a:lnTo>
                      <a:pt x="12" y="75"/>
                    </a:lnTo>
                    <a:lnTo>
                      <a:pt x="12" y="81"/>
                    </a:lnTo>
                    <a:lnTo>
                      <a:pt x="11" y="87"/>
                    </a:lnTo>
                    <a:lnTo>
                      <a:pt x="14" y="90"/>
                    </a:lnTo>
                    <a:lnTo>
                      <a:pt x="14" y="94"/>
                    </a:lnTo>
                    <a:lnTo>
                      <a:pt x="15" y="97"/>
                    </a:lnTo>
                    <a:lnTo>
                      <a:pt x="18" y="104"/>
                    </a:lnTo>
                    <a:lnTo>
                      <a:pt x="22" y="107"/>
                    </a:lnTo>
                    <a:lnTo>
                      <a:pt x="28" y="107"/>
                    </a:lnTo>
                    <a:lnTo>
                      <a:pt x="36" y="105"/>
                    </a:lnTo>
                    <a:lnTo>
                      <a:pt x="45" y="104"/>
                    </a:lnTo>
                    <a:lnTo>
                      <a:pt x="45" y="118"/>
                    </a:lnTo>
                    <a:lnTo>
                      <a:pt x="111" y="100"/>
                    </a:lnTo>
                    <a:lnTo>
                      <a:pt x="105" y="89"/>
                    </a:lnTo>
                    <a:lnTo>
                      <a:pt x="106" y="81"/>
                    </a:lnTo>
                    <a:lnTo>
                      <a:pt x="125" y="65"/>
                    </a:lnTo>
                    <a:lnTo>
                      <a:pt x="125" y="23"/>
                    </a:lnTo>
                    <a:lnTo>
                      <a:pt x="113" y="12"/>
                    </a:lnTo>
                    <a:lnTo>
                      <a:pt x="98" y="5"/>
                    </a:lnTo>
                    <a:lnTo>
                      <a:pt x="81" y="0"/>
                    </a:lnTo>
                    <a:lnTo>
                      <a:pt x="60" y="3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6" name="Freeform 1247"/>
              <p:cNvSpPr>
                <a:spLocks/>
              </p:cNvSpPr>
              <p:nvPr/>
            </p:nvSpPr>
            <p:spPr bwMode="auto">
              <a:xfrm>
                <a:off x="1763" y="3676"/>
                <a:ext cx="3" cy="1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1 w 7"/>
                  <a:gd name="T5" fmla="*/ 0 h 3"/>
                  <a:gd name="T6" fmla="*/ 1 w 7"/>
                  <a:gd name="T7" fmla="*/ 0 h 3"/>
                  <a:gd name="T8" fmla="*/ 1 w 7"/>
                  <a:gd name="T9" fmla="*/ 0 h 3"/>
                  <a:gd name="T10" fmla="*/ 1 w 7"/>
                  <a:gd name="T11" fmla="*/ 0 h 3"/>
                  <a:gd name="T12" fmla="*/ 0 w 7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3"/>
                  <a:gd name="T23" fmla="*/ 7 w 7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3">
                    <a:moveTo>
                      <a:pt x="0" y="1"/>
                    </a:moveTo>
                    <a:lnTo>
                      <a:pt x="1" y="1"/>
                    </a:lnTo>
                    <a:lnTo>
                      <a:pt x="5" y="1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" name="Freeform 1248"/>
              <p:cNvSpPr>
                <a:spLocks/>
              </p:cNvSpPr>
              <p:nvPr/>
            </p:nvSpPr>
            <p:spPr bwMode="auto">
              <a:xfrm>
                <a:off x="1766" y="3674"/>
                <a:ext cx="2" cy="2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1 h 4"/>
                  <a:gd name="T4" fmla="*/ 1 w 3"/>
                  <a:gd name="T5" fmla="*/ 1 h 4"/>
                  <a:gd name="T6" fmla="*/ 1 w 3"/>
                  <a:gd name="T7" fmla="*/ 1 h 4"/>
                  <a:gd name="T8" fmla="*/ 1 w 3"/>
                  <a:gd name="T9" fmla="*/ 1 h 4"/>
                  <a:gd name="T10" fmla="*/ 1 w 3"/>
                  <a:gd name="T11" fmla="*/ 1 h 4"/>
                  <a:gd name="T12" fmla="*/ 0 w 3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"/>
                  <a:gd name="T22" fmla="*/ 0 h 4"/>
                  <a:gd name="T23" fmla="*/ 3 w 3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" h="4"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8" name="Freeform 1249"/>
              <p:cNvSpPr>
                <a:spLocks/>
              </p:cNvSpPr>
              <p:nvPr/>
            </p:nvSpPr>
            <p:spPr bwMode="auto">
              <a:xfrm>
                <a:off x="1768" y="3667"/>
                <a:ext cx="2" cy="4"/>
              </a:xfrm>
              <a:custGeom>
                <a:avLst/>
                <a:gdLst>
                  <a:gd name="T0" fmla="*/ 1 w 3"/>
                  <a:gd name="T1" fmla="*/ 0 h 10"/>
                  <a:gd name="T2" fmla="*/ 1 w 3"/>
                  <a:gd name="T3" fmla="*/ 1 h 10"/>
                  <a:gd name="T4" fmla="*/ 0 w 3"/>
                  <a:gd name="T5" fmla="*/ 2 h 10"/>
                  <a:gd name="T6" fmla="*/ 1 w 3"/>
                  <a:gd name="T7" fmla="*/ 1 h 10"/>
                  <a:gd name="T8" fmla="*/ 1 w 3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10"/>
                  <a:gd name="T17" fmla="*/ 3 w 3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10">
                    <a:moveTo>
                      <a:pt x="3" y="0"/>
                    </a:moveTo>
                    <a:lnTo>
                      <a:pt x="1" y="5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9" name="Freeform 1250"/>
              <p:cNvSpPr>
                <a:spLocks/>
              </p:cNvSpPr>
              <p:nvPr/>
            </p:nvSpPr>
            <p:spPr bwMode="auto">
              <a:xfrm>
                <a:off x="1770" y="3663"/>
                <a:ext cx="7" cy="3"/>
              </a:xfrm>
              <a:custGeom>
                <a:avLst/>
                <a:gdLst>
                  <a:gd name="T0" fmla="*/ 0 w 14"/>
                  <a:gd name="T1" fmla="*/ 0 h 7"/>
                  <a:gd name="T2" fmla="*/ 1 w 14"/>
                  <a:gd name="T3" fmla="*/ 1 h 7"/>
                  <a:gd name="T4" fmla="*/ 1 w 14"/>
                  <a:gd name="T5" fmla="*/ 1 h 7"/>
                  <a:gd name="T6" fmla="*/ 1 w 14"/>
                  <a:gd name="T7" fmla="*/ 1 h 7"/>
                  <a:gd name="T8" fmla="*/ 1 w 14"/>
                  <a:gd name="T9" fmla="*/ 1 h 7"/>
                  <a:gd name="T10" fmla="*/ 1 w 14"/>
                  <a:gd name="T11" fmla="*/ 1 h 7"/>
                  <a:gd name="T12" fmla="*/ 2 w 14"/>
                  <a:gd name="T13" fmla="*/ 1 h 7"/>
                  <a:gd name="T14" fmla="*/ 2 w 14"/>
                  <a:gd name="T15" fmla="*/ 1 h 7"/>
                  <a:gd name="T16" fmla="*/ 4 w 14"/>
                  <a:gd name="T17" fmla="*/ 1 h 7"/>
                  <a:gd name="T18" fmla="*/ 2 w 14"/>
                  <a:gd name="T19" fmla="*/ 0 h 7"/>
                  <a:gd name="T20" fmla="*/ 0 w 14"/>
                  <a:gd name="T21" fmla="*/ 0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"/>
                  <a:gd name="T34" fmla="*/ 0 h 7"/>
                  <a:gd name="T35" fmla="*/ 14 w 14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" h="7">
                    <a:moveTo>
                      <a:pt x="0" y="0"/>
                    </a:move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4" y="4"/>
                    </a:lnTo>
                    <a:lnTo>
                      <a:pt x="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0" name="Freeform 1251"/>
              <p:cNvSpPr>
                <a:spLocks/>
              </p:cNvSpPr>
              <p:nvPr/>
            </p:nvSpPr>
            <p:spPr bwMode="auto">
              <a:xfrm>
                <a:off x="1768" y="3657"/>
                <a:ext cx="12" cy="3"/>
              </a:xfrm>
              <a:custGeom>
                <a:avLst/>
                <a:gdLst>
                  <a:gd name="T0" fmla="*/ 0 w 22"/>
                  <a:gd name="T1" fmla="*/ 1 h 7"/>
                  <a:gd name="T2" fmla="*/ 0 w 22"/>
                  <a:gd name="T3" fmla="*/ 1 h 7"/>
                  <a:gd name="T4" fmla="*/ 1 w 22"/>
                  <a:gd name="T5" fmla="*/ 1 h 7"/>
                  <a:gd name="T6" fmla="*/ 2 w 22"/>
                  <a:gd name="T7" fmla="*/ 1 h 7"/>
                  <a:gd name="T8" fmla="*/ 3 w 22"/>
                  <a:gd name="T9" fmla="*/ 1 h 7"/>
                  <a:gd name="T10" fmla="*/ 5 w 22"/>
                  <a:gd name="T11" fmla="*/ 1 h 7"/>
                  <a:gd name="T12" fmla="*/ 7 w 22"/>
                  <a:gd name="T13" fmla="*/ 1 h 7"/>
                  <a:gd name="T14" fmla="*/ 5 w 22"/>
                  <a:gd name="T15" fmla="*/ 0 h 7"/>
                  <a:gd name="T16" fmla="*/ 4 w 22"/>
                  <a:gd name="T17" fmla="*/ 0 h 7"/>
                  <a:gd name="T18" fmla="*/ 4 w 22"/>
                  <a:gd name="T19" fmla="*/ 0 h 7"/>
                  <a:gd name="T20" fmla="*/ 2 w 22"/>
                  <a:gd name="T21" fmla="*/ 0 h 7"/>
                  <a:gd name="T22" fmla="*/ 3 w 22"/>
                  <a:gd name="T23" fmla="*/ 0 h 7"/>
                  <a:gd name="T24" fmla="*/ 2 w 22"/>
                  <a:gd name="T25" fmla="*/ 0 h 7"/>
                  <a:gd name="T26" fmla="*/ 1 w 22"/>
                  <a:gd name="T27" fmla="*/ 0 h 7"/>
                  <a:gd name="T28" fmla="*/ 0 w 22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"/>
                  <a:gd name="T46" fmla="*/ 0 h 7"/>
                  <a:gd name="T47" fmla="*/ 22 w 22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" h="7">
                    <a:moveTo>
                      <a:pt x="0" y="4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2" y="5"/>
                    </a:lnTo>
                    <a:lnTo>
                      <a:pt x="17" y="3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1" name="Freeform 1252"/>
              <p:cNvSpPr>
                <a:spLocks/>
              </p:cNvSpPr>
              <p:nvPr/>
            </p:nvSpPr>
            <p:spPr bwMode="auto">
              <a:xfrm>
                <a:off x="1794" y="3662"/>
                <a:ext cx="6" cy="11"/>
              </a:xfrm>
              <a:custGeom>
                <a:avLst/>
                <a:gdLst>
                  <a:gd name="T0" fmla="*/ 0 w 13"/>
                  <a:gd name="T1" fmla="*/ 1 h 22"/>
                  <a:gd name="T2" fmla="*/ 1 w 13"/>
                  <a:gd name="T3" fmla="*/ 1 h 22"/>
                  <a:gd name="T4" fmla="*/ 2 w 13"/>
                  <a:gd name="T5" fmla="*/ 1 h 22"/>
                  <a:gd name="T6" fmla="*/ 3 w 13"/>
                  <a:gd name="T7" fmla="*/ 2 h 22"/>
                  <a:gd name="T8" fmla="*/ 3 w 13"/>
                  <a:gd name="T9" fmla="*/ 3 h 22"/>
                  <a:gd name="T10" fmla="*/ 3 w 13"/>
                  <a:gd name="T11" fmla="*/ 4 h 22"/>
                  <a:gd name="T12" fmla="*/ 2 w 13"/>
                  <a:gd name="T13" fmla="*/ 5 h 22"/>
                  <a:gd name="T14" fmla="*/ 1 w 13"/>
                  <a:gd name="T15" fmla="*/ 3 h 22"/>
                  <a:gd name="T16" fmla="*/ 1 w 13"/>
                  <a:gd name="T17" fmla="*/ 3 h 22"/>
                  <a:gd name="T18" fmla="*/ 0 w 13"/>
                  <a:gd name="T19" fmla="*/ 2 h 22"/>
                  <a:gd name="T20" fmla="*/ 1 w 13"/>
                  <a:gd name="T21" fmla="*/ 3 h 22"/>
                  <a:gd name="T22" fmla="*/ 2 w 13"/>
                  <a:gd name="T23" fmla="*/ 4 h 22"/>
                  <a:gd name="T24" fmla="*/ 2 w 13"/>
                  <a:gd name="T25" fmla="*/ 5 h 22"/>
                  <a:gd name="T26" fmla="*/ 1 w 13"/>
                  <a:gd name="T27" fmla="*/ 6 h 22"/>
                  <a:gd name="T28" fmla="*/ 1 w 13"/>
                  <a:gd name="T29" fmla="*/ 6 h 22"/>
                  <a:gd name="T30" fmla="*/ 2 w 13"/>
                  <a:gd name="T31" fmla="*/ 6 h 22"/>
                  <a:gd name="T32" fmla="*/ 3 w 13"/>
                  <a:gd name="T33" fmla="*/ 4 h 22"/>
                  <a:gd name="T34" fmla="*/ 3 w 13"/>
                  <a:gd name="T35" fmla="*/ 3 h 22"/>
                  <a:gd name="T36" fmla="*/ 3 w 13"/>
                  <a:gd name="T37" fmla="*/ 2 h 22"/>
                  <a:gd name="T38" fmla="*/ 2 w 13"/>
                  <a:gd name="T39" fmla="*/ 1 h 22"/>
                  <a:gd name="T40" fmla="*/ 1 w 13"/>
                  <a:gd name="T41" fmla="*/ 0 h 22"/>
                  <a:gd name="T42" fmla="*/ 0 w 13"/>
                  <a:gd name="T43" fmla="*/ 0 h 22"/>
                  <a:gd name="T44" fmla="*/ 0 w 13"/>
                  <a:gd name="T45" fmla="*/ 1 h 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"/>
                  <a:gd name="T70" fmla="*/ 0 h 22"/>
                  <a:gd name="T71" fmla="*/ 13 w 13"/>
                  <a:gd name="T72" fmla="*/ 22 h 2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" h="22">
                    <a:moveTo>
                      <a:pt x="0" y="3"/>
                    </a:moveTo>
                    <a:lnTo>
                      <a:pt x="5" y="1"/>
                    </a:lnTo>
                    <a:lnTo>
                      <a:pt x="9" y="2"/>
                    </a:lnTo>
                    <a:lnTo>
                      <a:pt x="12" y="6"/>
                    </a:lnTo>
                    <a:lnTo>
                      <a:pt x="13" y="11"/>
                    </a:lnTo>
                    <a:lnTo>
                      <a:pt x="12" y="15"/>
                    </a:lnTo>
                    <a:lnTo>
                      <a:pt x="10" y="19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2" y="8"/>
                    </a:lnTo>
                    <a:lnTo>
                      <a:pt x="5" y="13"/>
                    </a:lnTo>
                    <a:lnTo>
                      <a:pt x="9" y="16"/>
                    </a:lnTo>
                    <a:lnTo>
                      <a:pt x="9" y="19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10" y="22"/>
                    </a:lnTo>
                    <a:lnTo>
                      <a:pt x="13" y="16"/>
                    </a:lnTo>
                    <a:lnTo>
                      <a:pt x="13" y="11"/>
                    </a:lnTo>
                    <a:lnTo>
                      <a:pt x="13" y="5"/>
                    </a:lnTo>
                    <a:lnTo>
                      <a:pt x="10" y="1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2" name="Freeform 1253"/>
              <p:cNvSpPr>
                <a:spLocks/>
              </p:cNvSpPr>
              <p:nvPr/>
            </p:nvSpPr>
            <p:spPr bwMode="auto">
              <a:xfrm>
                <a:off x="1792" y="3660"/>
                <a:ext cx="11" cy="16"/>
              </a:xfrm>
              <a:custGeom>
                <a:avLst/>
                <a:gdLst>
                  <a:gd name="T0" fmla="*/ 0 w 23"/>
                  <a:gd name="T1" fmla="*/ 2 h 31"/>
                  <a:gd name="T2" fmla="*/ 1 w 23"/>
                  <a:gd name="T3" fmla="*/ 1 h 31"/>
                  <a:gd name="T4" fmla="*/ 2 w 23"/>
                  <a:gd name="T5" fmla="*/ 1 h 31"/>
                  <a:gd name="T6" fmla="*/ 4 w 23"/>
                  <a:gd name="T7" fmla="*/ 1 h 31"/>
                  <a:gd name="T8" fmla="*/ 4 w 23"/>
                  <a:gd name="T9" fmla="*/ 2 h 31"/>
                  <a:gd name="T10" fmla="*/ 5 w 23"/>
                  <a:gd name="T11" fmla="*/ 3 h 31"/>
                  <a:gd name="T12" fmla="*/ 5 w 23"/>
                  <a:gd name="T13" fmla="*/ 4 h 31"/>
                  <a:gd name="T14" fmla="*/ 5 w 23"/>
                  <a:gd name="T15" fmla="*/ 4 h 31"/>
                  <a:gd name="T16" fmla="*/ 5 w 23"/>
                  <a:gd name="T17" fmla="*/ 5 h 31"/>
                  <a:gd name="T18" fmla="*/ 4 w 23"/>
                  <a:gd name="T19" fmla="*/ 6 h 31"/>
                  <a:gd name="T20" fmla="*/ 3 w 23"/>
                  <a:gd name="T21" fmla="*/ 8 h 31"/>
                  <a:gd name="T22" fmla="*/ 2 w 23"/>
                  <a:gd name="T23" fmla="*/ 8 h 31"/>
                  <a:gd name="T24" fmla="*/ 1 w 23"/>
                  <a:gd name="T25" fmla="*/ 8 h 31"/>
                  <a:gd name="T26" fmla="*/ 1 w 23"/>
                  <a:gd name="T27" fmla="*/ 8 h 31"/>
                  <a:gd name="T28" fmla="*/ 2 w 23"/>
                  <a:gd name="T29" fmla="*/ 8 h 31"/>
                  <a:gd name="T30" fmla="*/ 3 w 23"/>
                  <a:gd name="T31" fmla="*/ 8 h 31"/>
                  <a:gd name="T32" fmla="*/ 4 w 23"/>
                  <a:gd name="T33" fmla="*/ 8 h 31"/>
                  <a:gd name="T34" fmla="*/ 5 w 23"/>
                  <a:gd name="T35" fmla="*/ 7 h 31"/>
                  <a:gd name="T36" fmla="*/ 5 w 23"/>
                  <a:gd name="T37" fmla="*/ 5 h 31"/>
                  <a:gd name="T38" fmla="*/ 5 w 23"/>
                  <a:gd name="T39" fmla="*/ 3 h 31"/>
                  <a:gd name="T40" fmla="*/ 5 w 23"/>
                  <a:gd name="T41" fmla="*/ 3 h 31"/>
                  <a:gd name="T42" fmla="*/ 5 w 23"/>
                  <a:gd name="T43" fmla="*/ 1 h 31"/>
                  <a:gd name="T44" fmla="*/ 4 w 23"/>
                  <a:gd name="T45" fmla="*/ 1 h 31"/>
                  <a:gd name="T46" fmla="*/ 3 w 23"/>
                  <a:gd name="T47" fmla="*/ 0 h 31"/>
                  <a:gd name="T48" fmla="*/ 1 w 23"/>
                  <a:gd name="T49" fmla="*/ 0 h 31"/>
                  <a:gd name="T50" fmla="*/ 0 w 23"/>
                  <a:gd name="T51" fmla="*/ 1 h 31"/>
                  <a:gd name="T52" fmla="*/ 0 w 23"/>
                  <a:gd name="T53" fmla="*/ 2 h 3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3"/>
                  <a:gd name="T82" fmla="*/ 0 h 31"/>
                  <a:gd name="T83" fmla="*/ 23 w 23"/>
                  <a:gd name="T84" fmla="*/ 31 h 3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3" h="31">
                    <a:moveTo>
                      <a:pt x="0" y="7"/>
                    </a:moveTo>
                    <a:lnTo>
                      <a:pt x="4" y="3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18" y="5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0" y="16"/>
                    </a:lnTo>
                    <a:lnTo>
                      <a:pt x="20" y="20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11" y="29"/>
                    </a:lnTo>
                    <a:lnTo>
                      <a:pt x="7" y="29"/>
                    </a:lnTo>
                    <a:lnTo>
                      <a:pt x="7" y="30"/>
                    </a:lnTo>
                    <a:lnTo>
                      <a:pt x="10" y="31"/>
                    </a:lnTo>
                    <a:lnTo>
                      <a:pt x="13" y="31"/>
                    </a:lnTo>
                    <a:lnTo>
                      <a:pt x="17" y="29"/>
                    </a:lnTo>
                    <a:lnTo>
                      <a:pt x="21" y="25"/>
                    </a:lnTo>
                    <a:lnTo>
                      <a:pt x="21" y="17"/>
                    </a:lnTo>
                    <a:lnTo>
                      <a:pt x="23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3" name="Freeform 1254"/>
              <p:cNvSpPr>
                <a:spLocks/>
              </p:cNvSpPr>
              <p:nvPr/>
            </p:nvSpPr>
            <p:spPr bwMode="auto">
              <a:xfrm>
                <a:off x="1786" y="3677"/>
                <a:ext cx="11" cy="13"/>
              </a:xfrm>
              <a:custGeom>
                <a:avLst/>
                <a:gdLst>
                  <a:gd name="T0" fmla="*/ 6 w 21"/>
                  <a:gd name="T1" fmla="*/ 0 h 26"/>
                  <a:gd name="T2" fmla="*/ 5 w 21"/>
                  <a:gd name="T3" fmla="*/ 2 h 26"/>
                  <a:gd name="T4" fmla="*/ 4 w 21"/>
                  <a:gd name="T5" fmla="*/ 3 h 26"/>
                  <a:gd name="T6" fmla="*/ 3 w 21"/>
                  <a:gd name="T7" fmla="*/ 5 h 26"/>
                  <a:gd name="T8" fmla="*/ 1 w 21"/>
                  <a:gd name="T9" fmla="*/ 6 h 26"/>
                  <a:gd name="T10" fmla="*/ 0 w 21"/>
                  <a:gd name="T11" fmla="*/ 7 h 26"/>
                  <a:gd name="T12" fmla="*/ 2 w 21"/>
                  <a:gd name="T13" fmla="*/ 6 h 26"/>
                  <a:gd name="T14" fmla="*/ 4 w 21"/>
                  <a:gd name="T15" fmla="*/ 5 h 26"/>
                  <a:gd name="T16" fmla="*/ 5 w 21"/>
                  <a:gd name="T17" fmla="*/ 3 h 26"/>
                  <a:gd name="T18" fmla="*/ 6 w 21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"/>
                  <a:gd name="T31" fmla="*/ 0 h 26"/>
                  <a:gd name="T32" fmla="*/ 21 w 21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" h="26">
                    <a:moveTo>
                      <a:pt x="21" y="0"/>
                    </a:moveTo>
                    <a:lnTo>
                      <a:pt x="18" y="6"/>
                    </a:lnTo>
                    <a:lnTo>
                      <a:pt x="14" y="12"/>
                    </a:lnTo>
                    <a:lnTo>
                      <a:pt x="10" y="18"/>
                    </a:lnTo>
                    <a:lnTo>
                      <a:pt x="3" y="24"/>
                    </a:lnTo>
                    <a:lnTo>
                      <a:pt x="0" y="26"/>
                    </a:lnTo>
                    <a:lnTo>
                      <a:pt x="7" y="24"/>
                    </a:lnTo>
                    <a:lnTo>
                      <a:pt x="13" y="17"/>
                    </a:lnTo>
                    <a:lnTo>
                      <a:pt x="17" y="1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4" name="Freeform 1255"/>
              <p:cNvSpPr>
                <a:spLocks/>
              </p:cNvSpPr>
              <p:nvPr/>
            </p:nvSpPr>
            <p:spPr bwMode="auto">
              <a:xfrm>
                <a:off x="1770" y="3632"/>
                <a:ext cx="57" cy="49"/>
              </a:xfrm>
              <a:custGeom>
                <a:avLst/>
                <a:gdLst>
                  <a:gd name="T0" fmla="*/ 3 w 113"/>
                  <a:gd name="T1" fmla="*/ 7 h 98"/>
                  <a:gd name="T2" fmla="*/ 7 w 113"/>
                  <a:gd name="T3" fmla="*/ 7 h 98"/>
                  <a:gd name="T4" fmla="*/ 10 w 113"/>
                  <a:gd name="T5" fmla="*/ 7 h 98"/>
                  <a:gd name="T6" fmla="*/ 12 w 113"/>
                  <a:gd name="T7" fmla="*/ 9 h 98"/>
                  <a:gd name="T8" fmla="*/ 10 w 113"/>
                  <a:gd name="T9" fmla="*/ 11 h 98"/>
                  <a:gd name="T10" fmla="*/ 9 w 113"/>
                  <a:gd name="T11" fmla="*/ 12 h 98"/>
                  <a:gd name="T12" fmla="*/ 9 w 113"/>
                  <a:gd name="T13" fmla="*/ 13 h 98"/>
                  <a:gd name="T14" fmla="*/ 9 w 113"/>
                  <a:gd name="T15" fmla="*/ 15 h 98"/>
                  <a:gd name="T16" fmla="*/ 9 w 113"/>
                  <a:gd name="T17" fmla="*/ 17 h 98"/>
                  <a:gd name="T18" fmla="*/ 10 w 113"/>
                  <a:gd name="T19" fmla="*/ 17 h 98"/>
                  <a:gd name="T20" fmla="*/ 11 w 113"/>
                  <a:gd name="T21" fmla="*/ 15 h 98"/>
                  <a:gd name="T22" fmla="*/ 12 w 113"/>
                  <a:gd name="T23" fmla="*/ 13 h 98"/>
                  <a:gd name="T24" fmla="*/ 14 w 113"/>
                  <a:gd name="T25" fmla="*/ 13 h 98"/>
                  <a:gd name="T26" fmla="*/ 16 w 113"/>
                  <a:gd name="T27" fmla="*/ 14 h 98"/>
                  <a:gd name="T28" fmla="*/ 17 w 113"/>
                  <a:gd name="T29" fmla="*/ 15 h 98"/>
                  <a:gd name="T30" fmla="*/ 17 w 113"/>
                  <a:gd name="T31" fmla="*/ 18 h 98"/>
                  <a:gd name="T32" fmla="*/ 17 w 113"/>
                  <a:gd name="T33" fmla="*/ 19 h 98"/>
                  <a:gd name="T34" fmla="*/ 17 w 113"/>
                  <a:gd name="T35" fmla="*/ 20 h 98"/>
                  <a:gd name="T36" fmla="*/ 17 w 113"/>
                  <a:gd name="T37" fmla="*/ 22 h 98"/>
                  <a:gd name="T38" fmla="*/ 19 w 113"/>
                  <a:gd name="T39" fmla="*/ 23 h 98"/>
                  <a:gd name="T40" fmla="*/ 19 w 113"/>
                  <a:gd name="T41" fmla="*/ 23 h 98"/>
                  <a:gd name="T42" fmla="*/ 22 w 113"/>
                  <a:gd name="T43" fmla="*/ 25 h 98"/>
                  <a:gd name="T44" fmla="*/ 27 w 113"/>
                  <a:gd name="T45" fmla="*/ 21 h 98"/>
                  <a:gd name="T46" fmla="*/ 28 w 113"/>
                  <a:gd name="T47" fmla="*/ 17 h 98"/>
                  <a:gd name="T48" fmla="*/ 28 w 113"/>
                  <a:gd name="T49" fmla="*/ 12 h 98"/>
                  <a:gd name="T50" fmla="*/ 29 w 113"/>
                  <a:gd name="T51" fmla="*/ 8 h 98"/>
                  <a:gd name="T52" fmla="*/ 28 w 113"/>
                  <a:gd name="T53" fmla="*/ 4 h 98"/>
                  <a:gd name="T54" fmla="*/ 27 w 113"/>
                  <a:gd name="T55" fmla="*/ 2 h 98"/>
                  <a:gd name="T56" fmla="*/ 24 w 113"/>
                  <a:gd name="T57" fmla="*/ 1 h 98"/>
                  <a:gd name="T58" fmla="*/ 22 w 113"/>
                  <a:gd name="T59" fmla="*/ 1 h 98"/>
                  <a:gd name="T60" fmla="*/ 16 w 113"/>
                  <a:gd name="T61" fmla="*/ 0 h 98"/>
                  <a:gd name="T62" fmla="*/ 12 w 113"/>
                  <a:gd name="T63" fmla="*/ 1 h 98"/>
                  <a:gd name="T64" fmla="*/ 6 w 113"/>
                  <a:gd name="T65" fmla="*/ 2 h 98"/>
                  <a:gd name="T66" fmla="*/ 3 w 113"/>
                  <a:gd name="T67" fmla="*/ 3 h 98"/>
                  <a:gd name="T68" fmla="*/ 2 w 113"/>
                  <a:gd name="T69" fmla="*/ 4 h 98"/>
                  <a:gd name="T70" fmla="*/ 0 w 113"/>
                  <a:gd name="T71" fmla="*/ 5 h 98"/>
                  <a:gd name="T72" fmla="*/ 1 w 113"/>
                  <a:gd name="T73" fmla="*/ 6 h 98"/>
                  <a:gd name="T74" fmla="*/ 3 w 113"/>
                  <a:gd name="T75" fmla="*/ 7 h 9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98"/>
                  <a:gd name="T116" fmla="*/ 113 w 113"/>
                  <a:gd name="T117" fmla="*/ 98 h 9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98">
                    <a:moveTo>
                      <a:pt x="10" y="28"/>
                    </a:moveTo>
                    <a:lnTo>
                      <a:pt x="26" y="26"/>
                    </a:lnTo>
                    <a:lnTo>
                      <a:pt x="38" y="27"/>
                    </a:lnTo>
                    <a:lnTo>
                      <a:pt x="45" y="34"/>
                    </a:lnTo>
                    <a:lnTo>
                      <a:pt x="40" y="42"/>
                    </a:lnTo>
                    <a:lnTo>
                      <a:pt x="35" y="45"/>
                    </a:lnTo>
                    <a:lnTo>
                      <a:pt x="33" y="53"/>
                    </a:lnTo>
                    <a:lnTo>
                      <a:pt x="36" y="59"/>
                    </a:lnTo>
                    <a:lnTo>
                      <a:pt x="33" y="66"/>
                    </a:lnTo>
                    <a:lnTo>
                      <a:pt x="40" y="66"/>
                    </a:lnTo>
                    <a:lnTo>
                      <a:pt x="43" y="58"/>
                    </a:lnTo>
                    <a:lnTo>
                      <a:pt x="47" y="53"/>
                    </a:lnTo>
                    <a:lnTo>
                      <a:pt x="56" y="53"/>
                    </a:lnTo>
                    <a:lnTo>
                      <a:pt x="64" y="55"/>
                    </a:lnTo>
                    <a:lnTo>
                      <a:pt x="66" y="61"/>
                    </a:lnTo>
                    <a:lnTo>
                      <a:pt x="67" y="70"/>
                    </a:lnTo>
                    <a:lnTo>
                      <a:pt x="66" y="75"/>
                    </a:lnTo>
                    <a:lnTo>
                      <a:pt x="66" y="80"/>
                    </a:lnTo>
                    <a:lnTo>
                      <a:pt x="67" y="85"/>
                    </a:lnTo>
                    <a:lnTo>
                      <a:pt x="73" y="90"/>
                    </a:lnTo>
                    <a:lnTo>
                      <a:pt x="75" y="92"/>
                    </a:lnTo>
                    <a:lnTo>
                      <a:pt x="87" y="98"/>
                    </a:lnTo>
                    <a:lnTo>
                      <a:pt x="105" y="81"/>
                    </a:lnTo>
                    <a:lnTo>
                      <a:pt x="111" y="68"/>
                    </a:lnTo>
                    <a:lnTo>
                      <a:pt x="112" y="46"/>
                    </a:lnTo>
                    <a:lnTo>
                      <a:pt x="113" y="32"/>
                    </a:lnTo>
                    <a:lnTo>
                      <a:pt x="111" y="16"/>
                    </a:lnTo>
                    <a:lnTo>
                      <a:pt x="106" y="8"/>
                    </a:lnTo>
                    <a:lnTo>
                      <a:pt x="95" y="2"/>
                    </a:lnTo>
                    <a:lnTo>
                      <a:pt x="85" y="1"/>
                    </a:lnTo>
                    <a:lnTo>
                      <a:pt x="64" y="0"/>
                    </a:lnTo>
                    <a:lnTo>
                      <a:pt x="46" y="1"/>
                    </a:lnTo>
                    <a:lnTo>
                      <a:pt x="22" y="5"/>
                    </a:lnTo>
                    <a:lnTo>
                      <a:pt x="11" y="9"/>
                    </a:lnTo>
                    <a:lnTo>
                      <a:pt x="5" y="14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5" name="Freeform 1256"/>
              <p:cNvSpPr>
                <a:spLocks/>
              </p:cNvSpPr>
              <p:nvPr/>
            </p:nvSpPr>
            <p:spPr bwMode="auto">
              <a:xfrm>
                <a:off x="1771" y="3633"/>
                <a:ext cx="54" cy="47"/>
              </a:xfrm>
              <a:custGeom>
                <a:avLst/>
                <a:gdLst>
                  <a:gd name="T0" fmla="*/ 1 w 108"/>
                  <a:gd name="T1" fmla="*/ 3 h 95"/>
                  <a:gd name="T2" fmla="*/ 1 w 108"/>
                  <a:gd name="T3" fmla="*/ 5 h 95"/>
                  <a:gd name="T4" fmla="*/ 7 w 108"/>
                  <a:gd name="T5" fmla="*/ 5 h 95"/>
                  <a:gd name="T6" fmla="*/ 13 w 108"/>
                  <a:gd name="T7" fmla="*/ 4 h 95"/>
                  <a:gd name="T8" fmla="*/ 10 w 108"/>
                  <a:gd name="T9" fmla="*/ 5 h 95"/>
                  <a:gd name="T10" fmla="*/ 9 w 108"/>
                  <a:gd name="T11" fmla="*/ 6 h 95"/>
                  <a:gd name="T12" fmla="*/ 12 w 108"/>
                  <a:gd name="T13" fmla="*/ 6 h 95"/>
                  <a:gd name="T14" fmla="*/ 13 w 108"/>
                  <a:gd name="T15" fmla="*/ 6 h 95"/>
                  <a:gd name="T16" fmla="*/ 11 w 108"/>
                  <a:gd name="T17" fmla="*/ 8 h 95"/>
                  <a:gd name="T18" fmla="*/ 12 w 108"/>
                  <a:gd name="T19" fmla="*/ 8 h 95"/>
                  <a:gd name="T20" fmla="*/ 10 w 108"/>
                  <a:gd name="T21" fmla="*/ 10 h 95"/>
                  <a:gd name="T22" fmla="*/ 15 w 108"/>
                  <a:gd name="T23" fmla="*/ 9 h 95"/>
                  <a:gd name="T24" fmla="*/ 9 w 108"/>
                  <a:gd name="T25" fmla="*/ 11 h 95"/>
                  <a:gd name="T26" fmla="*/ 12 w 108"/>
                  <a:gd name="T27" fmla="*/ 11 h 95"/>
                  <a:gd name="T28" fmla="*/ 9 w 108"/>
                  <a:gd name="T29" fmla="*/ 12 h 95"/>
                  <a:gd name="T30" fmla="*/ 10 w 108"/>
                  <a:gd name="T31" fmla="*/ 13 h 95"/>
                  <a:gd name="T32" fmla="*/ 15 w 108"/>
                  <a:gd name="T33" fmla="*/ 12 h 95"/>
                  <a:gd name="T34" fmla="*/ 19 w 108"/>
                  <a:gd name="T35" fmla="*/ 13 h 95"/>
                  <a:gd name="T36" fmla="*/ 19 w 108"/>
                  <a:gd name="T37" fmla="*/ 14 h 95"/>
                  <a:gd name="T38" fmla="*/ 20 w 108"/>
                  <a:gd name="T39" fmla="*/ 14 h 95"/>
                  <a:gd name="T40" fmla="*/ 17 w 108"/>
                  <a:gd name="T41" fmla="*/ 16 h 95"/>
                  <a:gd name="T42" fmla="*/ 20 w 108"/>
                  <a:gd name="T43" fmla="*/ 16 h 95"/>
                  <a:gd name="T44" fmla="*/ 17 w 108"/>
                  <a:gd name="T45" fmla="*/ 18 h 95"/>
                  <a:gd name="T46" fmla="*/ 18 w 108"/>
                  <a:gd name="T47" fmla="*/ 18 h 95"/>
                  <a:gd name="T48" fmla="*/ 18 w 108"/>
                  <a:gd name="T49" fmla="*/ 21 h 95"/>
                  <a:gd name="T50" fmla="*/ 21 w 108"/>
                  <a:gd name="T51" fmla="*/ 17 h 95"/>
                  <a:gd name="T52" fmla="*/ 18 w 108"/>
                  <a:gd name="T53" fmla="*/ 21 h 95"/>
                  <a:gd name="T54" fmla="*/ 22 w 108"/>
                  <a:gd name="T55" fmla="*/ 20 h 95"/>
                  <a:gd name="T56" fmla="*/ 21 w 108"/>
                  <a:gd name="T57" fmla="*/ 22 h 95"/>
                  <a:gd name="T58" fmla="*/ 23 w 108"/>
                  <a:gd name="T59" fmla="*/ 21 h 95"/>
                  <a:gd name="T60" fmla="*/ 27 w 108"/>
                  <a:gd name="T61" fmla="*/ 14 h 95"/>
                  <a:gd name="T62" fmla="*/ 25 w 108"/>
                  <a:gd name="T63" fmla="*/ 9 h 95"/>
                  <a:gd name="T64" fmla="*/ 22 w 108"/>
                  <a:gd name="T65" fmla="*/ 9 h 95"/>
                  <a:gd name="T66" fmla="*/ 27 w 108"/>
                  <a:gd name="T67" fmla="*/ 8 h 95"/>
                  <a:gd name="T68" fmla="*/ 24 w 108"/>
                  <a:gd name="T69" fmla="*/ 5 h 95"/>
                  <a:gd name="T70" fmla="*/ 22 w 108"/>
                  <a:gd name="T71" fmla="*/ 5 h 95"/>
                  <a:gd name="T72" fmla="*/ 26 w 108"/>
                  <a:gd name="T73" fmla="*/ 2 h 95"/>
                  <a:gd name="T74" fmla="*/ 21 w 108"/>
                  <a:gd name="T75" fmla="*/ 1 h 95"/>
                  <a:gd name="T76" fmla="*/ 22 w 108"/>
                  <a:gd name="T77" fmla="*/ 0 h 95"/>
                  <a:gd name="T78" fmla="*/ 15 w 108"/>
                  <a:gd name="T79" fmla="*/ 0 h 95"/>
                  <a:gd name="T80" fmla="*/ 13 w 108"/>
                  <a:gd name="T81" fmla="*/ 1 h 95"/>
                  <a:gd name="T82" fmla="*/ 13 w 108"/>
                  <a:gd name="T83" fmla="*/ 0 h 95"/>
                  <a:gd name="T84" fmla="*/ 7 w 108"/>
                  <a:gd name="T85" fmla="*/ 2 h 95"/>
                  <a:gd name="T86" fmla="*/ 8 w 108"/>
                  <a:gd name="T87" fmla="*/ 0 h 9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8"/>
                  <a:gd name="T133" fmla="*/ 0 h 95"/>
                  <a:gd name="T134" fmla="*/ 108 w 108"/>
                  <a:gd name="T135" fmla="*/ 95 h 9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8" h="95">
                    <a:moveTo>
                      <a:pt x="18" y="6"/>
                    </a:moveTo>
                    <a:lnTo>
                      <a:pt x="9" y="10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7" y="25"/>
                    </a:lnTo>
                    <a:lnTo>
                      <a:pt x="19" y="23"/>
                    </a:lnTo>
                    <a:lnTo>
                      <a:pt x="28" y="23"/>
                    </a:lnTo>
                    <a:lnTo>
                      <a:pt x="33" y="20"/>
                    </a:lnTo>
                    <a:lnTo>
                      <a:pt x="42" y="19"/>
                    </a:lnTo>
                    <a:lnTo>
                      <a:pt x="49" y="18"/>
                    </a:lnTo>
                    <a:lnTo>
                      <a:pt x="58" y="19"/>
                    </a:lnTo>
                    <a:lnTo>
                      <a:pt x="46" y="20"/>
                    </a:lnTo>
                    <a:lnTo>
                      <a:pt x="39" y="21"/>
                    </a:lnTo>
                    <a:lnTo>
                      <a:pt x="35" y="23"/>
                    </a:lnTo>
                    <a:lnTo>
                      <a:pt x="33" y="24"/>
                    </a:lnTo>
                    <a:lnTo>
                      <a:pt x="36" y="25"/>
                    </a:lnTo>
                    <a:lnTo>
                      <a:pt x="39" y="27"/>
                    </a:lnTo>
                    <a:lnTo>
                      <a:pt x="43" y="25"/>
                    </a:lnTo>
                    <a:lnTo>
                      <a:pt x="47" y="24"/>
                    </a:lnTo>
                    <a:lnTo>
                      <a:pt x="54" y="23"/>
                    </a:lnTo>
                    <a:lnTo>
                      <a:pt x="57" y="23"/>
                    </a:lnTo>
                    <a:lnTo>
                      <a:pt x="50" y="25"/>
                    </a:lnTo>
                    <a:lnTo>
                      <a:pt x="43" y="27"/>
                    </a:lnTo>
                    <a:lnTo>
                      <a:pt x="40" y="30"/>
                    </a:lnTo>
                    <a:lnTo>
                      <a:pt x="43" y="32"/>
                    </a:lnTo>
                    <a:lnTo>
                      <a:pt x="50" y="30"/>
                    </a:lnTo>
                    <a:lnTo>
                      <a:pt x="54" y="28"/>
                    </a:lnTo>
                    <a:lnTo>
                      <a:pt x="46" y="33"/>
                    </a:lnTo>
                    <a:lnTo>
                      <a:pt x="42" y="36"/>
                    </a:lnTo>
                    <a:lnTo>
                      <a:pt x="42" y="39"/>
                    </a:lnTo>
                    <a:lnTo>
                      <a:pt x="39" y="41"/>
                    </a:lnTo>
                    <a:lnTo>
                      <a:pt x="46" y="38"/>
                    </a:lnTo>
                    <a:lnTo>
                      <a:pt x="50" y="38"/>
                    </a:lnTo>
                    <a:lnTo>
                      <a:pt x="58" y="37"/>
                    </a:lnTo>
                    <a:lnTo>
                      <a:pt x="46" y="40"/>
                    </a:lnTo>
                    <a:lnTo>
                      <a:pt x="39" y="43"/>
                    </a:lnTo>
                    <a:lnTo>
                      <a:pt x="33" y="45"/>
                    </a:lnTo>
                    <a:lnTo>
                      <a:pt x="32" y="49"/>
                    </a:lnTo>
                    <a:lnTo>
                      <a:pt x="39" y="46"/>
                    </a:lnTo>
                    <a:lnTo>
                      <a:pt x="47" y="44"/>
                    </a:lnTo>
                    <a:lnTo>
                      <a:pt x="51" y="44"/>
                    </a:lnTo>
                    <a:lnTo>
                      <a:pt x="42" y="47"/>
                    </a:lnTo>
                    <a:lnTo>
                      <a:pt x="35" y="50"/>
                    </a:lnTo>
                    <a:lnTo>
                      <a:pt x="32" y="52"/>
                    </a:lnTo>
                    <a:lnTo>
                      <a:pt x="33" y="54"/>
                    </a:lnTo>
                    <a:lnTo>
                      <a:pt x="39" y="52"/>
                    </a:lnTo>
                    <a:lnTo>
                      <a:pt x="44" y="51"/>
                    </a:lnTo>
                    <a:lnTo>
                      <a:pt x="56" y="50"/>
                    </a:lnTo>
                    <a:lnTo>
                      <a:pt x="60" y="51"/>
                    </a:lnTo>
                    <a:lnTo>
                      <a:pt x="70" y="51"/>
                    </a:lnTo>
                    <a:lnTo>
                      <a:pt x="82" y="50"/>
                    </a:lnTo>
                    <a:lnTo>
                      <a:pt x="75" y="52"/>
                    </a:lnTo>
                    <a:lnTo>
                      <a:pt x="63" y="53"/>
                    </a:lnTo>
                    <a:lnTo>
                      <a:pt x="65" y="58"/>
                    </a:lnTo>
                    <a:lnTo>
                      <a:pt x="74" y="56"/>
                    </a:lnTo>
                    <a:lnTo>
                      <a:pt x="84" y="53"/>
                    </a:lnTo>
                    <a:lnTo>
                      <a:pt x="89" y="51"/>
                    </a:lnTo>
                    <a:lnTo>
                      <a:pt x="78" y="58"/>
                    </a:lnTo>
                    <a:lnTo>
                      <a:pt x="71" y="59"/>
                    </a:lnTo>
                    <a:lnTo>
                      <a:pt x="65" y="61"/>
                    </a:lnTo>
                    <a:lnTo>
                      <a:pt x="65" y="65"/>
                    </a:lnTo>
                    <a:lnTo>
                      <a:pt x="74" y="64"/>
                    </a:lnTo>
                    <a:lnTo>
                      <a:pt x="81" y="61"/>
                    </a:lnTo>
                    <a:lnTo>
                      <a:pt x="77" y="64"/>
                    </a:lnTo>
                    <a:lnTo>
                      <a:pt x="70" y="66"/>
                    </a:lnTo>
                    <a:lnTo>
                      <a:pt x="65" y="66"/>
                    </a:lnTo>
                    <a:lnTo>
                      <a:pt x="65" y="74"/>
                    </a:lnTo>
                    <a:lnTo>
                      <a:pt x="74" y="72"/>
                    </a:lnTo>
                    <a:lnTo>
                      <a:pt x="80" y="70"/>
                    </a:lnTo>
                    <a:lnTo>
                      <a:pt x="72" y="74"/>
                    </a:lnTo>
                    <a:lnTo>
                      <a:pt x="64" y="78"/>
                    </a:lnTo>
                    <a:lnTo>
                      <a:pt x="65" y="82"/>
                    </a:lnTo>
                    <a:lnTo>
                      <a:pt x="70" y="85"/>
                    </a:lnTo>
                    <a:lnTo>
                      <a:pt x="74" y="80"/>
                    </a:lnTo>
                    <a:lnTo>
                      <a:pt x="80" y="74"/>
                    </a:lnTo>
                    <a:lnTo>
                      <a:pt x="84" y="69"/>
                    </a:lnTo>
                    <a:lnTo>
                      <a:pt x="80" y="78"/>
                    </a:lnTo>
                    <a:lnTo>
                      <a:pt x="77" y="82"/>
                    </a:lnTo>
                    <a:lnTo>
                      <a:pt x="71" y="87"/>
                    </a:lnTo>
                    <a:lnTo>
                      <a:pt x="75" y="92"/>
                    </a:lnTo>
                    <a:lnTo>
                      <a:pt x="82" y="87"/>
                    </a:lnTo>
                    <a:lnTo>
                      <a:pt x="87" y="80"/>
                    </a:lnTo>
                    <a:lnTo>
                      <a:pt x="92" y="74"/>
                    </a:lnTo>
                    <a:lnTo>
                      <a:pt x="88" y="84"/>
                    </a:lnTo>
                    <a:lnTo>
                      <a:pt x="84" y="89"/>
                    </a:lnTo>
                    <a:lnTo>
                      <a:pt x="78" y="92"/>
                    </a:lnTo>
                    <a:lnTo>
                      <a:pt x="82" y="95"/>
                    </a:lnTo>
                    <a:lnTo>
                      <a:pt x="92" y="87"/>
                    </a:lnTo>
                    <a:lnTo>
                      <a:pt x="99" y="78"/>
                    </a:lnTo>
                    <a:lnTo>
                      <a:pt x="103" y="70"/>
                    </a:lnTo>
                    <a:lnTo>
                      <a:pt x="105" y="57"/>
                    </a:lnTo>
                    <a:lnTo>
                      <a:pt x="106" y="46"/>
                    </a:lnTo>
                    <a:lnTo>
                      <a:pt x="108" y="36"/>
                    </a:lnTo>
                    <a:lnTo>
                      <a:pt x="98" y="37"/>
                    </a:lnTo>
                    <a:lnTo>
                      <a:pt x="88" y="40"/>
                    </a:lnTo>
                    <a:lnTo>
                      <a:pt x="72" y="44"/>
                    </a:lnTo>
                    <a:lnTo>
                      <a:pt x="87" y="39"/>
                    </a:lnTo>
                    <a:lnTo>
                      <a:pt x="92" y="37"/>
                    </a:lnTo>
                    <a:lnTo>
                      <a:pt x="102" y="33"/>
                    </a:lnTo>
                    <a:lnTo>
                      <a:pt x="106" y="33"/>
                    </a:lnTo>
                    <a:lnTo>
                      <a:pt x="106" y="26"/>
                    </a:lnTo>
                    <a:lnTo>
                      <a:pt x="105" y="19"/>
                    </a:lnTo>
                    <a:lnTo>
                      <a:pt x="94" y="20"/>
                    </a:lnTo>
                    <a:lnTo>
                      <a:pt x="85" y="23"/>
                    </a:lnTo>
                    <a:lnTo>
                      <a:pt x="75" y="26"/>
                    </a:lnTo>
                    <a:lnTo>
                      <a:pt x="85" y="20"/>
                    </a:lnTo>
                    <a:lnTo>
                      <a:pt x="95" y="18"/>
                    </a:lnTo>
                    <a:lnTo>
                      <a:pt x="105" y="15"/>
                    </a:lnTo>
                    <a:lnTo>
                      <a:pt x="103" y="10"/>
                    </a:lnTo>
                    <a:lnTo>
                      <a:pt x="99" y="6"/>
                    </a:lnTo>
                    <a:lnTo>
                      <a:pt x="91" y="4"/>
                    </a:lnTo>
                    <a:lnTo>
                      <a:pt x="81" y="6"/>
                    </a:lnTo>
                    <a:lnTo>
                      <a:pt x="72" y="11"/>
                    </a:lnTo>
                    <a:lnTo>
                      <a:pt x="78" y="5"/>
                    </a:lnTo>
                    <a:lnTo>
                      <a:pt x="88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1" y="1"/>
                    </a:lnTo>
                    <a:lnTo>
                      <a:pt x="54" y="6"/>
                    </a:lnTo>
                    <a:lnTo>
                      <a:pt x="43" y="7"/>
                    </a:lnTo>
                    <a:lnTo>
                      <a:pt x="50" y="5"/>
                    </a:lnTo>
                    <a:lnTo>
                      <a:pt x="56" y="1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39" y="1"/>
                    </a:lnTo>
                    <a:lnTo>
                      <a:pt x="33" y="4"/>
                    </a:lnTo>
                    <a:lnTo>
                      <a:pt x="28" y="8"/>
                    </a:lnTo>
                    <a:lnTo>
                      <a:pt x="23" y="14"/>
                    </a:lnTo>
                    <a:lnTo>
                      <a:pt x="26" y="7"/>
                    </a:lnTo>
                    <a:lnTo>
                      <a:pt x="32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A05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96" name="Group 1257"/>
              <p:cNvGrpSpPr>
                <a:grpSpLocks/>
              </p:cNvGrpSpPr>
              <p:nvPr/>
            </p:nvGrpSpPr>
            <p:grpSpPr bwMode="auto">
              <a:xfrm>
                <a:off x="1658" y="3752"/>
                <a:ext cx="59" cy="31"/>
                <a:chOff x="1658" y="3752"/>
                <a:chExt cx="59" cy="31"/>
              </a:xfrm>
            </p:grpSpPr>
            <p:sp>
              <p:nvSpPr>
                <p:cNvPr id="312" name="Freeform 1258"/>
                <p:cNvSpPr>
                  <a:spLocks/>
                </p:cNvSpPr>
                <p:nvPr/>
              </p:nvSpPr>
              <p:spPr bwMode="auto">
                <a:xfrm>
                  <a:off x="1658" y="3752"/>
                  <a:ext cx="59" cy="31"/>
                </a:xfrm>
                <a:custGeom>
                  <a:avLst/>
                  <a:gdLst>
                    <a:gd name="T0" fmla="*/ 30 w 118"/>
                    <a:gd name="T1" fmla="*/ 9 h 63"/>
                    <a:gd name="T2" fmla="*/ 26 w 118"/>
                    <a:gd name="T3" fmla="*/ 8 h 63"/>
                    <a:gd name="T4" fmla="*/ 25 w 118"/>
                    <a:gd name="T5" fmla="*/ 8 h 63"/>
                    <a:gd name="T6" fmla="*/ 24 w 118"/>
                    <a:gd name="T7" fmla="*/ 7 h 63"/>
                    <a:gd name="T8" fmla="*/ 23 w 118"/>
                    <a:gd name="T9" fmla="*/ 6 h 63"/>
                    <a:gd name="T10" fmla="*/ 21 w 118"/>
                    <a:gd name="T11" fmla="*/ 5 h 63"/>
                    <a:gd name="T12" fmla="*/ 18 w 118"/>
                    <a:gd name="T13" fmla="*/ 3 h 63"/>
                    <a:gd name="T14" fmla="*/ 18 w 118"/>
                    <a:gd name="T15" fmla="*/ 2 h 63"/>
                    <a:gd name="T16" fmla="*/ 17 w 118"/>
                    <a:gd name="T17" fmla="*/ 1 h 63"/>
                    <a:gd name="T18" fmla="*/ 15 w 118"/>
                    <a:gd name="T19" fmla="*/ 1 h 63"/>
                    <a:gd name="T20" fmla="*/ 10 w 118"/>
                    <a:gd name="T21" fmla="*/ 0 h 63"/>
                    <a:gd name="T22" fmla="*/ 9 w 118"/>
                    <a:gd name="T23" fmla="*/ 0 h 63"/>
                    <a:gd name="T24" fmla="*/ 7 w 118"/>
                    <a:gd name="T25" fmla="*/ 0 h 63"/>
                    <a:gd name="T26" fmla="*/ 6 w 118"/>
                    <a:gd name="T27" fmla="*/ 1 h 63"/>
                    <a:gd name="T28" fmla="*/ 4 w 118"/>
                    <a:gd name="T29" fmla="*/ 2 h 63"/>
                    <a:gd name="T30" fmla="*/ 2 w 118"/>
                    <a:gd name="T31" fmla="*/ 2 h 63"/>
                    <a:gd name="T32" fmla="*/ 2 w 118"/>
                    <a:gd name="T33" fmla="*/ 2 h 63"/>
                    <a:gd name="T34" fmla="*/ 1 w 118"/>
                    <a:gd name="T35" fmla="*/ 4 h 63"/>
                    <a:gd name="T36" fmla="*/ 1 w 118"/>
                    <a:gd name="T37" fmla="*/ 5 h 63"/>
                    <a:gd name="T38" fmla="*/ 1 w 118"/>
                    <a:gd name="T39" fmla="*/ 5 h 63"/>
                    <a:gd name="T40" fmla="*/ 0 w 118"/>
                    <a:gd name="T41" fmla="*/ 6 h 63"/>
                    <a:gd name="T42" fmla="*/ 0 w 118"/>
                    <a:gd name="T43" fmla="*/ 6 h 63"/>
                    <a:gd name="T44" fmla="*/ 1 w 118"/>
                    <a:gd name="T45" fmla="*/ 7 h 63"/>
                    <a:gd name="T46" fmla="*/ 2 w 118"/>
                    <a:gd name="T47" fmla="*/ 7 h 63"/>
                    <a:gd name="T48" fmla="*/ 4 w 118"/>
                    <a:gd name="T49" fmla="*/ 6 h 63"/>
                    <a:gd name="T50" fmla="*/ 6 w 118"/>
                    <a:gd name="T51" fmla="*/ 6 h 63"/>
                    <a:gd name="T52" fmla="*/ 9 w 118"/>
                    <a:gd name="T53" fmla="*/ 6 h 63"/>
                    <a:gd name="T54" fmla="*/ 6 w 118"/>
                    <a:gd name="T55" fmla="*/ 6 h 63"/>
                    <a:gd name="T56" fmla="*/ 5 w 118"/>
                    <a:gd name="T57" fmla="*/ 7 h 63"/>
                    <a:gd name="T58" fmla="*/ 3 w 118"/>
                    <a:gd name="T59" fmla="*/ 7 h 63"/>
                    <a:gd name="T60" fmla="*/ 3 w 118"/>
                    <a:gd name="T61" fmla="*/ 8 h 63"/>
                    <a:gd name="T62" fmla="*/ 3 w 118"/>
                    <a:gd name="T63" fmla="*/ 9 h 63"/>
                    <a:gd name="T64" fmla="*/ 3 w 118"/>
                    <a:gd name="T65" fmla="*/ 9 h 63"/>
                    <a:gd name="T66" fmla="*/ 4 w 118"/>
                    <a:gd name="T67" fmla="*/ 9 h 63"/>
                    <a:gd name="T68" fmla="*/ 7 w 118"/>
                    <a:gd name="T69" fmla="*/ 8 h 63"/>
                    <a:gd name="T70" fmla="*/ 9 w 118"/>
                    <a:gd name="T71" fmla="*/ 8 h 63"/>
                    <a:gd name="T72" fmla="*/ 11 w 118"/>
                    <a:gd name="T73" fmla="*/ 8 h 63"/>
                    <a:gd name="T74" fmla="*/ 12 w 118"/>
                    <a:gd name="T75" fmla="*/ 9 h 63"/>
                    <a:gd name="T76" fmla="*/ 13 w 118"/>
                    <a:gd name="T77" fmla="*/ 10 h 63"/>
                    <a:gd name="T78" fmla="*/ 14 w 118"/>
                    <a:gd name="T79" fmla="*/ 11 h 63"/>
                    <a:gd name="T80" fmla="*/ 15 w 118"/>
                    <a:gd name="T81" fmla="*/ 12 h 63"/>
                    <a:gd name="T82" fmla="*/ 15 w 118"/>
                    <a:gd name="T83" fmla="*/ 13 h 63"/>
                    <a:gd name="T84" fmla="*/ 17 w 118"/>
                    <a:gd name="T85" fmla="*/ 14 h 63"/>
                    <a:gd name="T86" fmla="*/ 18 w 118"/>
                    <a:gd name="T87" fmla="*/ 14 h 63"/>
                    <a:gd name="T88" fmla="*/ 20 w 118"/>
                    <a:gd name="T89" fmla="*/ 14 h 63"/>
                    <a:gd name="T90" fmla="*/ 22 w 118"/>
                    <a:gd name="T91" fmla="*/ 14 h 63"/>
                    <a:gd name="T92" fmla="*/ 23 w 118"/>
                    <a:gd name="T93" fmla="*/ 14 h 63"/>
                    <a:gd name="T94" fmla="*/ 25 w 118"/>
                    <a:gd name="T95" fmla="*/ 14 h 63"/>
                    <a:gd name="T96" fmla="*/ 30 w 118"/>
                    <a:gd name="T97" fmla="*/ 15 h 63"/>
                    <a:gd name="T98" fmla="*/ 30 w 118"/>
                    <a:gd name="T99" fmla="*/ 9 h 6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8"/>
                    <a:gd name="T151" fmla="*/ 0 h 63"/>
                    <a:gd name="T152" fmla="*/ 118 w 118"/>
                    <a:gd name="T153" fmla="*/ 63 h 6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8" h="63">
                      <a:moveTo>
                        <a:pt x="118" y="38"/>
                      </a:moveTo>
                      <a:lnTo>
                        <a:pt x="103" y="35"/>
                      </a:lnTo>
                      <a:lnTo>
                        <a:pt x="97" y="33"/>
                      </a:lnTo>
                      <a:lnTo>
                        <a:pt x="94" y="31"/>
                      </a:lnTo>
                      <a:lnTo>
                        <a:pt x="90" y="27"/>
                      </a:lnTo>
                      <a:lnTo>
                        <a:pt x="83" y="22"/>
                      </a:lnTo>
                      <a:lnTo>
                        <a:pt x="70" y="12"/>
                      </a:lnTo>
                      <a:lnTo>
                        <a:pt x="69" y="9"/>
                      </a:lnTo>
                      <a:lnTo>
                        <a:pt x="65" y="6"/>
                      </a:lnTo>
                      <a:lnTo>
                        <a:pt x="58" y="5"/>
                      </a:lnTo>
                      <a:lnTo>
                        <a:pt x="38" y="1"/>
                      </a:lnTo>
                      <a:lnTo>
                        <a:pt x="33" y="0"/>
                      </a:lnTo>
                      <a:lnTo>
                        <a:pt x="27" y="3"/>
                      </a:lnTo>
                      <a:lnTo>
                        <a:pt x="24" y="5"/>
                      </a:lnTo>
                      <a:lnTo>
                        <a:pt x="13" y="9"/>
                      </a:lnTo>
                      <a:lnTo>
                        <a:pt x="7" y="10"/>
                      </a:lnTo>
                      <a:lnTo>
                        <a:pt x="6" y="11"/>
                      </a:lnTo>
                      <a:lnTo>
                        <a:pt x="3" y="17"/>
                      </a:lnTo>
                      <a:lnTo>
                        <a:pt x="2" y="20"/>
                      </a:lnTo>
                      <a:lnTo>
                        <a:pt x="2" y="22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2" y="29"/>
                      </a:lnTo>
                      <a:lnTo>
                        <a:pt x="7" y="29"/>
                      </a:lnTo>
                      <a:lnTo>
                        <a:pt x="14" y="25"/>
                      </a:lnTo>
                      <a:lnTo>
                        <a:pt x="24" y="24"/>
                      </a:lnTo>
                      <a:lnTo>
                        <a:pt x="33" y="25"/>
                      </a:lnTo>
                      <a:lnTo>
                        <a:pt x="24" y="26"/>
                      </a:lnTo>
                      <a:lnTo>
                        <a:pt x="17" y="29"/>
                      </a:lnTo>
                      <a:lnTo>
                        <a:pt x="10" y="31"/>
                      </a:lnTo>
                      <a:lnTo>
                        <a:pt x="9" y="33"/>
                      </a:lnTo>
                      <a:lnTo>
                        <a:pt x="9" y="36"/>
                      </a:lnTo>
                      <a:lnTo>
                        <a:pt x="12" y="38"/>
                      </a:lnTo>
                      <a:lnTo>
                        <a:pt x="14" y="37"/>
                      </a:lnTo>
                      <a:lnTo>
                        <a:pt x="26" y="35"/>
                      </a:lnTo>
                      <a:lnTo>
                        <a:pt x="34" y="35"/>
                      </a:lnTo>
                      <a:lnTo>
                        <a:pt x="42" y="35"/>
                      </a:lnTo>
                      <a:lnTo>
                        <a:pt x="45" y="37"/>
                      </a:lnTo>
                      <a:lnTo>
                        <a:pt x="51" y="42"/>
                      </a:lnTo>
                      <a:lnTo>
                        <a:pt x="54" y="46"/>
                      </a:lnTo>
                      <a:lnTo>
                        <a:pt x="58" y="51"/>
                      </a:lnTo>
                      <a:lnTo>
                        <a:pt x="61" y="55"/>
                      </a:lnTo>
                      <a:lnTo>
                        <a:pt x="66" y="57"/>
                      </a:lnTo>
                      <a:lnTo>
                        <a:pt x="72" y="58"/>
                      </a:lnTo>
                      <a:lnTo>
                        <a:pt x="79" y="59"/>
                      </a:lnTo>
                      <a:lnTo>
                        <a:pt x="86" y="58"/>
                      </a:lnTo>
                      <a:lnTo>
                        <a:pt x="90" y="58"/>
                      </a:lnTo>
                      <a:lnTo>
                        <a:pt x="99" y="59"/>
                      </a:lnTo>
                      <a:lnTo>
                        <a:pt x="118" y="63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3" name="Freeform 1259"/>
                <p:cNvSpPr>
                  <a:spLocks/>
                </p:cNvSpPr>
                <p:nvPr/>
              </p:nvSpPr>
              <p:spPr bwMode="auto">
                <a:xfrm>
                  <a:off x="1660" y="3758"/>
                  <a:ext cx="19" cy="3"/>
                </a:xfrm>
                <a:custGeom>
                  <a:avLst/>
                  <a:gdLst>
                    <a:gd name="T0" fmla="*/ 0 w 37"/>
                    <a:gd name="T1" fmla="*/ 1 h 7"/>
                    <a:gd name="T2" fmla="*/ 2 w 37"/>
                    <a:gd name="T3" fmla="*/ 1 h 7"/>
                    <a:gd name="T4" fmla="*/ 3 w 37"/>
                    <a:gd name="T5" fmla="*/ 1 h 7"/>
                    <a:gd name="T6" fmla="*/ 5 w 37"/>
                    <a:gd name="T7" fmla="*/ 0 h 7"/>
                    <a:gd name="T8" fmla="*/ 6 w 37"/>
                    <a:gd name="T9" fmla="*/ 0 h 7"/>
                    <a:gd name="T10" fmla="*/ 8 w 37"/>
                    <a:gd name="T11" fmla="*/ 0 h 7"/>
                    <a:gd name="T12" fmla="*/ 10 w 37"/>
                    <a:gd name="T13" fmla="*/ 0 h 7"/>
                    <a:gd name="T14" fmla="*/ 8 w 37"/>
                    <a:gd name="T15" fmla="*/ 0 h 7"/>
                    <a:gd name="T16" fmla="*/ 6 w 37"/>
                    <a:gd name="T17" fmla="*/ 0 h 7"/>
                    <a:gd name="T18" fmla="*/ 3 w 37"/>
                    <a:gd name="T19" fmla="*/ 1 h 7"/>
                    <a:gd name="T20" fmla="*/ 2 w 37"/>
                    <a:gd name="T21" fmla="*/ 1 h 7"/>
                    <a:gd name="T22" fmla="*/ 1 w 37"/>
                    <a:gd name="T23" fmla="*/ 1 h 7"/>
                    <a:gd name="T24" fmla="*/ 0 w 37"/>
                    <a:gd name="T25" fmla="*/ 1 h 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"/>
                    <a:gd name="T40" fmla="*/ 0 h 7"/>
                    <a:gd name="T41" fmla="*/ 37 w 37"/>
                    <a:gd name="T42" fmla="*/ 7 h 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" h="7">
                      <a:moveTo>
                        <a:pt x="0" y="7"/>
                      </a:moveTo>
                      <a:lnTo>
                        <a:pt x="7" y="5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3" y="1"/>
                      </a:lnTo>
                      <a:lnTo>
                        <a:pt x="32" y="1"/>
                      </a:lnTo>
                      <a:lnTo>
                        <a:pt x="37" y="2"/>
                      </a:lnTo>
                      <a:lnTo>
                        <a:pt x="29" y="1"/>
                      </a:lnTo>
                      <a:lnTo>
                        <a:pt x="22" y="0"/>
                      </a:lnTo>
                      <a:lnTo>
                        <a:pt x="12" y="4"/>
                      </a:lnTo>
                      <a:lnTo>
                        <a:pt x="7" y="4"/>
                      </a:lnTo>
                      <a:lnTo>
                        <a:pt x="1" y="6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4" name="Freeform 1260"/>
                <p:cNvSpPr>
                  <a:spLocks/>
                </p:cNvSpPr>
                <p:nvPr/>
              </p:nvSpPr>
              <p:spPr bwMode="auto">
                <a:xfrm>
                  <a:off x="1670" y="3753"/>
                  <a:ext cx="16" cy="3"/>
                </a:xfrm>
                <a:custGeom>
                  <a:avLst/>
                  <a:gdLst>
                    <a:gd name="T0" fmla="*/ 2 w 32"/>
                    <a:gd name="T1" fmla="*/ 0 h 5"/>
                    <a:gd name="T2" fmla="*/ 1 w 32"/>
                    <a:gd name="T3" fmla="*/ 0 h 5"/>
                    <a:gd name="T4" fmla="*/ 0 w 32"/>
                    <a:gd name="T5" fmla="*/ 1 h 5"/>
                    <a:gd name="T6" fmla="*/ 1 w 32"/>
                    <a:gd name="T7" fmla="*/ 1 h 5"/>
                    <a:gd name="T8" fmla="*/ 2 w 32"/>
                    <a:gd name="T9" fmla="*/ 0 h 5"/>
                    <a:gd name="T10" fmla="*/ 5 w 32"/>
                    <a:gd name="T11" fmla="*/ 1 h 5"/>
                    <a:gd name="T12" fmla="*/ 6 w 32"/>
                    <a:gd name="T13" fmla="*/ 1 h 5"/>
                    <a:gd name="T14" fmla="*/ 8 w 32"/>
                    <a:gd name="T15" fmla="*/ 2 h 5"/>
                    <a:gd name="T16" fmla="*/ 8 w 32"/>
                    <a:gd name="T17" fmla="*/ 1 h 5"/>
                    <a:gd name="T18" fmla="*/ 6 w 32"/>
                    <a:gd name="T19" fmla="*/ 1 h 5"/>
                    <a:gd name="T20" fmla="*/ 4 w 32"/>
                    <a:gd name="T21" fmla="*/ 1 h 5"/>
                    <a:gd name="T22" fmla="*/ 2 w 32"/>
                    <a:gd name="T23" fmla="*/ 0 h 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2"/>
                    <a:gd name="T37" fmla="*/ 0 h 5"/>
                    <a:gd name="T38" fmla="*/ 32 w 32"/>
                    <a:gd name="T39" fmla="*/ 5 h 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2" h="5">
                      <a:moveTo>
                        <a:pt x="8" y="0"/>
                      </a:move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8" y="0"/>
                      </a:lnTo>
                      <a:lnTo>
                        <a:pt x="18" y="2"/>
                      </a:lnTo>
                      <a:lnTo>
                        <a:pt x="23" y="3"/>
                      </a:lnTo>
                      <a:lnTo>
                        <a:pt x="30" y="5"/>
                      </a:lnTo>
                      <a:lnTo>
                        <a:pt x="32" y="3"/>
                      </a:lnTo>
                      <a:lnTo>
                        <a:pt x="25" y="2"/>
                      </a:lnTo>
                      <a:lnTo>
                        <a:pt x="16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5" name="Freeform 1261"/>
                <p:cNvSpPr>
                  <a:spLocks/>
                </p:cNvSpPr>
                <p:nvPr/>
              </p:nvSpPr>
              <p:spPr bwMode="auto">
                <a:xfrm>
                  <a:off x="1673" y="3763"/>
                  <a:ext cx="6" cy="1"/>
                </a:xfrm>
                <a:custGeom>
                  <a:avLst/>
                  <a:gdLst>
                    <a:gd name="T0" fmla="*/ 0 w 13"/>
                    <a:gd name="T1" fmla="*/ 1 h 2"/>
                    <a:gd name="T2" fmla="*/ 0 w 13"/>
                    <a:gd name="T3" fmla="*/ 1 h 2"/>
                    <a:gd name="T4" fmla="*/ 1 w 13"/>
                    <a:gd name="T5" fmla="*/ 1 h 2"/>
                    <a:gd name="T6" fmla="*/ 2 w 13"/>
                    <a:gd name="T7" fmla="*/ 1 h 2"/>
                    <a:gd name="T8" fmla="*/ 3 w 13"/>
                    <a:gd name="T9" fmla="*/ 0 h 2"/>
                    <a:gd name="T10" fmla="*/ 2 w 13"/>
                    <a:gd name="T11" fmla="*/ 1 h 2"/>
                    <a:gd name="T12" fmla="*/ 0 w 13"/>
                    <a:gd name="T13" fmla="*/ 1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"/>
                    <a:gd name="T22" fmla="*/ 0 h 2"/>
                    <a:gd name="T23" fmla="*/ 13 w 13"/>
                    <a:gd name="T24" fmla="*/ 2 h 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" h="2">
                      <a:moveTo>
                        <a:pt x="0" y="1"/>
                      </a:moveTo>
                      <a:lnTo>
                        <a:pt x="2" y="2"/>
                      </a:lnTo>
                      <a:lnTo>
                        <a:pt x="7" y="2"/>
                      </a:lnTo>
                      <a:lnTo>
                        <a:pt x="11" y="2"/>
                      </a:lnTo>
                      <a:lnTo>
                        <a:pt x="13" y="0"/>
                      </a:lnTo>
                      <a:lnTo>
                        <a:pt x="1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6" name="Freeform 1262"/>
                <p:cNvSpPr>
                  <a:spLocks/>
                </p:cNvSpPr>
                <p:nvPr/>
              </p:nvSpPr>
              <p:spPr bwMode="auto">
                <a:xfrm>
                  <a:off x="1660" y="3762"/>
                  <a:ext cx="1" cy="2"/>
                </a:xfrm>
                <a:custGeom>
                  <a:avLst/>
                  <a:gdLst>
                    <a:gd name="T0" fmla="*/ 1 w 2"/>
                    <a:gd name="T1" fmla="*/ 0 h 5"/>
                    <a:gd name="T2" fmla="*/ 1 w 2"/>
                    <a:gd name="T3" fmla="*/ 0 h 5"/>
                    <a:gd name="T4" fmla="*/ 1 w 2"/>
                    <a:gd name="T5" fmla="*/ 1 h 5"/>
                    <a:gd name="T6" fmla="*/ 0 w 2"/>
                    <a:gd name="T7" fmla="*/ 1 h 5"/>
                    <a:gd name="T8" fmla="*/ 1 w 2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5"/>
                    <a:gd name="T17" fmla="*/ 2 w 2"/>
                    <a:gd name="T18" fmla="*/ 5 h 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5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7" name="Freeform 1263"/>
                <p:cNvSpPr>
                  <a:spLocks/>
                </p:cNvSpPr>
                <p:nvPr/>
              </p:nvSpPr>
              <p:spPr bwMode="auto">
                <a:xfrm>
                  <a:off x="1664" y="3768"/>
                  <a:ext cx="1" cy="1"/>
                </a:xfrm>
                <a:custGeom>
                  <a:avLst/>
                  <a:gdLst>
                    <a:gd name="T0" fmla="*/ 0 w 3"/>
                    <a:gd name="T1" fmla="*/ 0 h 3"/>
                    <a:gd name="T2" fmla="*/ 0 w 3"/>
                    <a:gd name="T3" fmla="*/ 0 h 3"/>
                    <a:gd name="T4" fmla="*/ 0 w 3"/>
                    <a:gd name="T5" fmla="*/ 0 h 3"/>
                    <a:gd name="T6" fmla="*/ 0 w 3"/>
                    <a:gd name="T7" fmla="*/ 0 h 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3"/>
                    <a:gd name="T14" fmla="*/ 3 w 3"/>
                    <a:gd name="T15" fmla="*/ 3 h 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3">
                      <a:moveTo>
                        <a:pt x="3" y="0"/>
                      </a:moveTo>
                      <a:lnTo>
                        <a:pt x="3" y="1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8" name="Freeform 1264"/>
                <p:cNvSpPr>
                  <a:spLocks/>
                </p:cNvSpPr>
                <p:nvPr/>
              </p:nvSpPr>
              <p:spPr bwMode="auto">
                <a:xfrm>
                  <a:off x="1686" y="3759"/>
                  <a:ext cx="3" cy="3"/>
                </a:xfrm>
                <a:custGeom>
                  <a:avLst/>
                  <a:gdLst>
                    <a:gd name="T0" fmla="*/ 0 w 6"/>
                    <a:gd name="T1" fmla="*/ 0 h 6"/>
                    <a:gd name="T2" fmla="*/ 0 w 6"/>
                    <a:gd name="T3" fmla="*/ 1 h 6"/>
                    <a:gd name="T4" fmla="*/ 0 w 6"/>
                    <a:gd name="T5" fmla="*/ 1 h 6"/>
                    <a:gd name="T6" fmla="*/ 2 w 6"/>
                    <a:gd name="T7" fmla="*/ 2 h 6"/>
                    <a:gd name="T8" fmla="*/ 0 w 6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6"/>
                    <a:gd name="T17" fmla="*/ 6 w 6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6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9" name="Freeform 1265"/>
                <p:cNvSpPr>
                  <a:spLocks/>
                </p:cNvSpPr>
                <p:nvPr/>
              </p:nvSpPr>
              <p:spPr bwMode="auto">
                <a:xfrm>
                  <a:off x="1691" y="3759"/>
                  <a:ext cx="9" cy="9"/>
                </a:xfrm>
                <a:custGeom>
                  <a:avLst/>
                  <a:gdLst>
                    <a:gd name="T0" fmla="*/ 0 w 20"/>
                    <a:gd name="T1" fmla="*/ 0 h 16"/>
                    <a:gd name="T2" fmla="*/ 1 w 20"/>
                    <a:gd name="T3" fmla="*/ 1 h 16"/>
                    <a:gd name="T4" fmla="*/ 2 w 20"/>
                    <a:gd name="T5" fmla="*/ 3 h 16"/>
                    <a:gd name="T6" fmla="*/ 4 w 20"/>
                    <a:gd name="T7" fmla="*/ 5 h 16"/>
                    <a:gd name="T8" fmla="*/ 2 w 20"/>
                    <a:gd name="T9" fmla="*/ 3 h 16"/>
                    <a:gd name="T10" fmla="*/ 0 w 20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"/>
                    <a:gd name="T19" fmla="*/ 0 h 16"/>
                    <a:gd name="T20" fmla="*/ 20 w 20"/>
                    <a:gd name="T21" fmla="*/ 16 h 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" h="16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9" y="9"/>
                      </a:lnTo>
                      <a:lnTo>
                        <a:pt x="20" y="16"/>
                      </a:lnTo>
                      <a:lnTo>
                        <a:pt x="9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0" name="Freeform 1266"/>
                <p:cNvSpPr>
                  <a:spLocks/>
                </p:cNvSpPr>
                <p:nvPr/>
              </p:nvSpPr>
              <p:spPr bwMode="auto">
                <a:xfrm>
                  <a:off x="1703" y="3771"/>
                  <a:ext cx="2" cy="6"/>
                </a:xfrm>
                <a:custGeom>
                  <a:avLst/>
                  <a:gdLst>
                    <a:gd name="T0" fmla="*/ 1 w 4"/>
                    <a:gd name="T1" fmla="*/ 0 h 12"/>
                    <a:gd name="T2" fmla="*/ 1 w 4"/>
                    <a:gd name="T3" fmla="*/ 2 h 12"/>
                    <a:gd name="T4" fmla="*/ 0 w 4"/>
                    <a:gd name="T5" fmla="*/ 2 h 12"/>
                    <a:gd name="T6" fmla="*/ 0 w 4"/>
                    <a:gd name="T7" fmla="*/ 3 h 12"/>
                    <a:gd name="T8" fmla="*/ 0 w 4"/>
                    <a:gd name="T9" fmla="*/ 2 h 12"/>
                    <a:gd name="T10" fmla="*/ 0 w 4"/>
                    <a:gd name="T11" fmla="*/ 1 h 12"/>
                    <a:gd name="T12" fmla="*/ 1 w 4"/>
                    <a:gd name="T13" fmla="*/ 0 h 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12"/>
                    <a:gd name="T23" fmla="*/ 4 w 4"/>
                    <a:gd name="T24" fmla="*/ 12 h 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12">
                      <a:moveTo>
                        <a:pt x="4" y="0"/>
                      </a:move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7"/>
                      </a:lnTo>
                      <a:lnTo>
                        <a:pt x="0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1" name="Freeform 1267"/>
                <p:cNvSpPr>
                  <a:spLocks/>
                </p:cNvSpPr>
                <p:nvPr/>
              </p:nvSpPr>
              <p:spPr bwMode="auto">
                <a:xfrm>
                  <a:off x="1682" y="3765"/>
                  <a:ext cx="1" cy="2"/>
                </a:xfrm>
                <a:custGeom>
                  <a:avLst/>
                  <a:gdLst>
                    <a:gd name="T0" fmla="*/ 1 w 2"/>
                    <a:gd name="T1" fmla="*/ 0 h 4"/>
                    <a:gd name="T2" fmla="*/ 1 w 2"/>
                    <a:gd name="T3" fmla="*/ 1 h 4"/>
                    <a:gd name="T4" fmla="*/ 0 w 2"/>
                    <a:gd name="T5" fmla="*/ 1 h 4"/>
                    <a:gd name="T6" fmla="*/ 1 w 2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4"/>
                    <a:gd name="T14" fmla="*/ 2 w 2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4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97" name="Group 1268"/>
              <p:cNvGrpSpPr>
                <a:grpSpLocks/>
              </p:cNvGrpSpPr>
              <p:nvPr/>
            </p:nvGrpSpPr>
            <p:grpSpPr bwMode="auto">
              <a:xfrm>
                <a:off x="1707" y="3684"/>
                <a:ext cx="137" cy="133"/>
                <a:chOff x="1707" y="3684"/>
                <a:chExt cx="137" cy="133"/>
              </a:xfrm>
            </p:grpSpPr>
            <p:sp>
              <p:nvSpPr>
                <p:cNvPr id="298" name="Freeform 1269"/>
                <p:cNvSpPr>
                  <a:spLocks/>
                </p:cNvSpPr>
                <p:nvPr/>
              </p:nvSpPr>
              <p:spPr bwMode="auto">
                <a:xfrm>
                  <a:off x="1766" y="3684"/>
                  <a:ext cx="4" cy="2"/>
                </a:xfrm>
                <a:custGeom>
                  <a:avLst/>
                  <a:gdLst>
                    <a:gd name="T0" fmla="*/ 0 w 9"/>
                    <a:gd name="T1" fmla="*/ 0 h 4"/>
                    <a:gd name="T2" fmla="*/ 0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2 w 9"/>
                    <a:gd name="T9" fmla="*/ 1 h 4"/>
                    <a:gd name="T10" fmla="*/ 1 w 9"/>
                    <a:gd name="T11" fmla="*/ 1 h 4"/>
                    <a:gd name="T12" fmla="*/ 0 w 9"/>
                    <a:gd name="T13" fmla="*/ 1 h 4"/>
                    <a:gd name="T14" fmla="*/ 0 w 9"/>
                    <a:gd name="T15" fmla="*/ 0 h 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"/>
                    <a:gd name="T25" fmla="*/ 0 h 4"/>
                    <a:gd name="T26" fmla="*/ 9 w 9"/>
                    <a:gd name="T27" fmla="*/ 4 h 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" h="4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7" y="2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3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99" name="Freeform 1270"/>
                <p:cNvSpPr>
                  <a:spLocks/>
                </p:cNvSpPr>
                <p:nvPr/>
              </p:nvSpPr>
              <p:spPr bwMode="auto">
                <a:xfrm>
                  <a:off x="1766" y="3688"/>
                  <a:ext cx="2" cy="2"/>
                </a:xfrm>
                <a:custGeom>
                  <a:avLst/>
                  <a:gdLst>
                    <a:gd name="T0" fmla="*/ 0 w 3"/>
                    <a:gd name="T1" fmla="*/ 0 h 3"/>
                    <a:gd name="T2" fmla="*/ 1 w 3"/>
                    <a:gd name="T3" fmla="*/ 0 h 3"/>
                    <a:gd name="T4" fmla="*/ 1 w 3"/>
                    <a:gd name="T5" fmla="*/ 1 h 3"/>
                    <a:gd name="T6" fmla="*/ 0 w 3"/>
                    <a:gd name="T7" fmla="*/ 0 h 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3"/>
                    <a:gd name="T14" fmla="*/ 3 w 3"/>
                    <a:gd name="T15" fmla="*/ 3 h 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0" name="Freeform 1271"/>
                <p:cNvSpPr>
                  <a:spLocks/>
                </p:cNvSpPr>
                <p:nvPr/>
              </p:nvSpPr>
              <p:spPr bwMode="auto">
                <a:xfrm>
                  <a:off x="1749" y="3701"/>
                  <a:ext cx="36" cy="79"/>
                </a:xfrm>
                <a:custGeom>
                  <a:avLst/>
                  <a:gdLst>
                    <a:gd name="T0" fmla="*/ 15 w 73"/>
                    <a:gd name="T1" fmla="*/ 0 h 158"/>
                    <a:gd name="T2" fmla="*/ 13 w 73"/>
                    <a:gd name="T3" fmla="*/ 2 h 158"/>
                    <a:gd name="T4" fmla="*/ 13 w 73"/>
                    <a:gd name="T5" fmla="*/ 4 h 158"/>
                    <a:gd name="T6" fmla="*/ 10 w 73"/>
                    <a:gd name="T7" fmla="*/ 6 h 158"/>
                    <a:gd name="T8" fmla="*/ 5 w 73"/>
                    <a:gd name="T9" fmla="*/ 17 h 158"/>
                    <a:gd name="T10" fmla="*/ 2 w 73"/>
                    <a:gd name="T11" fmla="*/ 27 h 158"/>
                    <a:gd name="T12" fmla="*/ 0 w 73"/>
                    <a:gd name="T13" fmla="*/ 40 h 158"/>
                    <a:gd name="T14" fmla="*/ 7 w 73"/>
                    <a:gd name="T15" fmla="*/ 34 h 158"/>
                    <a:gd name="T16" fmla="*/ 18 w 73"/>
                    <a:gd name="T17" fmla="*/ 5 h 158"/>
                    <a:gd name="T18" fmla="*/ 15 w 73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158"/>
                    <a:gd name="T32" fmla="*/ 73 w 73"/>
                    <a:gd name="T33" fmla="*/ 158 h 15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158">
                      <a:moveTo>
                        <a:pt x="61" y="0"/>
                      </a:moveTo>
                      <a:lnTo>
                        <a:pt x="54" y="7"/>
                      </a:lnTo>
                      <a:lnTo>
                        <a:pt x="53" y="16"/>
                      </a:lnTo>
                      <a:lnTo>
                        <a:pt x="42" y="25"/>
                      </a:lnTo>
                      <a:lnTo>
                        <a:pt x="21" y="67"/>
                      </a:lnTo>
                      <a:lnTo>
                        <a:pt x="10" y="106"/>
                      </a:lnTo>
                      <a:lnTo>
                        <a:pt x="0" y="158"/>
                      </a:lnTo>
                      <a:lnTo>
                        <a:pt x="29" y="134"/>
                      </a:lnTo>
                      <a:lnTo>
                        <a:pt x="73" y="21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1" name="Freeform 1272"/>
                <p:cNvSpPr>
                  <a:spLocks/>
                </p:cNvSpPr>
                <p:nvPr/>
              </p:nvSpPr>
              <p:spPr bwMode="auto">
                <a:xfrm>
                  <a:off x="1707" y="3686"/>
                  <a:ext cx="137" cy="131"/>
                </a:xfrm>
                <a:custGeom>
                  <a:avLst/>
                  <a:gdLst>
                    <a:gd name="T0" fmla="*/ 56 w 272"/>
                    <a:gd name="T1" fmla="*/ 3 h 262"/>
                    <a:gd name="T2" fmla="*/ 54 w 272"/>
                    <a:gd name="T3" fmla="*/ 0 h 262"/>
                    <a:gd name="T4" fmla="*/ 37 w 272"/>
                    <a:gd name="T5" fmla="*/ 6 h 262"/>
                    <a:gd name="T6" fmla="*/ 36 w 272"/>
                    <a:gd name="T7" fmla="*/ 11 h 262"/>
                    <a:gd name="T8" fmla="*/ 35 w 272"/>
                    <a:gd name="T9" fmla="*/ 12 h 262"/>
                    <a:gd name="T10" fmla="*/ 33 w 272"/>
                    <a:gd name="T11" fmla="*/ 14 h 262"/>
                    <a:gd name="T12" fmla="*/ 32 w 272"/>
                    <a:gd name="T13" fmla="*/ 17 h 262"/>
                    <a:gd name="T14" fmla="*/ 28 w 272"/>
                    <a:gd name="T15" fmla="*/ 25 h 262"/>
                    <a:gd name="T16" fmla="*/ 25 w 272"/>
                    <a:gd name="T17" fmla="*/ 34 h 262"/>
                    <a:gd name="T18" fmla="*/ 24 w 272"/>
                    <a:gd name="T19" fmla="*/ 40 h 262"/>
                    <a:gd name="T20" fmla="*/ 11 w 272"/>
                    <a:gd name="T21" fmla="*/ 40 h 262"/>
                    <a:gd name="T22" fmla="*/ 8 w 272"/>
                    <a:gd name="T23" fmla="*/ 41 h 262"/>
                    <a:gd name="T24" fmla="*/ 2 w 272"/>
                    <a:gd name="T25" fmla="*/ 41 h 262"/>
                    <a:gd name="T26" fmla="*/ 1 w 272"/>
                    <a:gd name="T27" fmla="*/ 44 h 262"/>
                    <a:gd name="T28" fmla="*/ 0 w 272"/>
                    <a:gd name="T29" fmla="*/ 47 h 262"/>
                    <a:gd name="T30" fmla="*/ 1 w 272"/>
                    <a:gd name="T31" fmla="*/ 49 h 262"/>
                    <a:gd name="T32" fmla="*/ 7 w 272"/>
                    <a:gd name="T33" fmla="*/ 50 h 262"/>
                    <a:gd name="T34" fmla="*/ 9 w 272"/>
                    <a:gd name="T35" fmla="*/ 53 h 262"/>
                    <a:gd name="T36" fmla="*/ 15 w 272"/>
                    <a:gd name="T37" fmla="*/ 54 h 262"/>
                    <a:gd name="T38" fmla="*/ 19 w 272"/>
                    <a:gd name="T39" fmla="*/ 54 h 262"/>
                    <a:gd name="T40" fmla="*/ 23 w 272"/>
                    <a:gd name="T41" fmla="*/ 55 h 262"/>
                    <a:gd name="T42" fmla="*/ 24 w 272"/>
                    <a:gd name="T43" fmla="*/ 57 h 262"/>
                    <a:gd name="T44" fmla="*/ 23 w 272"/>
                    <a:gd name="T45" fmla="*/ 60 h 262"/>
                    <a:gd name="T46" fmla="*/ 24 w 272"/>
                    <a:gd name="T47" fmla="*/ 62 h 262"/>
                    <a:gd name="T48" fmla="*/ 26 w 272"/>
                    <a:gd name="T49" fmla="*/ 63 h 262"/>
                    <a:gd name="T50" fmla="*/ 29 w 272"/>
                    <a:gd name="T51" fmla="*/ 63 h 262"/>
                    <a:gd name="T52" fmla="*/ 32 w 272"/>
                    <a:gd name="T53" fmla="*/ 66 h 262"/>
                    <a:gd name="T54" fmla="*/ 36 w 272"/>
                    <a:gd name="T55" fmla="*/ 66 h 262"/>
                    <a:gd name="T56" fmla="*/ 39 w 272"/>
                    <a:gd name="T57" fmla="*/ 65 h 262"/>
                    <a:gd name="T58" fmla="*/ 44 w 272"/>
                    <a:gd name="T59" fmla="*/ 64 h 262"/>
                    <a:gd name="T60" fmla="*/ 49 w 272"/>
                    <a:gd name="T61" fmla="*/ 65 h 262"/>
                    <a:gd name="T62" fmla="*/ 55 w 272"/>
                    <a:gd name="T63" fmla="*/ 66 h 262"/>
                    <a:gd name="T64" fmla="*/ 60 w 272"/>
                    <a:gd name="T65" fmla="*/ 65 h 262"/>
                    <a:gd name="T66" fmla="*/ 63 w 272"/>
                    <a:gd name="T67" fmla="*/ 61 h 262"/>
                    <a:gd name="T68" fmla="*/ 63 w 272"/>
                    <a:gd name="T69" fmla="*/ 58 h 262"/>
                    <a:gd name="T70" fmla="*/ 64 w 272"/>
                    <a:gd name="T71" fmla="*/ 53 h 262"/>
                    <a:gd name="T72" fmla="*/ 65 w 272"/>
                    <a:gd name="T73" fmla="*/ 47 h 262"/>
                    <a:gd name="T74" fmla="*/ 66 w 272"/>
                    <a:gd name="T75" fmla="*/ 42 h 262"/>
                    <a:gd name="T76" fmla="*/ 69 w 272"/>
                    <a:gd name="T77" fmla="*/ 33 h 262"/>
                    <a:gd name="T78" fmla="*/ 69 w 272"/>
                    <a:gd name="T79" fmla="*/ 25 h 262"/>
                    <a:gd name="T80" fmla="*/ 69 w 272"/>
                    <a:gd name="T81" fmla="*/ 18 h 262"/>
                    <a:gd name="T82" fmla="*/ 68 w 272"/>
                    <a:gd name="T83" fmla="*/ 13 h 262"/>
                    <a:gd name="T84" fmla="*/ 66 w 272"/>
                    <a:gd name="T85" fmla="*/ 10 h 262"/>
                    <a:gd name="T86" fmla="*/ 63 w 272"/>
                    <a:gd name="T87" fmla="*/ 8 h 262"/>
                    <a:gd name="T88" fmla="*/ 60 w 272"/>
                    <a:gd name="T89" fmla="*/ 5 h 262"/>
                    <a:gd name="T90" fmla="*/ 56 w 272"/>
                    <a:gd name="T91" fmla="*/ 3 h 2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72"/>
                    <a:gd name="T139" fmla="*/ 0 h 262"/>
                    <a:gd name="T140" fmla="*/ 272 w 272"/>
                    <a:gd name="T141" fmla="*/ 262 h 26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72" h="262">
                      <a:moveTo>
                        <a:pt x="222" y="13"/>
                      </a:moveTo>
                      <a:lnTo>
                        <a:pt x="213" y="0"/>
                      </a:lnTo>
                      <a:lnTo>
                        <a:pt x="147" y="24"/>
                      </a:lnTo>
                      <a:lnTo>
                        <a:pt x="143" y="43"/>
                      </a:lnTo>
                      <a:lnTo>
                        <a:pt x="139" y="49"/>
                      </a:lnTo>
                      <a:lnTo>
                        <a:pt x="130" y="56"/>
                      </a:lnTo>
                      <a:lnTo>
                        <a:pt x="126" y="69"/>
                      </a:lnTo>
                      <a:lnTo>
                        <a:pt x="112" y="99"/>
                      </a:lnTo>
                      <a:lnTo>
                        <a:pt x="100" y="135"/>
                      </a:lnTo>
                      <a:lnTo>
                        <a:pt x="94" y="160"/>
                      </a:lnTo>
                      <a:lnTo>
                        <a:pt x="41" y="161"/>
                      </a:lnTo>
                      <a:lnTo>
                        <a:pt x="32" y="164"/>
                      </a:lnTo>
                      <a:lnTo>
                        <a:pt x="8" y="164"/>
                      </a:lnTo>
                      <a:lnTo>
                        <a:pt x="1" y="174"/>
                      </a:lnTo>
                      <a:lnTo>
                        <a:pt x="0" y="186"/>
                      </a:lnTo>
                      <a:lnTo>
                        <a:pt x="3" y="195"/>
                      </a:lnTo>
                      <a:lnTo>
                        <a:pt x="25" y="199"/>
                      </a:lnTo>
                      <a:lnTo>
                        <a:pt x="35" y="213"/>
                      </a:lnTo>
                      <a:lnTo>
                        <a:pt x="57" y="217"/>
                      </a:lnTo>
                      <a:lnTo>
                        <a:pt x="73" y="217"/>
                      </a:lnTo>
                      <a:lnTo>
                        <a:pt x="91" y="220"/>
                      </a:lnTo>
                      <a:lnTo>
                        <a:pt x="93" y="227"/>
                      </a:lnTo>
                      <a:lnTo>
                        <a:pt x="91" y="240"/>
                      </a:lnTo>
                      <a:lnTo>
                        <a:pt x="93" y="249"/>
                      </a:lnTo>
                      <a:lnTo>
                        <a:pt x="102" y="250"/>
                      </a:lnTo>
                      <a:lnTo>
                        <a:pt x="115" y="253"/>
                      </a:lnTo>
                      <a:lnTo>
                        <a:pt x="126" y="261"/>
                      </a:lnTo>
                      <a:lnTo>
                        <a:pt x="140" y="261"/>
                      </a:lnTo>
                      <a:lnTo>
                        <a:pt x="153" y="260"/>
                      </a:lnTo>
                      <a:lnTo>
                        <a:pt x="172" y="255"/>
                      </a:lnTo>
                      <a:lnTo>
                        <a:pt x="193" y="258"/>
                      </a:lnTo>
                      <a:lnTo>
                        <a:pt x="216" y="262"/>
                      </a:lnTo>
                      <a:lnTo>
                        <a:pt x="236" y="259"/>
                      </a:lnTo>
                      <a:lnTo>
                        <a:pt x="250" y="245"/>
                      </a:lnTo>
                      <a:lnTo>
                        <a:pt x="248" y="230"/>
                      </a:lnTo>
                      <a:lnTo>
                        <a:pt x="254" y="212"/>
                      </a:lnTo>
                      <a:lnTo>
                        <a:pt x="257" y="188"/>
                      </a:lnTo>
                      <a:lnTo>
                        <a:pt x="262" y="166"/>
                      </a:lnTo>
                      <a:lnTo>
                        <a:pt x="272" y="132"/>
                      </a:lnTo>
                      <a:lnTo>
                        <a:pt x="271" y="99"/>
                      </a:lnTo>
                      <a:lnTo>
                        <a:pt x="271" y="70"/>
                      </a:lnTo>
                      <a:lnTo>
                        <a:pt x="268" y="50"/>
                      </a:lnTo>
                      <a:lnTo>
                        <a:pt x="262" y="40"/>
                      </a:lnTo>
                      <a:lnTo>
                        <a:pt x="251" y="33"/>
                      </a:lnTo>
                      <a:lnTo>
                        <a:pt x="237" y="20"/>
                      </a:lnTo>
                      <a:lnTo>
                        <a:pt x="222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2" name="Freeform 1273"/>
                <p:cNvSpPr>
                  <a:spLocks/>
                </p:cNvSpPr>
                <p:nvPr/>
              </p:nvSpPr>
              <p:spPr bwMode="auto">
                <a:xfrm>
                  <a:off x="1755" y="3694"/>
                  <a:ext cx="86" cy="122"/>
                </a:xfrm>
                <a:custGeom>
                  <a:avLst/>
                  <a:gdLst>
                    <a:gd name="T0" fmla="*/ 6 w 171"/>
                    <a:gd name="T1" fmla="*/ 51 h 244"/>
                    <a:gd name="T2" fmla="*/ 16 w 171"/>
                    <a:gd name="T3" fmla="*/ 50 h 244"/>
                    <a:gd name="T4" fmla="*/ 25 w 171"/>
                    <a:gd name="T5" fmla="*/ 48 h 244"/>
                    <a:gd name="T6" fmla="*/ 28 w 171"/>
                    <a:gd name="T7" fmla="*/ 42 h 244"/>
                    <a:gd name="T8" fmla="*/ 27 w 171"/>
                    <a:gd name="T9" fmla="*/ 39 h 244"/>
                    <a:gd name="T10" fmla="*/ 34 w 171"/>
                    <a:gd name="T11" fmla="*/ 31 h 244"/>
                    <a:gd name="T12" fmla="*/ 27 w 171"/>
                    <a:gd name="T13" fmla="*/ 34 h 244"/>
                    <a:gd name="T14" fmla="*/ 31 w 171"/>
                    <a:gd name="T15" fmla="*/ 27 h 244"/>
                    <a:gd name="T16" fmla="*/ 36 w 171"/>
                    <a:gd name="T17" fmla="*/ 19 h 244"/>
                    <a:gd name="T18" fmla="*/ 28 w 171"/>
                    <a:gd name="T19" fmla="*/ 26 h 244"/>
                    <a:gd name="T20" fmla="*/ 27 w 171"/>
                    <a:gd name="T21" fmla="*/ 14 h 244"/>
                    <a:gd name="T22" fmla="*/ 23 w 171"/>
                    <a:gd name="T23" fmla="*/ 10 h 244"/>
                    <a:gd name="T24" fmla="*/ 18 w 171"/>
                    <a:gd name="T25" fmla="*/ 8 h 244"/>
                    <a:gd name="T26" fmla="*/ 29 w 171"/>
                    <a:gd name="T27" fmla="*/ 5 h 244"/>
                    <a:gd name="T28" fmla="*/ 33 w 171"/>
                    <a:gd name="T29" fmla="*/ 9 h 244"/>
                    <a:gd name="T30" fmla="*/ 30 w 171"/>
                    <a:gd name="T31" fmla="*/ 5 h 244"/>
                    <a:gd name="T32" fmla="*/ 24 w 171"/>
                    <a:gd name="T33" fmla="*/ 3 h 244"/>
                    <a:gd name="T34" fmla="*/ 29 w 171"/>
                    <a:gd name="T35" fmla="*/ 2 h 244"/>
                    <a:gd name="T36" fmla="*/ 32 w 171"/>
                    <a:gd name="T37" fmla="*/ 0 h 244"/>
                    <a:gd name="T38" fmla="*/ 37 w 171"/>
                    <a:gd name="T39" fmla="*/ 4 h 244"/>
                    <a:gd name="T40" fmla="*/ 42 w 171"/>
                    <a:gd name="T41" fmla="*/ 7 h 244"/>
                    <a:gd name="T42" fmla="*/ 43 w 171"/>
                    <a:gd name="T43" fmla="*/ 12 h 244"/>
                    <a:gd name="T44" fmla="*/ 43 w 171"/>
                    <a:gd name="T45" fmla="*/ 23 h 244"/>
                    <a:gd name="T46" fmla="*/ 41 w 171"/>
                    <a:gd name="T47" fmla="*/ 36 h 244"/>
                    <a:gd name="T48" fmla="*/ 39 w 171"/>
                    <a:gd name="T49" fmla="*/ 48 h 244"/>
                    <a:gd name="T50" fmla="*/ 38 w 171"/>
                    <a:gd name="T51" fmla="*/ 56 h 244"/>
                    <a:gd name="T52" fmla="*/ 36 w 171"/>
                    <a:gd name="T53" fmla="*/ 60 h 244"/>
                    <a:gd name="T54" fmla="*/ 30 w 171"/>
                    <a:gd name="T55" fmla="*/ 61 h 244"/>
                    <a:gd name="T56" fmla="*/ 26 w 171"/>
                    <a:gd name="T57" fmla="*/ 60 h 244"/>
                    <a:gd name="T58" fmla="*/ 23 w 171"/>
                    <a:gd name="T59" fmla="*/ 57 h 244"/>
                    <a:gd name="T60" fmla="*/ 22 w 171"/>
                    <a:gd name="T61" fmla="*/ 56 h 244"/>
                    <a:gd name="T62" fmla="*/ 18 w 171"/>
                    <a:gd name="T63" fmla="*/ 60 h 244"/>
                    <a:gd name="T64" fmla="*/ 12 w 171"/>
                    <a:gd name="T65" fmla="*/ 61 h 244"/>
                    <a:gd name="T66" fmla="*/ 8 w 171"/>
                    <a:gd name="T67" fmla="*/ 60 h 244"/>
                    <a:gd name="T68" fmla="*/ 11 w 171"/>
                    <a:gd name="T69" fmla="*/ 58 h 244"/>
                    <a:gd name="T70" fmla="*/ 15 w 171"/>
                    <a:gd name="T71" fmla="*/ 53 h 244"/>
                    <a:gd name="T72" fmla="*/ 8 w 171"/>
                    <a:gd name="T73" fmla="*/ 57 h 244"/>
                    <a:gd name="T74" fmla="*/ 2 w 171"/>
                    <a:gd name="T75" fmla="*/ 58 h 244"/>
                    <a:gd name="T76" fmla="*/ 0 w 171"/>
                    <a:gd name="T77" fmla="*/ 56 h 24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71"/>
                    <a:gd name="T118" fmla="*/ 0 h 244"/>
                    <a:gd name="T119" fmla="*/ 171 w 171"/>
                    <a:gd name="T120" fmla="*/ 244 h 24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71" h="244">
                      <a:moveTo>
                        <a:pt x="0" y="205"/>
                      </a:moveTo>
                      <a:lnTo>
                        <a:pt x="23" y="201"/>
                      </a:lnTo>
                      <a:lnTo>
                        <a:pt x="42" y="201"/>
                      </a:lnTo>
                      <a:lnTo>
                        <a:pt x="63" y="199"/>
                      </a:lnTo>
                      <a:lnTo>
                        <a:pt x="86" y="197"/>
                      </a:lnTo>
                      <a:lnTo>
                        <a:pt x="97" y="190"/>
                      </a:lnTo>
                      <a:lnTo>
                        <a:pt x="127" y="159"/>
                      </a:lnTo>
                      <a:lnTo>
                        <a:pt x="111" y="167"/>
                      </a:lnTo>
                      <a:lnTo>
                        <a:pt x="101" y="175"/>
                      </a:lnTo>
                      <a:lnTo>
                        <a:pt x="107" y="153"/>
                      </a:lnTo>
                      <a:lnTo>
                        <a:pt x="118" y="145"/>
                      </a:lnTo>
                      <a:lnTo>
                        <a:pt x="134" y="122"/>
                      </a:lnTo>
                      <a:lnTo>
                        <a:pt x="118" y="133"/>
                      </a:lnTo>
                      <a:lnTo>
                        <a:pt x="108" y="135"/>
                      </a:lnTo>
                      <a:lnTo>
                        <a:pt x="111" y="120"/>
                      </a:lnTo>
                      <a:lnTo>
                        <a:pt x="122" y="108"/>
                      </a:lnTo>
                      <a:lnTo>
                        <a:pt x="132" y="99"/>
                      </a:lnTo>
                      <a:lnTo>
                        <a:pt x="143" y="73"/>
                      </a:lnTo>
                      <a:lnTo>
                        <a:pt x="122" y="94"/>
                      </a:lnTo>
                      <a:lnTo>
                        <a:pt x="111" y="102"/>
                      </a:lnTo>
                      <a:lnTo>
                        <a:pt x="110" y="68"/>
                      </a:lnTo>
                      <a:lnTo>
                        <a:pt x="107" y="55"/>
                      </a:lnTo>
                      <a:lnTo>
                        <a:pt x="100" y="48"/>
                      </a:lnTo>
                      <a:lnTo>
                        <a:pt x="91" y="39"/>
                      </a:lnTo>
                      <a:lnTo>
                        <a:pt x="76" y="34"/>
                      </a:lnTo>
                      <a:lnTo>
                        <a:pt x="69" y="32"/>
                      </a:lnTo>
                      <a:lnTo>
                        <a:pt x="90" y="14"/>
                      </a:lnTo>
                      <a:lnTo>
                        <a:pt x="113" y="19"/>
                      </a:lnTo>
                      <a:lnTo>
                        <a:pt x="127" y="26"/>
                      </a:lnTo>
                      <a:lnTo>
                        <a:pt x="132" y="33"/>
                      </a:lnTo>
                      <a:lnTo>
                        <a:pt x="128" y="22"/>
                      </a:lnTo>
                      <a:lnTo>
                        <a:pt x="120" y="19"/>
                      </a:lnTo>
                      <a:lnTo>
                        <a:pt x="105" y="14"/>
                      </a:lnTo>
                      <a:lnTo>
                        <a:pt x="96" y="11"/>
                      </a:lnTo>
                      <a:lnTo>
                        <a:pt x="101" y="9"/>
                      </a:lnTo>
                      <a:lnTo>
                        <a:pt x="113" y="6"/>
                      </a:lnTo>
                      <a:lnTo>
                        <a:pt x="122" y="3"/>
                      </a:lnTo>
                      <a:lnTo>
                        <a:pt x="127" y="0"/>
                      </a:lnTo>
                      <a:lnTo>
                        <a:pt x="141" y="7"/>
                      </a:lnTo>
                      <a:lnTo>
                        <a:pt x="148" y="14"/>
                      </a:lnTo>
                      <a:lnTo>
                        <a:pt x="155" y="22"/>
                      </a:lnTo>
                      <a:lnTo>
                        <a:pt x="166" y="27"/>
                      </a:lnTo>
                      <a:lnTo>
                        <a:pt x="167" y="35"/>
                      </a:lnTo>
                      <a:lnTo>
                        <a:pt x="171" y="48"/>
                      </a:lnTo>
                      <a:lnTo>
                        <a:pt x="171" y="69"/>
                      </a:lnTo>
                      <a:lnTo>
                        <a:pt x="171" y="92"/>
                      </a:lnTo>
                      <a:lnTo>
                        <a:pt x="170" y="116"/>
                      </a:lnTo>
                      <a:lnTo>
                        <a:pt x="164" y="142"/>
                      </a:lnTo>
                      <a:lnTo>
                        <a:pt x="157" y="168"/>
                      </a:lnTo>
                      <a:lnTo>
                        <a:pt x="155" y="192"/>
                      </a:lnTo>
                      <a:lnTo>
                        <a:pt x="149" y="209"/>
                      </a:lnTo>
                      <a:lnTo>
                        <a:pt x="150" y="223"/>
                      </a:lnTo>
                      <a:lnTo>
                        <a:pt x="149" y="231"/>
                      </a:lnTo>
                      <a:lnTo>
                        <a:pt x="141" y="238"/>
                      </a:lnTo>
                      <a:lnTo>
                        <a:pt x="131" y="243"/>
                      </a:lnTo>
                      <a:lnTo>
                        <a:pt x="118" y="244"/>
                      </a:lnTo>
                      <a:lnTo>
                        <a:pt x="113" y="242"/>
                      </a:lnTo>
                      <a:lnTo>
                        <a:pt x="104" y="240"/>
                      </a:lnTo>
                      <a:lnTo>
                        <a:pt x="83" y="237"/>
                      </a:lnTo>
                      <a:lnTo>
                        <a:pt x="91" y="227"/>
                      </a:lnTo>
                      <a:lnTo>
                        <a:pt x="101" y="214"/>
                      </a:lnTo>
                      <a:lnTo>
                        <a:pt x="87" y="224"/>
                      </a:lnTo>
                      <a:lnTo>
                        <a:pt x="77" y="232"/>
                      </a:lnTo>
                      <a:lnTo>
                        <a:pt x="69" y="237"/>
                      </a:lnTo>
                      <a:lnTo>
                        <a:pt x="59" y="242"/>
                      </a:lnTo>
                      <a:lnTo>
                        <a:pt x="47" y="242"/>
                      </a:lnTo>
                      <a:lnTo>
                        <a:pt x="35" y="242"/>
                      </a:lnTo>
                      <a:lnTo>
                        <a:pt x="30" y="239"/>
                      </a:lnTo>
                      <a:lnTo>
                        <a:pt x="26" y="236"/>
                      </a:lnTo>
                      <a:lnTo>
                        <a:pt x="41" y="229"/>
                      </a:lnTo>
                      <a:lnTo>
                        <a:pt x="55" y="217"/>
                      </a:lnTo>
                      <a:lnTo>
                        <a:pt x="59" y="211"/>
                      </a:lnTo>
                      <a:lnTo>
                        <a:pt x="48" y="213"/>
                      </a:lnTo>
                      <a:lnTo>
                        <a:pt x="30" y="226"/>
                      </a:lnTo>
                      <a:lnTo>
                        <a:pt x="23" y="231"/>
                      </a:lnTo>
                      <a:lnTo>
                        <a:pt x="6" y="232"/>
                      </a:lnTo>
                      <a:lnTo>
                        <a:pt x="0" y="230"/>
                      </a:lnTo>
                      <a:lnTo>
                        <a:pt x="0" y="223"/>
                      </a:lnTo>
                      <a:lnTo>
                        <a:pt x="0" y="20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3" name="Freeform 1274"/>
                <p:cNvSpPr>
                  <a:spLocks/>
                </p:cNvSpPr>
                <p:nvPr/>
              </p:nvSpPr>
              <p:spPr bwMode="auto">
                <a:xfrm>
                  <a:off x="1810" y="3755"/>
                  <a:ext cx="24" cy="56"/>
                </a:xfrm>
                <a:custGeom>
                  <a:avLst/>
                  <a:gdLst>
                    <a:gd name="T0" fmla="*/ 0 w 49"/>
                    <a:gd name="T1" fmla="*/ 28 h 113"/>
                    <a:gd name="T2" fmla="*/ 2 w 49"/>
                    <a:gd name="T3" fmla="*/ 27 h 113"/>
                    <a:gd name="T4" fmla="*/ 4 w 49"/>
                    <a:gd name="T5" fmla="*/ 25 h 113"/>
                    <a:gd name="T6" fmla="*/ 6 w 49"/>
                    <a:gd name="T7" fmla="*/ 21 h 113"/>
                    <a:gd name="T8" fmla="*/ 7 w 49"/>
                    <a:gd name="T9" fmla="*/ 17 h 113"/>
                    <a:gd name="T10" fmla="*/ 9 w 49"/>
                    <a:gd name="T11" fmla="*/ 13 h 113"/>
                    <a:gd name="T12" fmla="*/ 9 w 49"/>
                    <a:gd name="T13" fmla="*/ 9 h 113"/>
                    <a:gd name="T14" fmla="*/ 11 w 49"/>
                    <a:gd name="T15" fmla="*/ 4 h 113"/>
                    <a:gd name="T16" fmla="*/ 12 w 49"/>
                    <a:gd name="T17" fmla="*/ 0 h 113"/>
                    <a:gd name="T18" fmla="*/ 9 w 49"/>
                    <a:gd name="T19" fmla="*/ 8 h 113"/>
                    <a:gd name="T20" fmla="*/ 7 w 49"/>
                    <a:gd name="T21" fmla="*/ 14 h 113"/>
                    <a:gd name="T22" fmla="*/ 5 w 49"/>
                    <a:gd name="T23" fmla="*/ 19 h 113"/>
                    <a:gd name="T24" fmla="*/ 1 w 49"/>
                    <a:gd name="T25" fmla="*/ 23 h 113"/>
                    <a:gd name="T26" fmla="*/ 0 w 49"/>
                    <a:gd name="T27" fmla="*/ 28 h 11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9"/>
                    <a:gd name="T43" fmla="*/ 0 h 113"/>
                    <a:gd name="T44" fmla="*/ 49 w 49"/>
                    <a:gd name="T45" fmla="*/ 113 h 11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9" h="113">
                      <a:moveTo>
                        <a:pt x="0" y="113"/>
                      </a:moveTo>
                      <a:lnTo>
                        <a:pt x="8" y="110"/>
                      </a:lnTo>
                      <a:lnTo>
                        <a:pt x="17" y="100"/>
                      </a:lnTo>
                      <a:lnTo>
                        <a:pt x="25" y="84"/>
                      </a:lnTo>
                      <a:lnTo>
                        <a:pt x="31" y="70"/>
                      </a:lnTo>
                      <a:lnTo>
                        <a:pt x="36" y="54"/>
                      </a:lnTo>
                      <a:lnTo>
                        <a:pt x="39" y="39"/>
                      </a:lnTo>
                      <a:lnTo>
                        <a:pt x="45" y="17"/>
                      </a:lnTo>
                      <a:lnTo>
                        <a:pt x="49" y="0"/>
                      </a:lnTo>
                      <a:lnTo>
                        <a:pt x="39" y="33"/>
                      </a:lnTo>
                      <a:lnTo>
                        <a:pt x="31" y="59"/>
                      </a:lnTo>
                      <a:lnTo>
                        <a:pt x="21" y="76"/>
                      </a:lnTo>
                      <a:lnTo>
                        <a:pt x="5" y="95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4" name="Freeform 1275"/>
                <p:cNvSpPr>
                  <a:spLocks/>
                </p:cNvSpPr>
                <p:nvPr/>
              </p:nvSpPr>
              <p:spPr bwMode="auto">
                <a:xfrm>
                  <a:off x="1710" y="3709"/>
                  <a:ext cx="99" cy="85"/>
                </a:xfrm>
                <a:custGeom>
                  <a:avLst/>
                  <a:gdLst>
                    <a:gd name="T0" fmla="*/ 34 w 199"/>
                    <a:gd name="T1" fmla="*/ 2 h 170"/>
                    <a:gd name="T2" fmla="*/ 30 w 199"/>
                    <a:gd name="T3" fmla="*/ 8 h 170"/>
                    <a:gd name="T4" fmla="*/ 31 w 199"/>
                    <a:gd name="T5" fmla="*/ 14 h 170"/>
                    <a:gd name="T6" fmla="*/ 31 w 199"/>
                    <a:gd name="T7" fmla="*/ 21 h 170"/>
                    <a:gd name="T8" fmla="*/ 31 w 199"/>
                    <a:gd name="T9" fmla="*/ 23 h 170"/>
                    <a:gd name="T10" fmla="*/ 31 w 199"/>
                    <a:gd name="T11" fmla="*/ 25 h 170"/>
                    <a:gd name="T12" fmla="*/ 29 w 199"/>
                    <a:gd name="T13" fmla="*/ 27 h 170"/>
                    <a:gd name="T14" fmla="*/ 27 w 199"/>
                    <a:gd name="T15" fmla="*/ 29 h 170"/>
                    <a:gd name="T16" fmla="*/ 24 w 199"/>
                    <a:gd name="T17" fmla="*/ 29 h 170"/>
                    <a:gd name="T18" fmla="*/ 13 w 199"/>
                    <a:gd name="T19" fmla="*/ 29 h 170"/>
                    <a:gd name="T20" fmla="*/ 7 w 199"/>
                    <a:gd name="T21" fmla="*/ 31 h 170"/>
                    <a:gd name="T22" fmla="*/ 0 w 199"/>
                    <a:gd name="T23" fmla="*/ 32 h 170"/>
                    <a:gd name="T24" fmla="*/ 0 w 199"/>
                    <a:gd name="T25" fmla="*/ 37 h 170"/>
                    <a:gd name="T26" fmla="*/ 4 w 199"/>
                    <a:gd name="T27" fmla="*/ 36 h 170"/>
                    <a:gd name="T28" fmla="*/ 5 w 199"/>
                    <a:gd name="T29" fmla="*/ 34 h 170"/>
                    <a:gd name="T30" fmla="*/ 6 w 199"/>
                    <a:gd name="T31" fmla="*/ 38 h 170"/>
                    <a:gd name="T32" fmla="*/ 9 w 199"/>
                    <a:gd name="T33" fmla="*/ 41 h 170"/>
                    <a:gd name="T34" fmla="*/ 17 w 199"/>
                    <a:gd name="T35" fmla="*/ 43 h 170"/>
                    <a:gd name="T36" fmla="*/ 16 w 199"/>
                    <a:gd name="T37" fmla="*/ 40 h 170"/>
                    <a:gd name="T38" fmla="*/ 12 w 199"/>
                    <a:gd name="T39" fmla="*/ 36 h 170"/>
                    <a:gd name="T40" fmla="*/ 15 w 199"/>
                    <a:gd name="T41" fmla="*/ 34 h 170"/>
                    <a:gd name="T42" fmla="*/ 17 w 199"/>
                    <a:gd name="T43" fmla="*/ 38 h 170"/>
                    <a:gd name="T44" fmla="*/ 22 w 199"/>
                    <a:gd name="T45" fmla="*/ 42 h 170"/>
                    <a:gd name="T46" fmla="*/ 30 w 199"/>
                    <a:gd name="T47" fmla="*/ 42 h 170"/>
                    <a:gd name="T48" fmla="*/ 22 w 199"/>
                    <a:gd name="T49" fmla="*/ 38 h 170"/>
                    <a:gd name="T50" fmla="*/ 18 w 199"/>
                    <a:gd name="T51" fmla="*/ 34 h 170"/>
                    <a:gd name="T52" fmla="*/ 20 w 199"/>
                    <a:gd name="T53" fmla="*/ 33 h 170"/>
                    <a:gd name="T54" fmla="*/ 23 w 199"/>
                    <a:gd name="T55" fmla="*/ 36 h 170"/>
                    <a:gd name="T56" fmla="*/ 28 w 199"/>
                    <a:gd name="T57" fmla="*/ 39 h 170"/>
                    <a:gd name="T58" fmla="*/ 33 w 199"/>
                    <a:gd name="T59" fmla="*/ 41 h 170"/>
                    <a:gd name="T60" fmla="*/ 39 w 199"/>
                    <a:gd name="T61" fmla="*/ 42 h 170"/>
                    <a:gd name="T62" fmla="*/ 35 w 199"/>
                    <a:gd name="T63" fmla="*/ 39 h 170"/>
                    <a:gd name="T64" fmla="*/ 31 w 199"/>
                    <a:gd name="T65" fmla="*/ 36 h 170"/>
                    <a:gd name="T66" fmla="*/ 32 w 199"/>
                    <a:gd name="T67" fmla="*/ 34 h 170"/>
                    <a:gd name="T68" fmla="*/ 34 w 199"/>
                    <a:gd name="T69" fmla="*/ 37 h 170"/>
                    <a:gd name="T70" fmla="*/ 38 w 199"/>
                    <a:gd name="T71" fmla="*/ 40 h 170"/>
                    <a:gd name="T72" fmla="*/ 44 w 199"/>
                    <a:gd name="T73" fmla="*/ 41 h 170"/>
                    <a:gd name="T74" fmla="*/ 47 w 199"/>
                    <a:gd name="T75" fmla="*/ 37 h 170"/>
                    <a:gd name="T76" fmla="*/ 37 w 199"/>
                    <a:gd name="T77" fmla="*/ 35 h 170"/>
                    <a:gd name="T78" fmla="*/ 31 w 199"/>
                    <a:gd name="T79" fmla="*/ 32 h 170"/>
                    <a:gd name="T80" fmla="*/ 29 w 199"/>
                    <a:gd name="T81" fmla="*/ 29 h 170"/>
                    <a:gd name="T82" fmla="*/ 32 w 199"/>
                    <a:gd name="T83" fmla="*/ 31 h 170"/>
                    <a:gd name="T84" fmla="*/ 39 w 199"/>
                    <a:gd name="T85" fmla="*/ 35 h 170"/>
                    <a:gd name="T86" fmla="*/ 47 w 199"/>
                    <a:gd name="T87" fmla="*/ 37 h 170"/>
                    <a:gd name="T88" fmla="*/ 48 w 199"/>
                    <a:gd name="T89" fmla="*/ 28 h 170"/>
                    <a:gd name="T90" fmla="*/ 44 w 199"/>
                    <a:gd name="T91" fmla="*/ 27 h 170"/>
                    <a:gd name="T92" fmla="*/ 34 w 199"/>
                    <a:gd name="T93" fmla="*/ 28 h 170"/>
                    <a:gd name="T94" fmla="*/ 33 w 199"/>
                    <a:gd name="T95" fmla="*/ 26 h 170"/>
                    <a:gd name="T96" fmla="*/ 38 w 199"/>
                    <a:gd name="T97" fmla="*/ 27 h 170"/>
                    <a:gd name="T98" fmla="*/ 48 w 199"/>
                    <a:gd name="T99" fmla="*/ 25 h 170"/>
                    <a:gd name="T100" fmla="*/ 49 w 199"/>
                    <a:gd name="T101" fmla="*/ 18 h 170"/>
                    <a:gd name="T102" fmla="*/ 49 w 199"/>
                    <a:gd name="T103" fmla="*/ 10 h 170"/>
                    <a:gd name="T104" fmla="*/ 43 w 199"/>
                    <a:gd name="T105" fmla="*/ 6 h 170"/>
                    <a:gd name="T106" fmla="*/ 49 w 199"/>
                    <a:gd name="T107" fmla="*/ 8 h 170"/>
                    <a:gd name="T108" fmla="*/ 46 w 199"/>
                    <a:gd name="T109" fmla="*/ 3 h 170"/>
                    <a:gd name="T110" fmla="*/ 40 w 199"/>
                    <a:gd name="T111" fmla="*/ 0 h 17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99"/>
                    <a:gd name="T169" fmla="*/ 0 h 170"/>
                    <a:gd name="T170" fmla="*/ 199 w 199"/>
                    <a:gd name="T171" fmla="*/ 170 h 170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99" h="170">
                      <a:moveTo>
                        <a:pt x="163" y="0"/>
                      </a:moveTo>
                      <a:lnTo>
                        <a:pt x="139" y="6"/>
                      </a:lnTo>
                      <a:lnTo>
                        <a:pt x="128" y="15"/>
                      </a:lnTo>
                      <a:lnTo>
                        <a:pt x="122" y="31"/>
                      </a:lnTo>
                      <a:lnTo>
                        <a:pt x="122" y="46"/>
                      </a:lnTo>
                      <a:lnTo>
                        <a:pt x="125" y="56"/>
                      </a:lnTo>
                      <a:lnTo>
                        <a:pt x="124" y="71"/>
                      </a:lnTo>
                      <a:lnTo>
                        <a:pt x="124" y="84"/>
                      </a:lnTo>
                      <a:lnTo>
                        <a:pt x="126" y="86"/>
                      </a:lnTo>
                      <a:lnTo>
                        <a:pt x="124" y="91"/>
                      </a:lnTo>
                      <a:lnTo>
                        <a:pt x="121" y="96"/>
                      </a:lnTo>
                      <a:lnTo>
                        <a:pt x="125" y="101"/>
                      </a:lnTo>
                      <a:lnTo>
                        <a:pt x="125" y="105"/>
                      </a:lnTo>
                      <a:lnTo>
                        <a:pt x="117" y="107"/>
                      </a:lnTo>
                      <a:lnTo>
                        <a:pt x="118" y="111"/>
                      </a:lnTo>
                      <a:lnTo>
                        <a:pt x="110" y="114"/>
                      </a:lnTo>
                      <a:lnTo>
                        <a:pt x="101" y="112"/>
                      </a:lnTo>
                      <a:lnTo>
                        <a:pt x="97" y="114"/>
                      </a:lnTo>
                      <a:lnTo>
                        <a:pt x="73" y="117"/>
                      </a:lnTo>
                      <a:lnTo>
                        <a:pt x="52" y="116"/>
                      </a:lnTo>
                      <a:lnTo>
                        <a:pt x="38" y="117"/>
                      </a:lnTo>
                      <a:lnTo>
                        <a:pt x="30" y="122"/>
                      </a:lnTo>
                      <a:lnTo>
                        <a:pt x="9" y="122"/>
                      </a:lnTo>
                      <a:lnTo>
                        <a:pt x="0" y="128"/>
                      </a:lnTo>
                      <a:lnTo>
                        <a:pt x="0" y="135"/>
                      </a:lnTo>
                      <a:lnTo>
                        <a:pt x="2" y="147"/>
                      </a:lnTo>
                      <a:lnTo>
                        <a:pt x="18" y="150"/>
                      </a:lnTo>
                      <a:lnTo>
                        <a:pt x="18" y="143"/>
                      </a:lnTo>
                      <a:lnTo>
                        <a:pt x="20" y="137"/>
                      </a:lnTo>
                      <a:lnTo>
                        <a:pt x="23" y="134"/>
                      </a:lnTo>
                      <a:lnTo>
                        <a:pt x="24" y="142"/>
                      </a:lnTo>
                      <a:lnTo>
                        <a:pt x="25" y="150"/>
                      </a:lnTo>
                      <a:lnTo>
                        <a:pt x="30" y="156"/>
                      </a:lnTo>
                      <a:lnTo>
                        <a:pt x="37" y="163"/>
                      </a:lnTo>
                      <a:lnTo>
                        <a:pt x="55" y="167"/>
                      </a:lnTo>
                      <a:lnTo>
                        <a:pt x="69" y="169"/>
                      </a:lnTo>
                      <a:lnTo>
                        <a:pt x="84" y="170"/>
                      </a:lnTo>
                      <a:lnTo>
                        <a:pt x="65" y="160"/>
                      </a:lnTo>
                      <a:lnTo>
                        <a:pt x="51" y="150"/>
                      </a:lnTo>
                      <a:lnTo>
                        <a:pt x="48" y="143"/>
                      </a:lnTo>
                      <a:lnTo>
                        <a:pt x="49" y="137"/>
                      </a:lnTo>
                      <a:lnTo>
                        <a:pt x="60" y="136"/>
                      </a:lnTo>
                      <a:lnTo>
                        <a:pt x="66" y="143"/>
                      </a:lnTo>
                      <a:lnTo>
                        <a:pt x="69" y="151"/>
                      </a:lnTo>
                      <a:lnTo>
                        <a:pt x="79" y="161"/>
                      </a:lnTo>
                      <a:lnTo>
                        <a:pt x="91" y="168"/>
                      </a:lnTo>
                      <a:lnTo>
                        <a:pt x="103" y="169"/>
                      </a:lnTo>
                      <a:lnTo>
                        <a:pt x="121" y="168"/>
                      </a:lnTo>
                      <a:lnTo>
                        <a:pt x="101" y="155"/>
                      </a:lnTo>
                      <a:lnTo>
                        <a:pt x="89" y="149"/>
                      </a:lnTo>
                      <a:lnTo>
                        <a:pt x="77" y="142"/>
                      </a:lnTo>
                      <a:lnTo>
                        <a:pt x="74" y="136"/>
                      </a:lnTo>
                      <a:lnTo>
                        <a:pt x="74" y="130"/>
                      </a:lnTo>
                      <a:lnTo>
                        <a:pt x="81" y="130"/>
                      </a:lnTo>
                      <a:lnTo>
                        <a:pt x="89" y="135"/>
                      </a:lnTo>
                      <a:lnTo>
                        <a:pt x="93" y="142"/>
                      </a:lnTo>
                      <a:lnTo>
                        <a:pt x="103" y="151"/>
                      </a:lnTo>
                      <a:lnTo>
                        <a:pt x="115" y="156"/>
                      </a:lnTo>
                      <a:lnTo>
                        <a:pt x="124" y="161"/>
                      </a:lnTo>
                      <a:lnTo>
                        <a:pt x="133" y="164"/>
                      </a:lnTo>
                      <a:lnTo>
                        <a:pt x="143" y="167"/>
                      </a:lnTo>
                      <a:lnTo>
                        <a:pt x="156" y="167"/>
                      </a:lnTo>
                      <a:lnTo>
                        <a:pt x="168" y="164"/>
                      </a:lnTo>
                      <a:lnTo>
                        <a:pt x="142" y="156"/>
                      </a:lnTo>
                      <a:lnTo>
                        <a:pt x="131" y="151"/>
                      </a:lnTo>
                      <a:lnTo>
                        <a:pt x="124" y="143"/>
                      </a:lnTo>
                      <a:lnTo>
                        <a:pt x="122" y="136"/>
                      </a:lnTo>
                      <a:lnTo>
                        <a:pt x="128" y="136"/>
                      </a:lnTo>
                      <a:lnTo>
                        <a:pt x="132" y="142"/>
                      </a:lnTo>
                      <a:lnTo>
                        <a:pt x="138" y="148"/>
                      </a:lnTo>
                      <a:lnTo>
                        <a:pt x="146" y="154"/>
                      </a:lnTo>
                      <a:lnTo>
                        <a:pt x="154" y="160"/>
                      </a:lnTo>
                      <a:lnTo>
                        <a:pt x="167" y="164"/>
                      </a:lnTo>
                      <a:lnTo>
                        <a:pt x="177" y="161"/>
                      </a:lnTo>
                      <a:lnTo>
                        <a:pt x="181" y="156"/>
                      </a:lnTo>
                      <a:lnTo>
                        <a:pt x="189" y="145"/>
                      </a:lnTo>
                      <a:lnTo>
                        <a:pt x="175" y="142"/>
                      </a:lnTo>
                      <a:lnTo>
                        <a:pt x="149" y="140"/>
                      </a:lnTo>
                      <a:lnTo>
                        <a:pt x="133" y="134"/>
                      </a:lnTo>
                      <a:lnTo>
                        <a:pt x="125" y="127"/>
                      </a:lnTo>
                      <a:lnTo>
                        <a:pt x="121" y="120"/>
                      </a:lnTo>
                      <a:lnTo>
                        <a:pt x="119" y="116"/>
                      </a:lnTo>
                      <a:lnTo>
                        <a:pt x="125" y="116"/>
                      </a:lnTo>
                      <a:lnTo>
                        <a:pt x="129" y="122"/>
                      </a:lnTo>
                      <a:lnTo>
                        <a:pt x="138" y="131"/>
                      </a:lnTo>
                      <a:lnTo>
                        <a:pt x="157" y="137"/>
                      </a:lnTo>
                      <a:lnTo>
                        <a:pt x="175" y="142"/>
                      </a:lnTo>
                      <a:lnTo>
                        <a:pt x="189" y="145"/>
                      </a:lnTo>
                      <a:lnTo>
                        <a:pt x="195" y="125"/>
                      </a:lnTo>
                      <a:lnTo>
                        <a:pt x="195" y="112"/>
                      </a:lnTo>
                      <a:lnTo>
                        <a:pt x="195" y="99"/>
                      </a:lnTo>
                      <a:lnTo>
                        <a:pt x="177" y="109"/>
                      </a:lnTo>
                      <a:lnTo>
                        <a:pt x="156" y="112"/>
                      </a:lnTo>
                      <a:lnTo>
                        <a:pt x="139" y="111"/>
                      </a:lnTo>
                      <a:lnTo>
                        <a:pt x="135" y="110"/>
                      </a:lnTo>
                      <a:lnTo>
                        <a:pt x="133" y="105"/>
                      </a:lnTo>
                      <a:lnTo>
                        <a:pt x="142" y="105"/>
                      </a:lnTo>
                      <a:lnTo>
                        <a:pt x="153" y="108"/>
                      </a:lnTo>
                      <a:lnTo>
                        <a:pt x="178" y="109"/>
                      </a:lnTo>
                      <a:lnTo>
                        <a:pt x="195" y="101"/>
                      </a:lnTo>
                      <a:lnTo>
                        <a:pt x="196" y="83"/>
                      </a:lnTo>
                      <a:lnTo>
                        <a:pt x="198" y="71"/>
                      </a:lnTo>
                      <a:lnTo>
                        <a:pt x="199" y="58"/>
                      </a:lnTo>
                      <a:lnTo>
                        <a:pt x="196" y="38"/>
                      </a:lnTo>
                      <a:lnTo>
                        <a:pt x="191" y="31"/>
                      </a:lnTo>
                      <a:lnTo>
                        <a:pt x="175" y="23"/>
                      </a:lnTo>
                      <a:lnTo>
                        <a:pt x="181" y="23"/>
                      </a:lnTo>
                      <a:lnTo>
                        <a:pt x="196" y="30"/>
                      </a:lnTo>
                      <a:lnTo>
                        <a:pt x="191" y="17"/>
                      </a:lnTo>
                      <a:lnTo>
                        <a:pt x="185" y="10"/>
                      </a:lnTo>
                      <a:lnTo>
                        <a:pt x="181" y="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5" name="Freeform 1276"/>
                <p:cNvSpPr>
                  <a:spLocks/>
                </p:cNvSpPr>
                <p:nvPr/>
              </p:nvSpPr>
              <p:spPr bwMode="auto">
                <a:xfrm>
                  <a:off x="1778" y="3740"/>
                  <a:ext cx="24" cy="20"/>
                </a:xfrm>
                <a:custGeom>
                  <a:avLst/>
                  <a:gdLst>
                    <a:gd name="T0" fmla="*/ 0 w 49"/>
                    <a:gd name="T1" fmla="*/ 0 h 39"/>
                    <a:gd name="T2" fmla="*/ 0 w 49"/>
                    <a:gd name="T3" fmla="*/ 1 h 39"/>
                    <a:gd name="T4" fmla="*/ 1 w 49"/>
                    <a:gd name="T5" fmla="*/ 3 h 39"/>
                    <a:gd name="T6" fmla="*/ 3 w 49"/>
                    <a:gd name="T7" fmla="*/ 4 h 39"/>
                    <a:gd name="T8" fmla="*/ 6 w 49"/>
                    <a:gd name="T9" fmla="*/ 6 h 39"/>
                    <a:gd name="T10" fmla="*/ 7 w 49"/>
                    <a:gd name="T11" fmla="*/ 7 h 39"/>
                    <a:gd name="T12" fmla="*/ 11 w 49"/>
                    <a:gd name="T13" fmla="*/ 9 h 39"/>
                    <a:gd name="T14" fmla="*/ 7 w 49"/>
                    <a:gd name="T15" fmla="*/ 8 h 39"/>
                    <a:gd name="T16" fmla="*/ 4 w 49"/>
                    <a:gd name="T17" fmla="*/ 7 h 39"/>
                    <a:gd name="T18" fmla="*/ 0 w 49"/>
                    <a:gd name="T19" fmla="*/ 7 h 39"/>
                    <a:gd name="T20" fmla="*/ 0 w 49"/>
                    <a:gd name="T21" fmla="*/ 8 h 39"/>
                    <a:gd name="T22" fmla="*/ 6 w 49"/>
                    <a:gd name="T23" fmla="*/ 9 h 39"/>
                    <a:gd name="T24" fmla="*/ 9 w 49"/>
                    <a:gd name="T25" fmla="*/ 10 h 39"/>
                    <a:gd name="T26" fmla="*/ 11 w 49"/>
                    <a:gd name="T27" fmla="*/ 10 h 39"/>
                    <a:gd name="T28" fmla="*/ 12 w 49"/>
                    <a:gd name="T29" fmla="*/ 10 h 39"/>
                    <a:gd name="T30" fmla="*/ 12 w 49"/>
                    <a:gd name="T31" fmla="*/ 9 h 39"/>
                    <a:gd name="T32" fmla="*/ 11 w 49"/>
                    <a:gd name="T33" fmla="*/ 8 h 39"/>
                    <a:gd name="T34" fmla="*/ 9 w 49"/>
                    <a:gd name="T35" fmla="*/ 6 h 39"/>
                    <a:gd name="T36" fmla="*/ 7 w 49"/>
                    <a:gd name="T37" fmla="*/ 4 h 39"/>
                    <a:gd name="T38" fmla="*/ 6 w 49"/>
                    <a:gd name="T39" fmla="*/ 2 h 39"/>
                    <a:gd name="T40" fmla="*/ 3 w 49"/>
                    <a:gd name="T41" fmla="*/ 1 h 39"/>
                    <a:gd name="T42" fmla="*/ 1 w 49"/>
                    <a:gd name="T43" fmla="*/ 1 h 39"/>
                    <a:gd name="T44" fmla="*/ 0 w 49"/>
                    <a:gd name="T45" fmla="*/ 0 h 3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9"/>
                    <a:gd name="T70" fmla="*/ 0 h 39"/>
                    <a:gd name="T71" fmla="*/ 49 w 49"/>
                    <a:gd name="T72" fmla="*/ 39 h 3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9" h="39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6" y="11"/>
                      </a:lnTo>
                      <a:lnTo>
                        <a:pt x="13" y="15"/>
                      </a:lnTo>
                      <a:lnTo>
                        <a:pt x="25" y="23"/>
                      </a:lnTo>
                      <a:lnTo>
                        <a:pt x="31" y="27"/>
                      </a:lnTo>
                      <a:lnTo>
                        <a:pt x="44" y="35"/>
                      </a:lnTo>
                      <a:lnTo>
                        <a:pt x="30" y="32"/>
                      </a:lnTo>
                      <a:lnTo>
                        <a:pt x="16" y="28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25" y="34"/>
                      </a:lnTo>
                      <a:lnTo>
                        <a:pt x="37" y="38"/>
                      </a:lnTo>
                      <a:lnTo>
                        <a:pt x="44" y="39"/>
                      </a:lnTo>
                      <a:lnTo>
                        <a:pt x="49" y="38"/>
                      </a:lnTo>
                      <a:lnTo>
                        <a:pt x="49" y="33"/>
                      </a:lnTo>
                      <a:lnTo>
                        <a:pt x="45" y="29"/>
                      </a:lnTo>
                      <a:lnTo>
                        <a:pt x="39" y="23"/>
                      </a:lnTo>
                      <a:lnTo>
                        <a:pt x="31" y="16"/>
                      </a:lnTo>
                      <a:lnTo>
                        <a:pt x="24" y="8"/>
                      </a:lnTo>
                      <a:lnTo>
                        <a:pt x="14" y="3"/>
                      </a:lnTo>
                      <a:lnTo>
                        <a:pt x="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6" name="Freeform 1277"/>
                <p:cNvSpPr>
                  <a:spLocks/>
                </p:cNvSpPr>
                <p:nvPr/>
              </p:nvSpPr>
              <p:spPr bwMode="auto">
                <a:xfrm>
                  <a:off x="1778" y="3725"/>
                  <a:ext cx="23" cy="25"/>
                </a:xfrm>
                <a:custGeom>
                  <a:avLst/>
                  <a:gdLst>
                    <a:gd name="T0" fmla="*/ 3 w 46"/>
                    <a:gd name="T1" fmla="*/ 0 h 51"/>
                    <a:gd name="T2" fmla="*/ 1 w 46"/>
                    <a:gd name="T3" fmla="*/ 0 h 51"/>
                    <a:gd name="T4" fmla="*/ 0 w 46"/>
                    <a:gd name="T5" fmla="*/ 1 h 51"/>
                    <a:gd name="T6" fmla="*/ 1 w 46"/>
                    <a:gd name="T7" fmla="*/ 2 h 51"/>
                    <a:gd name="T8" fmla="*/ 2 w 46"/>
                    <a:gd name="T9" fmla="*/ 3 h 51"/>
                    <a:gd name="T10" fmla="*/ 3 w 46"/>
                    <a:gd name="T11" fmla="*/ 4 h 51"/>
                    <a:gd name="T12" fmla="*/ 5 w 46"/>
                    <a:gd name="T13" fmla="*/ 5 h 51"/>
                    <a:gd name="T14" fmla="*/ 7 w 46"/>
                    <a:gd name="T15" fmla="*/ 7 h 51"/>
                    <a:gd name="T16" fmla="*/ 9 w 46"/>
                    <a:gd name="T17" fmla="*/ 9 h 51"/>
                    <a:gd name="T18" fmla="*/ 11 w 46"/>
                    <a:gd name="T19" fmla="*/ 11 h 51"/>
                    <a:gd name="T20" fmla="*/ 12 w 46"/>
                    <a:gd name="T21" fmla="*/ 12 h 51"/>
                    <a:gd name="T22" fmla="*/ 11 w 46"/>
                    <a:gd name="T23" fmla="*/ 9 h 51"/>
                    <a:gd name="T24" fmla="*/ 11 w 46"/>
                    <a:gd name="T25" fmla="*/ 7 h 51"/>
                    <a:gd name="T26" fmla="*/ 10 w 46"/>
                    <a:gd name="T27" fmla="*/ 5 h 51"/>
                    <a:gd name="T28" fmla="*/ 8 w 46"/>
                    <a:gd name="T29" fmla="*/ 3 h 51"/>
                    <a:gd name="T30" fmla="*/ 4 w 46"/>
                    <a:gd name="T31" fmla="*/ 0 h 51"/>
                    <a:gd name="T32" fmla="*/ 3 w 46"/>
                    <a:gd name="T33" fmla="*/ 0 h 5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"/>
                    <a:gd name="T52" fmla="*/ 0 h 51"/>
                    <a:gd name="T53" fmla="*/ 46 w 46"/>
                    <a:gd name="T54" fmla="*/ 51 h 5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" h="51">
                      <a:moveTo>
                        <a:pt x="9" y="0"/>
                      </a:moveTo>
                      <a:lnTo>
                        <a:pt x="2" y="1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5" y="15"/>
                      </a:lnTo>
                      <a:lnTo>
                        <a:pt x="9" y="17"/>
                      </a:lnTo>
                      <a:lnTo>
                        <a:pt x="19" y="22"/>
                      </a:lnTo>
                      <a:lnTo>
                        <a:pt x="29" y="28"/>
                      </a:lnTo>
                      <a:lnTo>
                        <a:pt x="36" y="38"/>
                      </a:lnTo>
                      <a:lnTo>
                        <a:pt x="43" y="47"/>
                      </a:lnTo>
                      <a:lnTo>
                        <a:pt x="46" y="51"/>
                      </a:lnTo>
                      <a:lnTo>
                        <a:pt x="43" y="39"/>
                      </a:lnTo>
                      <a:lnTo>
                        <a:pt x="42" y="30"/>
                      </a:lnTo>
                      <a:lnTo>
                        <a:pt x="39" y="20"/>
                      </a:lnTo>
                      <a:lnTo>
                        <a:pt x="32" y="13"/>
                      </a:lnTo>
                      <a:lnTo>
                        <a:pt x="15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7" name="Freeform 1278"/>
                <p:cNvSpPr>
                  <a:spLocks/>
                </p:cNvSpPr>
                <p:nvPr/>
              </p:nvSpPr>
              <p:spPr bwMode="auto">
                <a:xfrm>
                  <a:off x="1775" y="3700"/>
                  <a:ext cx="24" cy="14"/>
                </a:xfrm>
                <a:custGeom>
                  <a:avLst/>
                  <a:gdLst>
                    <a:gd name="T0" fmla="*/ 0 w 47"/>
                    <a:gd name="T1" fmla="*/ 7 h 30"/>
                    <a:gd name="T2" fmla="*/ 2 w 47"/>
                    <a:gd name="T3" fmla="*/ 5 h 30"/>
                    <a:gd name="T4" fmla="*/ 6 w 47"/>
                    <a:gd name="T5" fmla="*/ 4 h 30"/>
                    <a:gd name="T6" fmla="*/ 8 w 47"/>
                    <a:gd name="T7" fmla="*/ 4 h 30"/>
                    <a:gd name="T8" fmla="*/ 12 w 47"/>
                    <a:gd name="T9" fmla="*/ 0 h 30"/>
                    <a:gd name="T10" fmla="*/ 9 w 47"/>
                    <a:gd name="T11" fmla="*/ 2 h 30"/>
                    <a:gd name="T12" fmla="*/ 6 w 47"/>
                    <a:gd name="T13" fmla="*/ 2 h 30"/>
                    <a:gd name="T14" fmla="*/ 4 w 47"/>
                    <a:gd name="T15" fmla="*/ 3 h 30"/>
                    <a:gd name="T16" fmla="*/ 3 w 47"/>
                    <a:gd name="T17" fmla="*/ 4 h 30"/>
                    <a:gd name="T18" fmla="*/ 0 w 47"/>
                    <a:gd name="T19" fmla="*/ 7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7"/>
                    <a:gd name="T31" fmla="*/ 0 h 30"/>
                    <a:gd name="T32" fmla="*/ 47 w 47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7" h="30">
                      <a:moveTo>
                        <a:pt x="0" y="30"/>
                      </a:moveTo>
                      <a:lnTo>
                        <a:pt x="7" y="23"/>
                      </a:lnTo>
                      <a:lnTo>
                        <a:pt x="21" y="19"/>
                      </a:lnTo>
                      <a:lnTo>
                        <a:pt x="30" y="17"/>
                      </a:lnTo>
                      <a:lnTo>
                        <a:pt x="47" y="0"/>
                      </a:lnTo>
                      <a:lnTo>
                        <a:pt x="35" y="8"/>
                      </a:lnTo>
                      <a:lnTo>
                        <a:pt x="23" y="11"/>
                      </a:lnTo>
                      <a:lnTo>
                        <a:pt x="15" y="15"/>
                      </a:lnTo>
                      <a:lnTo>
                        <a:pt x="11" y="19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8" name="Freeform 1279"/>
                <p:cNvSpPr>
                  <a:spLocks/>
                </p:cNvSpPr>
                <p:nvPr/>
              </p:nvSpPr>
              <p:spPr bwMode="auto">
                <a:xfrm>
                  <a:off x="1757" y="3726"/>
                  <a:ext cx="13" cy="38"/>
                </a:xfrm>
                <a:custGeom>
                  <a:avLst/>
                  <a:gdLst>
                    <a:gd name="T0" fmla="*/ 0 w 27"/>
                    <a:gd name="T1" fmla="*/ 19 h 75"/>
                    <a:gd name="T2" fmla="*/ 3 w 27"/>
                    <a:gd name="T3" fmla="*/ 19 h 75"/>
                    <a:gd name="T4" fmla="*/ 4 w 27"/>
                    <a:gd name="T5" fmla="*/ 19 h 75"/>
                    <a:gd name="T6" fmla="*/ 4 w 27"/>
                    <a:gd name="T7" fmla="*/ 18 h 75"/>
                    <a:gd name="T8" fmla="*/ 5 w 27"/>
                    <a:gd name="T9" fmla="*/ 18 h 75"/>
                    <a:gd name="T10" fmla="*/ 6 w 27"/>
                    <a:gd name="T11" fmla="*/ 17 h 75"/>
                    <a:gd name="T12" fmla="*/ 5 w 27"/>
                    <a:gd name="T13" fmla="*/ 16 h 75"/>
                    <a:gd name="T14" fmla="*/ 5 w 27"/>
                    <a:gd name="T15" fmla="*/ 15 h 75"/>
                    <a:gd name="T16" fmla="*/ 6 w 27"/>
                    <a:gd name="T17" fmla="*/ 14 h 75"/>
                    <a:gd name="T18" fmla="*/ 6 w 27"/>
                    <a:gd name="T19" fmla="*/ 13 h 75"/>
                    <a:gd name="T20" fmla="*/ 6 w 27"/>
                    <a:gd name="T21" fmla="*/ 11 h 75"/>
                    <a:gd name="T22" fmla="*/ 6 w 27"/>
                    <a:gd name="T23" fmla="*/ 9 h 75"/>
                    <a:gd name="T24" fmla="*/ 6 w 27"/>
                    <a:gd name="T25" fmla="*/ 6 h 75"/>
                    <a:gd name="T26" fmla="*/ 6 w 27"/>
                    <a:gd name="T27" fmla="*/ 4 h 75"/>
                    <a:gd name="T28" fmla="*/ 6 w 27"/>
                    <a:gd name="T29" fmla="*/ 0 h 75"/>
                    <a:gd name="T30" fmla="*/ 4 w 27"/>
                    <a:gd name="T31" fmla="*/ 6 h 75"/>
                    <a:gd name="T32" fmla="*/ 2 w 27"/>
                    <a:gd name="T33" fmla="*/ 11 h 75"/>
                    <a:gd name="T34" fmla="*/ 1 w 27"/>
                    <a:gd name="T35" fmla="*/ 16 h 75"/>
                    <a:gd name="T36" fmla="*/ 0 w 27"/>
                    <a:gd name="T37" fmla="*/ 19 h 7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7"/>
                    <a:gd name="T58" fmla="*/ 0 h 75"/>
                    <a:gd name="T59" fmla="*/ 27 w 27"/>
                    <a:gd name="T60" fmla="*/ 75 h 7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7" h="75">
                      <a:moveTo>
                        <a:pt x="0" y="75"/>
                      </a:moveTo>
                      <a:lnTo>
                        <a:pt x="13" y="75"/>
                      </a:lnTo>
                      <a:lnTo>
                        <a:pt x="17" y="74"/>
                      </a:lnTo>
                      <a:lnTo>
                        <a:pt x="17" y="72"/>
                      </a:lnTo>
                      <a:lnTo>
                        <a:pt x="20" y="69"/>
                      </a:lnTo>
                      <a:lnTo>
                        <a:pt x="25" y="66"/>
                      </a:lnTo>
                      <a:lnTo>
                        <a:pt x="23" y="63"/>
                      </a:lnTo>
                      <a:lnTo>
                        <a:pt x="23" y="60"/>
                      </a:lnTo>
                      <a:lnTo>
                        <a:pt x="25" y="55"/>
                      </a:lnTo>
                      <a:lnTo>
                        <a:pt x="25" y="50"/>
                      </a:lnTo>
                      <a:lnTo>
                        <a:pt x="24" y="44"/>
                      </a:lnTo>
                      <a:lnTo>
                        <a:pt x="24" y="33"/>
                      </a:lnTo>
                      <a:lnTo>
                        <a:pt x="27" y="22"/>
                      </a:lnTo>
                      <a:lnTo>
                        <a:pt x="25" y="14"/>
                      </a:lnTo>
                      <a:lnTo>
                        <a:pt x="25" y="0"/>
                      </a:lnTo>
                      <a:lnTo>
                        <a:pt x="17" y="21"/>
                      </a:lnTo>
                      <a:lnTo>
                        <a:pt x="10" y="41"/>
                      </a:lnTo>
                      <a:lnTo>
                        <a:pt x="4" y="61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9" name="Freeform 1280"/>
                <p:cNvSpPr>
                  <a:spLocks/>
                </p:cNvSpPr>
                <p:nvPr/>
              </p:nvSpPr>
              <p:spPr bwMode="auto">
                <a:xfrm>
                  <a:off x="1776" y="3767"/>
                  <a:ext cx="25" cy="7"/>
                </a:xfrm>
                <a:custGeom>
                  <a:avLst/>
                  <a:gdLst>
                    <a:gd name="T0" fmla="*/ 10 w 49"/>
                    <a:gd name="T1" fmla="*/ 2 h 14"/>
                    <a:gd name="T2" fmla="*/ 8 w 49"/>
                    <a:gd name="T3" fmla="*/ 1 h 14"/>
                    <a:gd name="T4" fmla="*/ 5 w 49"/>
                    <a:gd name="T5" fmla="*/ 1 h 14"/>
                    <a:gd name="T6" fmla="*/ 2 w 49"/>
                    <a:gd name="T7" fmla="*/ 0 h 14"/>
                    <a:gd name="T8" fmla="*/ 0 w 49"/>
                    <a:gd name="T9" fmla="*/ 1 h 14"/>
                    <a:gd name="T10" fmla="*/ 1 w 49"/>
                    <a:gd name="T11" fmla="*/ 2 h 14"/>
                    <a:gd name="T12" fmla="*/ 3 w 49"/>
                    <a:gd name="T13" fmla="*/ 3 h 14"/>
                    <a:gd name="T14" fmla="*/ 5 w 49"/>
                    <a:gd name="T15" fmla="*/ 3 h 14"/>
                    <a:gd name="T16" fmla="*/ 10 w 49"/>
                    <a:gd name="T17" fmla="*/ 4 h 14"/>
                    <a:gd name="T18" fmla="*/ 13 w 49"/>
                    <a:gd name="T19" fmla="*/ 4 h 14"/>
                    <a:gd name="T20" fmla="*/ 10 w 49"/>
                    <a:gd name="T21" fmla="*/ 2 h 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9"/>
                    <a:gd name="T34" fmla="*/ 0 h 14"/>
                    <a:gd name="T35" fmla="*/ 49 w 49"/>
                    <a:gd name="T36" fmla="*/ 14 h 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9" h="14">
                      <a:moveTo>
                        <a:pt x="40" y="7"/>
                      </a:moveTo>
                      <a:lnTo>
                        <a:pt x="30" y="4"/>
                      </a:lnTo>
                      <a:lnTo>
                        <a:pt x="20" y="1"/>
                      </a:lnTo>
                      <a:lnTo>
                        <a:pt x="6" y="0"/>
                      </a:lnTo>
                      <a:lnTo>
                        <a:pt x="0" y="1"/>
                      </a:lnTo>
                      <a:lnTo>
                        <a:pt x="3" y="6"/>
                      </a:lnTo>
                      <a:lnTo>
                        <a:pt x="9" y="9"/>
                      </a:lnTo>
                      <a:lnTo>
                        <a:pt x="20" y="12"/>
                      </a:lnTo>
                      <a:lnTo>
                        <a:pt x="38" y="14"/>
                      </a:lnTo>
                      <a:lnTo>
                        <a:pt x="49" y="14"/>
                      </a:ln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0" name="Freeform 1281"/>
                <p:cNvSpPr>
                  <a:spLocks/>
                </p:cNvSpPr>
                <p:nvPr/>
              </p:nvSpPr>
              <p:spPr bwMode="auto">
                <a:xfrm>
                  <a:off x="1757" y="3771"/>
                  <a:ext cx="14" cy="15"/>
                </a:xfrm>
                <a:custGeom>
                  <a:avLst/>
                  <a:gdLst>
                    <a:gd name="T0" fmla="*/ 3 w 30"/>
                    <a:gd name="T1" fmla="*/ 2 h 31"/>
                    <a:gd name="T2" fmla="*/ 2 w 30"/>
                    <a:gd name="T3" fmla="*/ 0 h 31"/>
                    <a:gd name="T4" fmla="*/ 1 w 30"/>
                    <a:gd name="T5" fmla="*/ 0 h 31"/>
                    <a:gd name="T6" fmla="*/ 0 w 30"/>
                    <a:gd name="T7" fmla="*/ 0 h 31"/>
                    <a:gd name="T8" fmla="*/ 0 w 30"/>
                    <a:gd name="T9" fmla="*/ 1 h 31"/>
                    <a:gd name="T10" fmla="*/ 0 w 30"/>
                    <a:gd name="T11" fmla="*/ 2 h 31"/>
                    <a:gd name="T12" fmla="*/ 1 w 30"/>
                    <a:gd name="T13" fmla="*/ 4 h 31"/>
                    <a:gd name="T14" fmla="*/ 2 w 30"/>
                    <a:gd name="T15" fmla="*/ 5 h 31"/>
                    <a:gd name="T16" fmla="*/ 4 w 30"/>
                    <a:gd name="T17" fmla="*/ 6 h 31"/>
                    <a:gd name="T18" fmla="*/ 7 w 30"/>
                    <a:gd name="T19" fmla="*/ 7 h 31"/>
                    <a:gd name="T20" fmla="*/ 4 w 30"/>
                    <a:gd name="T21" fmla="*/ 5 h 31"/>
                    <a:gd name="T22" fmla="*/ 4 w 30"/>
                    <a:gd name="T23" fmla="*/ 4 h 31"/>
                    <a:gd name="T24" fmla="*/ 3 w 30"/>
                    <a:gd name="T25" fmla="*/ 2 h 3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31"/>
                    <a:gd name="T41" fmla="*/ 30 w 30"/>
                    <a:gd name="T42" fmla="*/ 31 h 3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31">
                      <a:moveTo>
                        <a:pt x="13" y="8"/>
                      </a:moveTo>
                      <a:lnTo>
                        <a:pt x="10" y="1"/>
                      </a:ln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0" y="5"/>
                      </a:lnTo>
                      <a:lnTo>
                        <a:pt x="2" y="11"/>
                      </a:lnTo>
                      <a:lnTo>
                        <a:pt x="6" y="17"/>
                      </a:lnTo>
                      <a:lnTo>
                        <a:pt x="11" y="21"/>
                      </a:lnTo>
                      <a:lnTo>
                        <a:pt x="18" y="26"/>
                      </a:lnTo>
                      <a:lnTo>
                        <a:pt x="30" y="31"/>
                      </a:lnTo>
                      <a:lnTo>
                        <a:pt x="20" y="21"/>
                      </a:lnTo>
                      <a:lnTo>
                        <a:pt x="17" y="16"/>
                      </a:lnTo>
                      <a:lnTo>
                        <a:pt x="13" y="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1" name="Freeform 1282"/>
                <p:cNvSpPr>
                  <a:spLocks/>
                </p:cNvSpPr>
                <p:nvPr/>
              </p:nvSpPr>
              <p:spPr bwMode="auto">
                <a:xfrm>
                  <a:off x="1780" y="3687"/>
                  <a:ext cx="36" cy="20"/>
                </a:xfrm>
                <a:custGeom>
                  <a:avLst/>
                  <a:gdLst>
                    <a:gd name="T0" fmla="*/ 0 w 71"/>
                    <a:gd name="T1" fmla="*/ 10 h 39"/>
                    <a:gd name="T2" fmla="*/ 1 w 71"/>
                    <a:gd name="T3" fmla="*/ 6 h 39"/>
                    <a:gd name="T4" fmla="*/ 5 w 71"/>
                    <a:gd name="T5" fmla="*/ 5 h 39"/>
                    <a:gd name="T6" fmla="*/ 10 w 71"/>
                    <a:gd name="T7" fmla="*/ 3 h 39"/>
                    <a:gd name="T8" fmla="*/ 13 w 71"/>
                    <a:gd name="T9" fmla="*/ 2 h 39"/>
                    <a:gd name="T10" fmla="*/ 17 w 71"/>
                    <a:gd name="T11" fmla="*/ 0 h 39"/>
                    <a:gd name="T12" fmla="*/ 18 w 71"/>
                    <a:gd name="T13" fmla="*/ 3 h 39"/>
                    <a:gd name="T14" fmla="*/ 15 w 71"/>
                    <a:gd name="T15" fmla="*/ 5 h 39"/>
                    <a:gd name="T16" fmla="*/ 11 w 71"/>
                    <a:gd name="T17" fmla="*/ 6 h 39"/>
                    <a:gd name="T18" fmla="*/ 8 w 71"/>
                    <a:gd name="T19" fmla="*/ 6 h 39"/>
                    <a:gd name="T20" fmla="*/ 5 w 71"/>
                    <a:gd name="T21" fmla="*/ 8 h 39"/>
                    <a:gd name="T22" fmla="*/ 0 w 71"/>
                    <a:gd name="T23" fmla="*/ 10 h 3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1"/>
                    <a:gd name="T37" fmla="*/ 0 h 39"/>
                    <a:gd name="T38" fmla="*/ 71 w 71"/>
                    <a:gd name="T39" fmla="*/ 39 h 3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1" h="39">
                      <a:moveTo>
                        <a:pt x="0" y="39"/>
                      </a:moveTo>
                      <a:lnTo>
                        <a:pt x="3" y="22"/>
                      </a:lnTo>
                      <a:lnTo>
                        <a:pt x="17" y="17"/>
                      </a:lnTo>
                      <a:lnTo>
                        <a:pt x="38" y="10"/>
                      </a:lnTo>
                      <a:lnTo>
                        <a:pt x="52" y="6"/>
                      </a:lnTo>
                      <a:lnTo>
                        <a:pt x="66" y="0"/>
                      </a:lnTo>
                      <a:lnTo>
                        <a:pt x="71" y="11"/>
                      </a:lnTo>
                      <a:lnTo>
                        <a:pt x="57" y="17"/>
                      </a:lnTo>
                      <a:lnTo>
                        <a:pt x="42" y="22"/>
                      </a:lnTo>
                      <a:lnTo>
                        <a:pt x="31" y="24"/>
                      </a:lnTo>
                      <a:lnTo>
                        <a:pt x="17" y="3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80" name="Group 1283"/>
            <p:cNvGrpSpPr>
              <a:grpSpLocks/>
            </p:cNvGrpSpPr>
            <p:nvPr/>
          </p:nvGrpSpPr>
          <p:grpSpPr bwMode="auto">
            <a:xfrm>
              <a:off x="1783" y="3776"/>
              <a:ext cx="73" cy="85"/>
              <a:chOff x="1783" y="3776"/>
              <a:chExt cx="73" cy="85"/>
            </a:xfrm>
          </p:grpSpPr>
          <p:sp>
            <p:nvSpPr>
              <p:cNvPr id="281" name="Freeform 1284"/>
              <p:cNvSpPr>
                <a:spLocks/>
              </p:cNvSpPr>
              <p:nvPr/>
            </p:nvSpPr>
            <p:spPr bwMode="auto">
              <a:xfrm>
                <a:off x="1783" y="3776"/>
                <a:ext cx="73" cy="85"/>
              </a:xfrm>
              <a:custGeom>
                <a:avLst/>
                <a:gdLst>
                  <a:gd name="T0" fmla="*/ 17 w 146"/>
                  <a:gd name="T1" fmla="*/ 6 h 170"/>
                  <a:gd name="T2" fmla="*/ 23 w 146"/>
                  <a:gd name="T3" fmla="*/ 6 h 170"/>
                  <a:gd name="T4" fmla="*/ 27 w 146"/>
                  <a:gd name="T5" fmla="*/ 5 h 170"/>
                  <a:gd name="T6" fmla="*/ 28 w 146"/>
                  <a:gd name="T7" fmla="*/ 3 h 170"/>
                  <a:gd name="T8" fmla="*/ 28 w 146"/>
                  <a:gd name="T9" fmla="*/ 2 h 170"/>
                  <a:gd name="T10" fmla="*/ 29 w 146"/>
                  <a:gd name="T11" fmla="*/ 1 h 170"/>
                  <a:gd name="T12" fmla="*/ 33 w 146"/>
                  <a:gd name="T13" fmla="*/ 0 h 170"/>
                  <a:gd name="T14" fmla="*/ 37 w 146"/>
                  <a:gd name="T15" fmla="*/ 1 h 170"/>
                  <a:gd name="T16" fmla="*/ 33 w 146"/>
                  <a:gd name="T17" fmla="*/ 34 h 170"/>
                  <a:gd name="T18" fmla="*/ 29 w 146"/>
                  <a:gd name="T19" fmla="*/ 37 h 170"/>
                  <a:gd name="T20" fmla="*/ 26 w 146"/>
                  <a:gd name="T21" fmla="*/ 40 h 170"/>
                  <a:gd name="T22" fmla="*/ 21 w 146"/>
                  <a:gd name="T23" fmla="*/ 42 h 170"/>
                  <a:gd name="T24" fmla="*/ 14 w 146"/>
                  <a:gd name="T25" fmla="*/ 43 h 170"/>
                  <a:gd name="T26" fmla="*/ 6 w 146"/>
                  <a:gd name="T27" fmla="*/ 43 h 170"/>
                  <a:gd name="T28" fmla="*/ 1 w 146"/>
                  <a:gd name="T29" fmla="*/ 42 h 170"/>
                  <a:gd name="T30" fmla="*/ 0 w 146"/>
                  <a:gd name="T31" fmla="*/ 40 h 170"/>
                  <a:gd name="T32" fmla="*/ 1 w 146"/>
                  <a:gd name="T33" fmla="*/ 37 h 170"/>
                  <a:gd name="T34" fmla="*/ 4 w 146"/>
                  <a:gd name="T35" fmla="*/ 28 h 170"/>
                  <a:gd name="T36" fmla="*/ 7 w 146"/>
                  <a:gd name="T37" fmla="*/ 19 h 170"/>
                  <a:gd name="T38" fmla="*/ 9 w 146"/>
                  <a:gd name="T39" fmla="*/ 11 h 170"/>
                  <a:gd name="T40" fmla="*/ 9 w 146"/>
                  <a:gd name="T41" fmla="*/ 10 h 170"/>
                  <a:gd name="T42" fmla="*/ 10 w 146"/>
                  <a:gd name="T43" fmla="*/ 7 h 170"/>
                  <a:gd name="T44" fmla="*/ 12 w 146"/>
                  <a:gd name="T45" fmla="*/ 6 h 170"/>
                  <a:gd name="T46" fmla="*/ 17 w 146"/>
                  <a:gd name="T47" fmla="*/ 6 h 17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46"/>
                  <a:gd name="T73" fmla="*/ 0 h 170"/>
                  <a:gd name="T74" fmla="*/ 146 w 146"/>
                  <a:gd name="T75" fmla="*/ 170 h 17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46" h="170">
                    <a:moveTo>
                      <a:pt x="65" y="25"/>
                    </a:moveTo>
                    <a:lnTo>
                      <a:pt x="92" y="23"/>
                    </a:lnTo>
                    <a:lnTo>
                      <a:pt x="108" y="20"/>
                    </a:lnTo>
                    <a:lnTo>
                      <a:pt x="113" y="13"/>
                    </a:lnTo>
                    <a:lnTo>
                      <a:pt x="113" y="7"/>
                    </a:lnTo>
                    <a:lnTo>
                      <a:pt x="117" y="2"/>
                    </a:lnTo>
                    <a:lnTo>
                      <a:pt x="132" y="0"/>
                    </a:lnTo>
                    <a:lnTo>
                      <a:pt x="146" y="1"/>
                    </a:lnTo>
                    <a:lnTo>
                      <a:pt x="129" y="133"/>
                    </a:lnTo>
                    <a:lnTo>
                      <a:pt x="117" y="145"/>
                    </a:lnTo>
                    <a:lnTo>
                      <a:pt x="103" y="157"/>
                    </a:lnTo>
                    <a:lnTo>
                      <a:pt x="82" y="166"/>
                    </a:lnTo>
                    <a:lnTo>
                      <a:pt x="57" y="169"/>
                    </a:lnTo>
                    <a:lnTo>
                      <a:pt x="23" y="170"/>
                    </a:lnTo>
                    <a:lnTo>
                      <a:pt x="5" y="167"/>
                    </a:lnTo>
                    <a:lnTo>
                      <a:pt x="0" y="158"/>
                    </a:lnTo>
                    <a:lnTo>
                      <a:pt x="2" y="146"/>
                    </a:lnTo>
                    <a:lnTo>
                      <a:pt x="16" y="110"/>
                    </a:lnTo>
                    <a:lnTo>
                      <a:pt x="27" y="73"/>
                    </a:lnTo>
                    <a:lnTo>
                      <a:pt x="33" y="45"/>
                    </a:lnTo>
                    <a:lnTo>
                      <a:pt x="33" y="38"/>
                    </a:lnTo>
                    <a:lnTo>
                      <a:pt x="40" y="28"/>
                    </a:lnTo>
                    <a:lnTo>
                      <a:pt x="49" y="25"/>
                    </a:lnTo>
                    <a:lnTo>
                      <a:pt x="65" y="25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2" name="Freeform 1285"/>
              <p:cNvSpPr>
                <a:spLocks/>
              </p:cNvSpPr>
              <p:nvPr/>
            </p:nvSpPr>
            <p:spPr bwMode="auto">
              <a:xfrm>
                <a:off x="1792" y="3781"/>
                <a:ext cx="62" cy="78"/>
              </a:xfrm>
              <a:custGeom>
                <a:avLst/>
                <a:gdLst>
                  <a:gd name="T0" fmla="*/ 11 w 125"/>
                  <a:gd name="T1" fmla="*/ 8 h 157"/>
                  <a:gd name="T2" fmla="*/ 17 w 125"/>
                  <a:gd name="T3" fmla="*/ 7 h 157"/>
                  <a:gd name="T4" fmla="*/ 22 w 125"/>
                  <a:gd name="T5" fmla="*/ 6 h 157"/>
                  <a:gd name="T6" fmla="*/ 26 w 125"/>
                  <a:gd name="T7" fmla="*/ 5 h 157"/>
                  <a:gd name="T8" fmla="*/ 28 w 125"/>
                  <a:gd name="T9" fmla="*/ 3 h 157"/>
                  <a:gd name="T10" fmla="*/ 31 w 125"/>
                  <a:gd name="T11" fmla="*/ 0 h 157"/>
                  <a:gd name="T12" fmla="*/ 27 w 125"/>
                  <a:gd name="T13" fmla="*/ 30 h 157"/>
                  <a:gd name="T14" fmla="*/ 24 w 125"/>
                  <a:gd name="T15" fmla="*/ 33 h 157"/>
                  <a:gd name="T16" fmla="*/ 21 w 125"/>
                  <a:gd name="T17" fmla="*/ 35 h 157"/>
                  <a:gd name="T18" fmla="*/ 18 w 125"/>
                  <a:gd name="T19" fmla="*/ 37 h 157"/>
                  <a:gd name="T20" fmla="*/ 14 w 125"/>
                  <a:gd name="T21" fmla="*/ 38 h 157"/>
                  <a:gd name="T22" fmla="*/ 11 w 125"/>
                  <a:gd name="T23" fmla="*/ 38 h 157"/>
                  <a:gd name="T24" fmla="*/ 7 w 125"/>
                  <a:gd name="T25" fmla="*/ 39 h 157"/>
                  <a:gd name="T26" fmla="*/ 2 w 125"/>
                  <a:gd name="T27" fmla="*/ 39 h 157"/>
                  <a:gd name="T28" fmla="*/ 1 w 125"/>
                  <a:gd name="T29" fmla="*/ 38 h 157"/>
                  <a:gd name="T30" fmla="*/ 0 w 125"/>
                  <a:gd name="T31" fmla="*/ 37 h 157"/>
                  <a:gd name="T32" fmla="*/ 0 w 125"/>
                  <a:gd name="T33" fmla="*/ 35 h 157"/>
                  <a:gd name="T34" fmla="*/ 3 w 125"/>
                  <a:gd name="T35" fmla="*/ 29 h 157"/>
                  <a:gd name="T36" fmla="*/ 7 w 125"/>
                  <a:gd name="T37" fmla="*/ 11 h 157"/>
                  <a:gd name="T38" fmla="*/ 8 w 125"/>
                  <a:gd name="T39" fmla="*/ 9 h 157"/>
                  <a:gd name="T40" fmla="*/ 11 w 125"/>
                  <a:gd name="T41" fmla="*/ 8 h 1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5"/>
                  <a:gd name="T64" fmla="*/ 0 h 157"/>
                  <a:gd name="T65" fmla="*/ 125 w 125"/>
                  <a:gd name="T66" fmla="*/ 157 h 1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5" h="157">
                    <a:moveTo>
                      <a:pt x="44" y="32"/>
                    </a:moveTo>
                    <a:lnTo>
                      <a:pt x="68" y="31"/>
                    </a:lnTo>
                    <a:lnTo>
                      <a:pt x="91" y="27"/>
                    </a:lnTo>
                    <a:lnTo>
                      <a:pt x="107" y="20"/>
                    </a:lnTo>
                    <a:lnTo>
                      <a:pt x="115" y="15"/>
                    </a:lnTo>
                    <a:lnTo>
                      <a:pt x="125" y="0"/>
                    </a:lnTo>
                    <a:lnTo>
                      <a:pt x="110" y="120"/>
                    </a:lnTo>
                    <a:lnTo>
                      <a:pt x="98" y="132"/>
                    </a:lnTo>
                    <a:lnTo>
                      <a:pt x="87" y="142"/>
                    </a:lnTo>
                    <a:lnTo>
                      <a:pt x="72" y="149"/>
                    </a:lnTo>
                    <a:lnTo>
                      <a:pt x="59" y="152"/>
                    </a:lnTo>
                    <a:lnTo>
                      <a:pt x="44" y="155"/>
                    </a:lnTo>
                    <a:lnTo>
                      <a:pt x="28" y="157"/>
                    </a:lnTo>
                    <a:lnTo>
                      <a:pt x="11" y="157"/>
                    </a:lnTo>
                    <a:lnTo>
                      <a:pt x="4" y="155"/>
                    </a:lnTo>
                    <a:lnTo>
                      <a:pt x="0" y="149"/>
                    </a:lnTo>
                    <a:lnTo>
                      <a:pt x="2" y="141"/>
                    </a:lnTo>
                    <a:lnTo>
                      <a:pt x="13" y="119"/>
                    </a:lnTo>
                    <a:lnTo>
                      <a:pt x="31" y="47"/>
                    </a:lnTo>
                    <a:lnTo>
                      <a:pt x="34" y="37"/>
                    </a:ln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77" name="Text Box 1288"/>
          <p:cNvSpPr txBox="1">
            <a:spLocks noChangeArrowheads="1"/>
          </p:cNvSpPr>
          <p:nvPr/>
        </p:nvSpPr>
        <p:spPr bwMode="auto">
          <a:xfrm>
            <a:off x="5295511" y="5228288"/>
            <a:ext cx="1116948" cy="39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MX" sz="1000" b="1" dirty="0">
                <a:solidFill>
                  <a:schemeClr val="tx2">
                    <a:lumMod val="75000"/>
                  </a:schemeClr>
                </a:solidFill>
              </a:rPr>
              <a:t>BANCANET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MX" sz="1000" b="1" dirty="0">
                <a:solidFill>
                  <a:schemeClr val="tx2">
                    <a:lumMod val="75000"/>
                  </a:schemeClr>
                </a:solidFill>
              </a:rPr>
              <a:t>EMPRESARIAL</a:t>
            </a:r>
          </a:p>
        </p:txBody>
      </p:sp>
      <p:pic>
        <p:nvPicPr>
          <p:cNvPr id="256" name="Picture 1303" descr="C:\PM Cert - NEW\graphics\paper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701" y="5458516"/>
            <a:ext cx="579605" cy="58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 Box 1305"/>
          <p:cNvSpPr txBox="1">
            <a:spLocks noChangeArrowheads="1"/>
          </p:cNvSpPr>
          <p:nvPr/>
        </p:nvSpPr>
        <p:spPr bwMode="auto">
          <a:xfrm>
            <a:off x="3044247" y="1058205"/>
            <a:ext cx="28165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1200" b="1" dirty="0">
                <a:solidFill>
                  <a:schemeClr val="tx2">
                    <a:lumMod val="75000"/>
                  </a:schemeClr>
                </a:solidFill>
              </a:rPr>
              <a:t>ÁREAS Y SERVICIOS DE BANAMEX</a:t>
            </a:r>
          </a:p>
        </p:txBody>
      </p:sp>
      <p:grpSp>
        <p:nvGrpSpPr>
          <p:cNvPr id="259" name="Group 1306"/>
          <p:cNvGrpSpPr>
            <a:grpSpLocks/>
          </p:cNvGrpSpPr>
          <p:nvPr/>
        </p:nvGrpSpPr>
        <p:grpSpPr bwMode="auto">
          <a:xfrm>
            <a:off x="6667544" y="1276965"/>
            <a:ext cx="1204492" cy="399539"/>
            <a:chOff x="912" y="995"/>
            <a:chExt cx="798" cy="263"/>
          </a:xfrm>
        </p:grpSpPr>
        <p:pic>
          <p:nvPicPr>
            <p:cNvPr id="274" name="Picture 1307" descr="C:\Archivos de programa\Archivos comunes\Microsoft Shared\Clipart\themes1\Bullets\BD21300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8"/>
              <a:ext cx="1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Text Box 1308"/>
            <p:cNvSpPr txBox="1">
              <a:spLocks noChangeArrowheads="1"/>
            </p:cNvSpPr>
            <p:nvPr/>
          </p:nvSpPr>
          <p:spPr bwMode="auto">
            <a:xfrm>
              <a:off x="1008" y="995"/>
              <a:ext cx="70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ENTREGA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1000" b="1" dirty="0">
                  <a:solidFill>
                    <a:schemeClr val="tx2">
                      <a:lumMod val="75000"/>
                    </a:schemeClr>
                  </a:solidFill>
                </a:rPr>
                <a:t>PLÁSTICOS</a:t>
              </a:r>
            </a:p>
          </p:txBody>
        </p:sp>
      </p:grpSp>
      <p:sp>
        <p:nvSpPr>
          <p:cNvPr id="260" name="Rectangle 1309"/>
          <p:cNvSpPr>
            <a:spLocks noChangeArrowheads="1"/>
          </p:cNvSpPr>
          <p:nvPr/>
        </p:nvSpPr>
        <p:spPr bwMode="auto">
          <a:xfrm>
            <a:off x="2595214" y="4513179"/>
            <a:ext cx="1014309" cy="656275"/>
          </a:xfrm>
          <a:prstGeom prst="rect">
            <a:avLst/>
          </a:prstGeom>
          <a:gradFill rotWithShape="0">
            <a:gsLst>
              <a:gs pos="0">
                <a:srgbClr val="00728F"/>
              </a:gs>
              <a:gs pos="50000">
                <a:srgbClr val="00CCFF"/>
              </a:gs>
              <a:gs pos="100000">
                <a:srgbClr val="00728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1000" b="1" dirty="0"/>
              <a:t>SISTEMA C430</a:t>
            </a:r>
          </a:p>
          <a:p>
            <a:pPr eaLnBrk="1" hangingPunct="1"/>
            <a:r>
              <a:rPr lang="es-MX" altLang="es-MX" sz="1000" b="1" dirty="0"/>
              <a:t>TARJETA</a:t>
            </a:r>
          </a:p>
          <a:p>
            <a:pPr eaLnBrk="1" hangingPunct="1"/>
            <a:r>
              <a:rPr lang="es-MX" altLang="es-MX" sz="1000" b="1" dirty="0"/>
              <a:t>CORPORATIVA</a:t>
            </a:r>
            <a:endParaRPr lang="es-ES" altLang="es-MX" sz="1000" b="1" dirty="0"/>
          </a:p>
        </p:txBody>
      </p:sp>
      <p:sp>
        <p:nvSpPr>
          <p:cNvPr id="262" name="Rectangle 1311"/>
          <p:cNvSpPr>
            <a:spLocks noChangeArrowheads="1"/>
          </p:cNvSpPr>
          <p:nvPr/>
        </p:nvSpPr>
        <p:spPr bwMode="auto">
          <a:xfrm>
            <a:off x="3450660" y="5523097"/>
            <a:ext cx="1014309" cy="656275"/>
          </a:xfrm>
          <a:prstGeom prst="rect">
            <a:avLst/>
          </a:prstGeom>
          <a:gradFill rotWithShape="0">
            <a:gsLst>
              <a:gs pos="0">
                <a:srgbClr val="A88665"/>
              </a:gs>
              <a:gs pos="50000">
                <a:srgbClr val="FFCC99"/>
              </a:gs>
              <a:gs pos="100000">
                <a:srgbClr val="A88665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1000" b="1" dirty="0"/>
              <a:t>SISTEMA S111</a:t>
            </a:r>
          </a:p>
          <a:p>
            <a:pPr eaLnBrk="1" hangingPunct="1"/>
            <a:r>
              <a:rPr lang="es-MX" altLang="es-MX" sz="1000" b="1" dirty="0"/>
              <a:t>TARJETAS</a:t>
            </a:r>
            <a:endParaRPr lang="es-ES" altLang="es-MX" sz="1000" b="1" dirty="0"/>
          </a:p>
        </p:txBody>
      </p:sp>
      <p:grpSp>
        <p:nvGrpSpPr>
          <p:cNvPr id="263" name="Group 1314"/>
          <p:cNvGrpSpPr>
            <a:grpSpLocks/>
          </p:cNvGrpSpPr>
          <p:nvPr/>
        </p:nvGrpSpPr>
        <p:grpSpPr bwMode="auto">
          <a:xfrm>
            <a:off x="7209063" y="5697208"/>
            <a:ext cx="996196" cy="369155"/>
            <a:chOff x="912" y="1003"/>
            <a:chExt cx="660" cy="243"/>
          </a:xfrm>
        </p:grpSpPr>
        <p:pic>
          <p:nvPicPr>
            <p:cNvPr id="272" name="Picture 1315" descr="C:\Archivos de programa\Archivos comunes\Microsoft Shared\Clipart\themes1\Bullets\BD21300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8"/>
              <a:ext cx="10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" name="Text Box 1316"/>
            <p:cNvSpPr txBox="1">
              <a:spLocks noChangeArrowheads="1"/>
            </p:cNvSpPr>
            <p:nvPr/>
          </p:nvSpPr>
          <p:spPr bwMode="auto">
            <a:xfrm>
              <a:off x="1008" y="1003"/>
              <a:ext cx="56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ESTADOS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900" dirty="0">
                  <a:solidFill>
                    <a:schemeClr val="tx2">
                      <a:lumMod val="75000"/>
                    </a:schemeClr>
                  </a:solidFill>
                </a:rPr>
                <a:t>DE CUENTA</a:t>
              </a:r>
            </a:p>
          </p:txBody>
        </p:sp>
      </p:grpSp>
      <p:grpSp>
        <p:nvGrpSpPr>
          <p:cNvPr id="265" name="Group 1318"/>
          <p:cNvGrpSpPr>
            <a:grpSpLocks/>
          </p:cNvGrpSpPr>
          <p:nvPr/>
        </p:nvGrpSpPr>
        <p:grpSpPr bwMode="auto">
          <a:xfrm>
            <a:off x="7190601" y="4875413"/>
            <a:ext cx="1535049" cy="733753"/>
            <a:chOff x="144" y="2120"/>
            <a:chExt cx="1017" cy="483"/>
          </a:xfrm>
        </p:grpSpPr>
        <p:grpSp>
          <p:nvGrpSpPr>
            <p:cNvPr id="266" name="Group 1319"/>
            <p:cNvGrpSpPr>
              <a:grpSpLocks/>
            </p:cNvGrpSpPr>
            <p:nvPr/>
          </p:nvGrpSpPr>
          <p:grpSpPr bwMode="auto">
            <a:xfrm>
              <a:off x="144" y="2120"/>
              <a:ext cx="1017" cy="243"/>
              <a:chOff x="912" y="1003"/>
              <a:chExt cx="1017" cy="243"/>
            </a:xfrm>
          </p:grpSpPr>
          <p:pic>
            <p:nvPicPr>
              <p:cNvPr id="270" name="Picture 1320" descr="C:\Archivos de programa\Archivos comunes\Microsoft Shared\Clipart\themes1\Bullets\BD21300_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1008"/>
                <a:ext cx="10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1" name="Text Box 1321"/>
              <p:cNvSpPr txBox="1">
                <a:spLocks noChangeArrowheads="1"/>
              </p:cNvSpPr>
              <p:nvPr/>
            </p:nvSpPr>
            <p:spPr bwMode="auto">
              <a:xfrm>
                <a:off x="1008" y="1003"/>
                <a:ext cx="921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900" dirty="0">
                    <a:solidFill>
                      <a:schemeClr val="tx2">
                        <a:lumMod val="75000"/>
                      </a:schemeClr>
                    </a:solidFill>
                  </a:rPr>
                  <a:t>CONSULTAS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900" dirty="0">
                    <a:solidFill>
                      <a:schemeClr val="tx2">
                        <a:lumMod val="75000"/>
                      </a:schemeClr>
                    </a:solidFill>
                  </a:rPr>
                  <a:t>REP. CONCENTRADO</a:t>
                </a:r>
              </a:p>
            </p:txBody>
          </p:sp>
        </p:grpSp>
        <p:grpSp>
          <p:nvGrpSpPr>
            <p:cNvPr id="267" name="Group 1322"/>
            <p:cNvGrpSpPr>
              <a:grpSpLocks/>
            </p:cNvGrpSpPr>
            <p:nvPr/>
          </p:nvGrpSpPr>
          <p:grpSpPr bwMode="auto">
            <a:xfrm>
              <a:off x="144" y="2360"/>
              <a:ext cx="847" cy="243"/>
              <a:chOff x="912" y="1003"/>
              <a:chExt cx="847" cy="243"/>
            </a:xfrm>
          </p:grpSpPr>
          <p:pic>
            <p:nvPicPr>
              <p:cNvPr id="268" name="Picture 1323" descr="C:\Archivos de programa\Archivos comunes\Microsoft Shared\Clipart\themes1\Bullets\BD21300_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1008"/>
                <a:ext cx="10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Text Box 1324"/>
              <p:cNvSpPr txBox="1">
                <a:spLocks noChangeArrowheads="1"/>
              </p:cNvSpPr>
              <p:nvPr/>
            </p:nvSpPr>
            <p:spPr bwMode="auto">
              <a:xfrm>
                <a:off x="1008" y="1003"/>
                <a:ext cx="751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900" dirty="0">
                    <a:solidFill>
                      <a:schemeClr val="tx2">
                        <a:lumMod val="75000"/>
                      </a:schemeClr>
                    </a:solidFill>
                  </a:rPr>
                  <a:t>DOWNLOADS DE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900" dirty="0">
                    <a:solidFill>
                      <a:schemeClr val="tx2">
                        <a:lumMod val="75000"/>
                      </a:schemeClr>
                    </a:solidFill>
                  </a:rPr>
                  <a:t>REPORTES</a:t>
                </a:r>
              </a:p>
            </p:txBody>
          </p:sp>
        </p:grpSp>
      </p:grpSp>
      <p:sp>
        <p:nvSpPr>
          <p:cNvPr id="5" name="Right Arrow 4"/>
          <p:cNvSpPr/>
          <p:nvPr/>
        </p:nvSpPr>
        <p:spPr>
          <a:xfrm>
            <a:off x="2090861" y="2155605"/>
            <a:ext cx="667367" cy="2547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9" name="Right Arrow 448"/>
          <p:cNvSpPr/>
          <p:nvPr/>
        </p:nvSpPr>
        <p:spPr>
          <a:xfrm>
            <a:off x="6095271" y="1773119"/>
            <a:ext cx="667367" cy="2547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Left Arrow 6"/>
          <p:cNvSpPr/>
          <p:nvPr/>
        </p:nvSpPr>
        <p:spPr>
          <a:xfrm>
            <a:off x="6153304" y="3295924"/>
            <a:ext cx="892049" cy="27952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Left-Right Arrow 7"/>
          <p:cNvSpPr/>
          <p:nvPr/>
        </p:nvSpPr>
        <p:spPr>
          <a:xfrm>
            <a:off x="3688011" y="4719373"/>
            <a:ext cx="776958" cy="20210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Left-Up Arrow 8"/>
          <p:cNvSpPr/>
          <p:nvPr/>
        </p:nvSpPr>
        <p:spPr>
          <a:xfrm rot="5400000">
            <a:off x="2875960" y="5373216"/>
            <a:ext cx="511852" cy="559340"/>
          </a:xfrm>
          <a:prstGeom prst="lef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ent Arrow 9"/>
          <p:cNvSpPr/>
          <p:nvPr/>
        </p:nvSpPr>
        <p:spPr>
          <a:xfrm rot="5400000">
            <a:off x="5554752" y="4612023"/>
            <a:ext cx="395191" cy="494196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65694" y="5196635"/>
            <a:ext cx="609891" cy="2540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5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431491" y="260648"/>
            <a:ext cx="6776285" cy="40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MX" sz="2000" b="1" dirty="0">
                <a:solidFill>
                  <a:schemeClr val="tx2">
                    <a:lumMod val="75000"/>
                  </a:schemeClr>
                </a:solidFill>
              </a:rPr>
              <a:t>C430 TARJETA EJECUTIVA – DIAGRAMA DE BLOQUE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39552" y="1556792"/>
            <a:ext cx="8216900" cy="3513030"/>
            <a:chOff x="323528" y="2056683"/>
            <a:chExt cx="8216900" cy="3513030"/>
          </a:xfrm>
        </p:grpSpPr>
        <p:sp>
          <p:nvSpPr>
            <p:cNvPr id="5" name="Line 137"/>
            <p:cNvSpPr>
              <a:spLocks noChangeShapeType="1"/>
            </p:cNvSpPr>
            <p:nvPr/>
          </p:nvSpPr>
          <p:spPr bwMode="auto">
            <a:xfrm flipH="1" flipV="1">
              <a:off x="5545365" y="2764552"/>
              <a:ext cx="0" cy="1276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Line 136"/>
            <p:cNvSpPr>
              <a:spLocks noChangeShapeType="1"/>
            </p:cNvSpPr>
            <p:nvPr/>
          </p:nvSpPr>
          <p:spPr bwMode="auto">
            <a:xfrm rot="13611647">
              <a:off x="4483233" y="4353650"/>
              <a:ext cx="419107" cy="400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Line 112"/>
            <p:cNvSpPr>
              <a:spLocks noChangeShapeType="1"/>
            </p:cNvSpPr>
            <p:nvPr/>
          </p:nvSpPr>
          <p:spPr bwMode="auto">
            <a:xfrm flipH="1" flipV="1">
              <a:off x="5545365" y="4256829"/>
              <a:ext cx="14289" cy="633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914370" y="3064595"/>
              <a:ext cx="1400322" cy="46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Alta de Empresas y Tarjetahabientes 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 línea</a:t>
              </a:r>
            </a:p>
          </p:txBody>
        </p: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7625932" y="3107798"/>
              <a:ext cx="914496" cy="45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Archivos con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Información de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NEGOCIOS</a:t>
              </a:r>
            </a:p>
          </p:txBody>
        </p:sp>
        <p:sp>
          <p:nvSpPr>
            <p:cNvPr id="11" name="Text Box 66"/>
            <p:cNvSpPr txBox="1">
              <a:spLocks noChangeArrowheads="1"/>
            </p:cNvSpPr>
            <p:nvPr/>
          </p:nvSpPr>
          <p:spPr bwMode="auto">
            <a:xfrm>
              <a:off x="323528" y="4423519"/>
              <a:ext cx="2367212" cy="33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Altas, Cambios en línea de datos Generales, nombre de grabación limite de Crédito, etc.</a:t>
              </a:r>
              <a:endParaRPr lang="es-ES" altLang="es-MX" sz="800"/>
            </a:p>
          </p:txBody>
        </p: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5885825" y="4356350"/>
              <a:ext cx="304832" cy="220667"/>
              <a:chOff x="3729" y="1896"/>
              <a:chExt cx="240" cy="187"/>
            </a:xfrm>
          </p:grpSpPr>
          <p:sp>
            <p:nvSpPr>
              <p:cNvPr id="63" name="Freeform 76"/>
              <p:cNvSpPr>
                <a:spLocks/>
              </p:cNvSpPr>
              <p:nvPr/>
            </p:nvSpPr>
            <p:spPr bwMode="auto">
              <a:xfrm>
                <a:off x="3777" y="1896"/>
                <a:ext cx="192" cy="139"/>
              </a:xfrm>
              <a:custGeom>
                <a:avLst/>
                <a:gdLst>
                  <a:gd name="T0" fmla="*/ 0 w 964"/>
                  <a:gd name="T1" fmla="*/ 0 h 425"/>
                  <a:gd name="T2" fmla="*/ 0 w 964"/>
                  <a:gd name="T3" fmla="*/ 0 h 425"/>
                  <a:gd name="T4" fmla="*/ 0 w 964"/>
                  <a:gd name="T5" fmla="*/ 0 h 425"/>
                  <a:gd name="T6" fmla="*/ 0 w 964"/>
                  <a:gd name="T7" fmla="*/ 0 h 425"/>
                  <a:gd name="T8" fmla="*/ 0 w 964"/>
                  <a:gd name="T9" fmla="*/ 0 h 425"/>
                  <a:gd name="T10" fmla="*/ 0 w 964"/>
                  <a:gd name="T11" fmla="*/ 0 h 425"/>
                  <a:gd name="T12" fmla="*/ 0 w 964"/>
                  <a:gd name="T13" fmla="*/ 0 h 425"/>
                  <a:gd name="T14" fmla="*/ 0 w 964"/>
                  <a:gd name="T15" fmla="*/ 0 h 425"/>
                  <a:gd name="T16" fmla="*/ 0 w 964"/>
                  <a:gd name="T17" fmla="*/ 0 h 425"/>
                  <a:gd name="T18" fmla="*/ 0 w 964"/>
                  <a:gd name="T19" fmla="*/ 0 h 425"/>
                  <a:gd name="T20" fmla="*/ 0 w 964"/>
                  <a:gd name="T21" fmla="*/ 0 h 425"/>
                  <a:gd name="T22" fmla="*/ 0 w 964"/>
                  <a:gd name="T23" fmla="*/ 0 h 425"/>
                  <a:gd name="T24" fmla="*/ 0 w 964"/>
                  <a:gd name="T25" fmla="*/ 0 h 425"/>
                  <a:gd name="T26" fmla="*/ 0 w 964"/>
                  <a:gd name="T27" fmla="*/ 0 h 425"/>
                  <a:gd name="T28" fmla="*/ 0 w 964"/>
                  <a:gd name="T29" fmla="*/ 0 h 425"/>
                  <a:gd name="T30" fmla="*/ 0 w 964"/>
                  <a:gd name="T31" fmla="*/ 0 h 425"/>
                  <a:gd name="T32" fmla="*/ 0 w 964"/>
                  <a:gd name="T33" fmla="*/ 0 h 425"/>
                  <a:gd name="T34" fmla="*/ 0 w 964"/>
                  <a:gd name="T35" fmla="*/ 0 h 425"/>
                  <a:gd name="T36" fmla="*/ 0 w 964"/>
                  <a:gd name="T37" fmla="*/ 0 h 425"/>
                  <a:gd name="T38" fmla="*/ 0 w 964"/>
                  <a:gd name="T39" fmla="*/ 0 h 425"/>
                  <a:gd name="T40" fmla="*/ 0 w 964"/>
                  <a:gd name="T41" fmla="*/ 0 h 425"/>
                  <a:gd name="T42" fmla="*/ 0 w 964"/>
                  <a:gd name="T43" fmla="*/ 0 h 425"/>
                  <a:gd name="T44" fmla="*/ 0 w 964"/>
                  <a:gd name="T45" fmla="*/ 0 h 425"/>
                  <a:gd name="T46" fmla="*/ 0 w 964"/>
                  <a:gd name="T47" fmla="*/ 0 h 425"/>
                  <a:gd name="T48" fmla="*/ 0 w 964"/>
                  <a:gd name="T49" fmla="*/ 0 h 425"/>
                  <a:gd name="T50" fmla="*/ 0 w 964"/>
                  <a:gd name="T51" fmla="*/ 0 h 425"/>
                  <a:gd name="T52" fmla="*/ 0 w 964"/>
                  <a:gd name="T53" fmla="*/ 0 h 425"/>
                  <a:gd name="T54" fmla="*/ 0 w 964"/>
                  <a:gd name="T55" fmla="*/ 0 h 425"/>
                  <a:gd name="T56" fmla="*/ 0 w 964"/>
                  <a:gd name="T57" fmla="*/ 0 h 425"/>
                  <a:gd name="T58" fmla="*/ 0 w 964"/>
                  <a:gd name="T59" fmla="*/ 0 h 425"/>
                  <a:gd name="T60" fmla="*/ 0 w 964"/>
                  <a:gd name="T61" fmla="*/ 0 h 425"/>
                  <a:gd name="T62" fmla="*/ 0 w 964"/>
                  <a:gd name="T63" fmla="*/ 0 h 425"/>
                  <a:gd name="T64" fmla="*/ 0 w 964"/>
                  <a:gd name="T65" fmla="*/ 0 h 425"/>
                  <a:gd name="T66" fmla="*/ 0 w 964"/>
                  <a:gd name="T67" fmla="*/ 0 h 425"/>
                  <a:gd name="T68" fmla="*/ 0 w 964"/>
                  <a:gd name="T69" fmla="*/ 0 h 425"/>
                  <a:gd name="T70" fmla="*/ 0 w 964"/>
                  <a:gd name="T71" fmla="*/ 0 h 425"/>
                  <a:gd name="T72" fmla="*/ 0 w 964"/>
                  <a:gd name="T73" fmla="*/ 0 h 4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64"/>
                  <a:gd name="T112" fmla="*/ 0 h 425"/>
                  <a:gd name="T113" fmla="*/ 964 w 964"/>
                  <a:gd name="T114" fmla="*/ 425 h 4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64" h="425">
                    <a:moveTo>
                      <a:pt x="162" y="425"/>
                    </a:moveTo>
                    <a:lnTo>
                      <a:pt x="134" y="417"/>
                    </a:lnTo>
                    <a:lnTo>
                      <a:pt x="100" y="403"/>
                    </a:lnTo>
                    <a:lnTo>
                      <a:pt x="74" y="386"/>
                    </a:lnTo>
                    <a:lnTo>
                      <a:pt x="47" y="364"/>
                    </a:lnTo>
                    <a:lnTo>
                      <a:pt x="26" y="331"/>
                    </a:lnTo>
                    <a:lnTo>
                      <a:pt x="14" y="292"/>
                    </a:lnTo>
                    <a:lnTo>
                      <a:pt x="6" y="254"/>
                    </a:lnTo>
                    <a:lnTo>
                      <a:pt x="0" y="213"/>
                    </a:lnTo>
                    <a:lnTo>
                      <a:pt x="6" y="172"/>
                    </a:lnTo>
                    <a:lnTo>
                      <a:pt x="14" y="132"/>
                    </a:lnTo>
                    <a:lnTo>
                      <a:pt x="26" y="95"/>
                    </a:lnTo>
                    <a:lnTo>
                      <a:pt x="47" y="60"/>
                    </a:lnTo>
                    <a:lnTo>
                      <a:pt x="74" y="38"/>
                    </a:lnTo>
                    <a:lnTo>
                      <a:pt x="100" y="21"/>
                    </a:lnTo>
                    <a:lnTo>
                      <a:pt x="134" y="7"/>
                    </a:lnTo>
                    <a:lnTo>
                      <a:pt x="147" y="2"/>
                    </a:lnTo>
                    <a:lnTo>
                      <a:pt x="162" y="0"/>
                    </a:lnTo>
                    <a:lnTo>
                      <a:pt x="964" y="0"/>
                    </a:lnTo>
                    <a:lnTo>
                      <a:pt x="949" y="2"/>
                    </a:lnTo>
                    <a:lnTo>
                      <a:pt x="936" y="7"/>
                    </a:lnTo>
                    <a:lnTo>
                      <a:pt x="910" y="21"/>
                    </a:lnTo>
                    <a:lnTo>
                      <a:pt x="876" y="38"/>
                    </a:lnTo>
                    <a:lnTo>
                      <a:pt x="850" y="60"/>
                    </a:lnTo>
                    <a:lnTo>
                      <a:pt x="827" y="95"/>
                    </a:lnTo>
                    <a:lnTo>
                      <a:pt x="816" y="132"/>
                    </a:lnTo>
                    <a:lnTo>
                      <a:pt x="808" y="172"/>
                    </a:lnTo>
                    <a:lnTo>
                      <a:pt x="801" y="213"/>
                    </a:lnTo>
                    <a:lnTo>
                      <a:pt x="808" y="254"/>
                    </a:lnTo>
                    <a:lnTo>
                      <a:pt x="816" y="292"/>
                    </a:lnTo>
                    <a:lnTo>
                      <a:pt x="827" y="331"/>
                    </a:lnTo>
                    <a:lnTo>
                      <a:pt x="850" y="364"/>
                    </a:lnTo>
                    <a:lnTo>
                      <a:pt x="876" y="386"/>
                    </a:lnTo>
                    <a:lnTo>
                      <a:pt x="910" y="403"/>
                    </a:lnTo>
                    <a:lnTo>
                      <a:pt x="936" y="417"/>
                    </a:lnTo>
                    <a:lnTo>
                      <a:pt x="964" y="425"/>
                    </a:lnTo>
                    <a:lnTo>
                      <a:pt x="162" y="425"/>
                    </a:lnTo>
                    <a:close/>
                  </a:path>
                </a:pathLst>
              </a:custGeom>
              <a:solidFill>
                <a:srgbClr val="FCF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" name="Freeform 77"/>
              <p:cNvSpPr>
                <a:spLocks/>
              </p:cNvSpPr>
              <p:nvPr/>
            </p:nvSpPr>
            <p:spPr bwMode="auto">
              <a:xfrm>
                <a:off x="3729" y="1944"/>
                <a:ext cx="192" cy="139"/>
              </a:xfrm>
              <a:custGeom>
                <a:avLst/>
                <a:gdLst>
                  <a:gd name="T0" fmla="*/ 0 w 964"/>
                  <a:gd name="T1" fmla="*/ 0 h 425"/>
                  <a:gd name="T2" fmla="*/ 0 w 964"/>
                  <a:gd name="T3" fmla="*/ 0 h 425"/>
                  <a:gd name="T4" fmla="*/ 0 w 964"/>
                  <a:gd name="T5" fmla="*/ 0 h 425"/>
                  <a:gd name="T6" fmla="*/ 0 w 964"/>
                  <a:gd name="T7" fmla="*/ 0 h 425"/>
                  <a:gd name="T8" fmla="*/ 0 w 964"/>
                  <a:gd name="T9" fmla="*/ 0 h 425"/>
                  <a:gd name="T10" fmla="*/ 0 w 964"/>
                  <a:gd name="T11" fmla="*/ 0 h 425"/>
                  <a:gd name="T12" fmla="*/ 0 w 964"/>
                  <a:gd name="T13" fmla="*/ 0 h 425"/>
                  <a:gd name="T14" fmla="*/ 0 w 964"/>
                  <a:gd name="T15" fmla="*/ 0 h 425"/>
                  <a:gd name="T16" fmla="*/ 0 w 964"/>
                  <a:gd name="T17" fmla="*/ 0 h 425"/>
                  <a:gd name="T18" fmla="*/ 0 w 964"/>
                  <a:gd name="T19" fmla="*/ 0 h 425"/>
                  <a:gd name="T20" fmla="*/ 0 w 964"/>
                  <a:gd name="T21" fmla="*/ 0 h 425"/>
                  <a:gd name="T22" fmla="*/ 0 w 964"/>
                  <a:gd name="T23" fmla="*/ 0 h 425"/>
                  <a:gd name="T24" fmla="*/ 0 w 964"/>
                  <a:gd name="T25" fmla="*/ 0 h 425"/>
                  <a:gd name="T26" fmla="*/ 0 w 964"/>
                  <a:gd name="T27" fmla="*/ 0 h 425"/>
                  <a:gd name="T28" fmla="*/ 0 w 964"/>
                  <a:gd name="T29" fmla="*/ 0 h 425"/>
                  <a:gd name="T30" fmla="*/ 0 w 964"/>
                  <a:gd name="T31" fmla="*/ 0 h 425"/>
                  <a:gd name="T32" fmla="*/ 0 w 964"/>
                  <a:gd name="T33" fmla="*/ 0 h 425"/>
                  <a:gd name="T34" fmla="*/ 0 w 964"/>
                  <a:gd name="T35" fmla="*/ 0 h 425"/>
                  <a:gd name="T36" fmla="*/ 0 w 964"/>
                  <a:gd name="T37" fmla="*/ 0 h 425"/>
                  <a:gd name="T38" fmla="*/ 0 w 964"/>
                  <a:gd name="T39" fmla="*/ 0 h 425"/>
                  <a:gd name="T40" fmla="*/ 0 w 964"/>
                  <a:gd name="T41" fmla="*/ 0 h 425"/>
                  <a:gd name="T42" fmla="*/ 0 w 964"/>
                  <a:gd name="T43" fmla="*/ 0 h 425"/>
                  <a:gd name="T44" fmla="*/ 0 w 964"/>
                  <a:gd name="T45" fmla="*/ 0 h 425"/>
                  <a:gd name="T46" fmla="*/ 0 w 964"/>
                  <a:gd name="T47" fmla="*/ 0 h 425"/>
                  <a:gd name="T48" fmla="*/ 0 w 964"/>
                  <a:gd name="T49" fmla="*/ 0 h 425"/>
                  <a:gd name="T50" fmla="*/ 0 w 964"/>
                  <a:gd name="T51" fmla="*/ 0 h 425"/>
                  <a:gd name="T52" fmla="*/ 0 w 964"/>
                  <a:gd name="T53" fmla="*/ 0 h 425"/>
                  <a:gd name="T54" fmla="*/ 0 w 964"/>
                  <a:gd name="T55" fmla="*/ 0 h 425"/>
                  <a:gd name="T56" fmla="*/ 0 w 964"/>
                  <a:gd name="T57" fmla="*/ 0 h 425"/>
                  <a:gd name="T58" fmla="*/ 0 w 964"/>
                  <a:gd name="T59" fmla="*/ 0 h 425"/>
                  <a:gd name="T60" fmla="*/ 0 w 964"/>
                  <a:gd name="T61" fmla="*/ 0 h 425"/>
                  <a:gd name="T62" fmla="*/ 0 w 964"/>
                  <a:gd name="T63" fmla="*/ 0 h 425"/>
                  <a:gd name="T64" fmla="*/ 0 w 964"/>
                  <a:gd name="T65" fmla="*/ 0 h 425"/>
                  <a:gd name="T66" fmla="*/ 0 w 964"/>
                  <a:gd name="T67" fmla="*/ 0 h 425"/>
                  <a:gd name="T68" fmla="*/ 0 w 964"/>
                  <a:gd name="T69" fmla="*/ 0 h 425"/>
                  <a:gd name="T70" fmla="*/ 0 w 964"/>
                  <a:gd name="T71" fmla="*/ 0 h 425"/>
                  <a:gd name="T72" fmla="*/ 0 w 964"/>
                  <a:gd name="T73" fmla="*/ 0 h 4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64"/>
                  <a:gd name="T112" fmla="*/ 0 h 425"/>
                  <a:gd name="T113" fmla="*/ 964 w 964"/>
                  <a:gd name="T114" fmla="*/ 425 h 4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64" h="425">
                    <a:moveTo>
                      <a:pt x="162" y="425"/>
                    </a:moveTo>
                    <a:lnTo>
                      <a:pt x="134" y="417"/>
                    </a:lnTo>
                    <a:lnTo>
                      <a:pt x="100" y="403"/>
                    </a:lnTo>
                    <a:lnTo>
                      <a:pt x="74" y="386"/>
                    </a:lnTo>
                    <a:lnTo>
                      <a:pt x="47" y="364"/>
                    </a:lnTo>
                    <a:lnTo>
                      <a:pt x="26" y="331"/>
                    </a:lnTo>
                    <a:lnTo>
                      <a:pt x="14" y="292"/>
                    </a:lnTo>
                    <a:lnTo>
                      <a:pt x="6" y="254"/>
                    </a:lnTo>
                    <a:lnTo>
                      <a:pt x="0" y="213"/>
                    </a:lnTo>
                    <a:lnTo>
                      <a:pt x="6" y="172"/>
                    </a:lnTo>
                    <a:lnTo>
                      <a:pt x="14" y="132"/>
                    </a:lnTo>
                    <a:lnTo>
                      <a:pt x="26" y="95"/>
                    </a:lnTo>
                    <a:lnTo>
                      <a:pt x="47" y="60"/>
                    </a:lnTo>
                    <a:lnTo>
                      <a:pt x="74" y="38"/>
                    </a:lnTo>
                    <a:lnTo>
                      <a:pt x="100" y="21"/>
                    </a:lnTo>
                    <a:lnTo>
                      <a:pt x="134" y="7"/>
                    </a:lnTo>
                    <a:lnTo>
                      <a:pt x="147" y="2"/>
                    </a:lnTo>
                    <a:lnTo>
                      <a:pt x="162" y="0"/>
                    </a:lnTo>
                    <a:lnTo>
                      <a:pt x="964" y="0"/>
                    </a:lnTo>
                    <a:lnTo>
                      <a:pt x="949" y="2"/>
                    </a:lnTo>
                    <a:lnTo>
                      <a:pt x="936" y="7"/>
                    </a:lnTo>
                    <a:lnTo>
                      <a:pt x="910" y="21"/>
                    </a:lnTo>
                    <a:lnTo>
                      <a:pt x="876" y="38"/>
                    </a:lnTo>
                    <a:lnTo>
                      <a:pt x="850" y="60"/>
                    </a:lnTo>
                    <a:lnTo>
                      <a:pt x="827" y="95"/>
                    </a:lnTo>
                    <a:lnTo>
                      <a:pt x="816" y="132"/>
                    </a:lnTo>
                    <a:lnTo>
                      <a:pt x="808" y="172"/>
                    </a:lnTo>
                    <a:lnTo>
                      <a:pt x="801" y="213"/>
                    </a:lnTo>
                    <a:lnTo>
                      <a:pt x="808" y="254"/>
                    </a:lnTo>
                    <a:lnTo>
                      <a:pt x="816" y="292"/>
                    </a:lnTo>
                    <a:lnTo>
                      <a:pt x="827" y="331"/>
                    </a:lnTo>
                    <a:lnTo>
                      <a:pt x="850" y="364"/>
                    </a:lnTo>
                    <a:lnTo>
                      <a:pt x="876" y="386"/>
                    </a:lnTo>
                    <a:lnTo>
                      <a:pt x="910" y="403"/>
                    </a:lnTo>
                    <a:lnTo>
                      <a:pt x="936" y="417"/>
                    </a:lnTo>
                    <a:lnTo>
                      <a:pt x="964" y="425"/>
                    </a:lnTo>
                    <a:lnTo>
                      <a:pt x="162" y="425"/>
                    </a:lnTo>
                    <a:close/>
                  </a:path>
                </a:pathLst>
              </a:custGeom>
              <a:solidFill>
                <a:srgbClr val="FCF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3" name="Text Box 100"/>
            <p:cNvSpPr txBox="1">
              <a:spLocks noChangeArrowheads="1"/>
            </p:cNvSpPr>
            <p:nvPr/>
          </p:nvSpPr>
          <p:spPr bwMode="auto">
            <a:xfrm>
              <a:off x="6183158" y="4414994"/>
              <a:ext cx="648002" cy="46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Reportes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Para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Empresas</a:t>
              </a:r>
              <a:endParaRPr lang="es-ES" altLang="es-MX" sz="800"/>
            </a:p>
          </p:txBody>
        </p:sp>
        <p:sp>
          <p:nvSpPr>
            <p:cNvPr id="14" name="Text Box 104"/>
            <p:cNvSpPr txBox="1">
              <a:spLocks noChangeArrowheads="1"/>
            </p:cNvSpPr>
            <p:nvPr/>
          </p:nvSpPr>
          <p:spPr bwMode="auto">
            <a:xfrm>
              <a:off x="6453510" y="3178897"/>
              <a:ext cx="976415" cy="708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1) Consulta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Reportes Concentrados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2)Download de reportes</a:t>
              </a:r>
              <a:endParaRPr lang="es-ES" altLang="es-MX" sz="800"/>
            </a:p>
          </p:txBody>
        </p:sp>
        <p:grpSp>
          <p:nvGrpSpPr>
            <p:cNvPr id="15" name="124 Grupo"/>
            <p:cNvGrpSpPr>
              <a:grpSpLocks/>
            </p:cNvGrpSpPr>
            <p:nvPr/>
          </p:nvGrpSpPr>
          <p:grpSpPr bwMode="auto">
            <a:xfrm>
              <a:off x="4624518" y="2832815"/>
              <a:ext cx="954187" cy="1155720"/>
              <a:chOff x="4284793" y="1774010"/>
              <a:chExt cx="954088" cy="1155545"/>
            </a:xfrm>
          </p:grpSpPr>
          <p:sp>
            <p:nvSpPr>
              <p:cNvPr id="59" name="Text Box 12"/>
              <p:cNvSpPr txBox="1">
                <a:spLocks noChangeArrowheads="1"/>
              </p:cNvSpPr>
              <p:nvPr/>
            </p:nvSpPr>
            <p:spPr bwMode="auto">
              <a:xfrm>
                <a:off x="4284793" y="1774010"/>
                <a:ext cx="954088" cy="954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s-MX" sz="80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_tradnl" altLang="es-MX" sz="800"/>
                  <a:t>S111 enviá Inf. de Empresas, Tarjetahabientes, Plásticos, Movimientos, etc.</a:t>
                </a:r>
              </a:p>
            </p:txBody>
          </p:sp>
          <p:grpSp>
            <p:nvGrpSpPr>
              <p:cNvPr id="60" name="Group 106"/>
              <p:cNvGrpSpPr>
                <a:grpSpLocks/>
              </p:cNvGrpSpPr>
              <p:nvPr/>
            </p:nvGrpSpPr>
            <p:grpSpPr bwMode="auto">
              <a:xfrm>
                <a:off x="4382046" y="2704173"/>
                <a:ext cx="318770" cy="225382"/>
                <a:chOff x="5365" y="1737"/>
                <a:chExt cx="251" cy="191"/>
              </a:xfrm>
            </p:grpSpPr>
            <p:sp>
              <p:nvSpPr>
                <p:cNvPr id="61" name="Freeform 107"/>
                <p:cNvSpPr>
                  <a:spLocks/>
                </p:cNvSpPr>
                <p:nvPr/>
              </p:nvSpPr>
              <p:spPr bwMode="auto">
                <a:xfrm>
                  <a:off x="5424" y="1737"/>
                  <a:ext cx="192" cy="139"/>
                </a:xfrm>
                <a:custGeom>
                  <a:avLst/>
                  <a:gdLst>
                    <a:gd name="T0" fmla="*/ 0 w 964"/>
                    <a:gd name="T1" fmla="*/ 0 h 425"/>
                    <a:gd name="T2" fmla="*/ 0 w 964"/>
                    <a:gd name="T3" fmla="*/ 0 h 425"/>
                    <a:gd name="T4" fmla="*/ 0 w 964"/>
                    <a:gd name="T5" fmla="*/ 0 h 425"/>
                    <a:gd name="T6" fmla="*/ 0 w 964"/>
                    <a:gd name="T7" fmla="*/ 0 h 425"/>
                    <a:gd name="T8" fmla="*/ 0 w 964"/>
                    <a:gd name="T9" fmla="*/ 0 h 425"/>
                    <a:gd name="T10" fmla="*/ 0 w 964"/>
                    <a:gd name="T11" fmla="*/ 0 h 425"/>
                    <a:gd name="T12" fmla="*/ 0 w 964"/>
                    <a:gd name="T13" fmla="*/ 0 h 425"/>
                    <a:gd name="T14" fmla="*/ 0 w 964"/>
                    <a:gd name="T15" fmla="*/ 0 h 425"/>
                    <a:gd name="T16" fmla="*/ 0 w 964"/>
                    <a:gd name="T17" fmla="*/ 0 h 425"/>
                    <a:gd name="T18" fmla="*/ 0 w 964"/>
                    <a:gd name="T19" fmla="*/ 0 h 425"/>
                    <a:gd name="T20" fmla="*/ 0 w 964"/>
                    <a:gd name="T21" fmla="*/ 0 h 425"/>
                    <a:gd name="T22" fmla="*/ 0 w 964"/>
                    <a:gd name="T23" fmla="*/ 0 h 425"/>
                    <a:gd name="T24" fmla="*/ 0 w 964"/>
                    <a:gd name="T25" fmla="*/ 0 h 425"/>
                    <a:gd name="T26" fmla="*/ 0 w 964"/>
                    <a:gd name="T27" fmla="*/ 0 h 425"/>
                    <a:gd name="T28" fmla="*/ 0 w 964"/>
                    <a:gd name="T29" fmla="*/ 0 h 425"/>
                    <a:gd name="T30" fmla="*/ 0 w 964"/>
                    <a:gd name="T31" fmla="*/ 0 h 425"/>
                    <a:gd name="T32" fmla="*/ 0 w 964"/>
                    <a:gd name="T33" fmla="*/ 0 h 425"/>
                    <a:gd name="T34" fmla="*/ 0 w 964"/>
                    <a:gd name="T35" fmla="*/ 0 h 425"/>
                    <a:gd name="T36" fmla="*/ 0 w 964"/>
                    <a:gd name="T37" fmla="*/ 0 h 425"/>
                    <a:gd name="T38" fmla="*/ 0 w 964"/>
                    <a:gd name="T39" fmla="*/ 0 h 425"/>
                    <a:gd name="T40" fmla="*/ 0 w 964"/>
                    <a:gd name="T41" fmla="*/ 0 h 425"/>
                    <a:gd name="T42" fmla="*/ 0 w 964"/>
                    <a:gd name="T43" fmla="*/ 0 h 425"/>
                    <a:gd name="T44" fmla="*/ 0 w 964"/>
                    <a:gd name="T45" fmla="*/ 0 h 425"/>
                    <a:gd name="T46" fmla="*/ 0 w 964"/>
                    <a:gd name="T47" fmla="*/ 0 h 425"/>
                    <a:gd name="T48" fmla="*/ 0 w 964"/>
                    <a:gd name="T49" fmla="*/ 0 h 425"/>
                    <a:gd name="T50" fmla="*/ 0 w 964"/>
                    <a:gd name="T51" fmla="*/ 0 h 425"/>
                    <a:gd name="T52" fmla="*/ 0 w 964"/>
                    <a:gd name="T53" fmla="*/ 0 h 425"/>
                    <a:gd name="T54" fmla="*/ 0 w 964"/>
                    <a:gd name="T55" fmla="*/ 0 h 425"/>
                    <a:gd name="T56" fmla="*/ 0 w 964"/>
                    <a:gd name="T57" fmla="*/ 0 h 425"/>
                    <a:gd name="T58" fmla="*/ 0 w 964"/>
                    <a:gd name="T59" fmla="*/ 0 h 425"/>
                    <a:gd name="T60" fmla="*/ 0 w 964"/>
                    <a:gd name="T61" fmla="*/ 0 h 425"/>
                    <a:gd name="T62" fmla="*/ 0 w 964"/>
                    <a:gd name="T63" fmla="*/ 0 h 425"/>
                    <a:gd name="T64" fmla="*/ 0 w 964"/>
                    <a:gd name="T65" fmla="*/ 0 h 425"/>
                    <a:gd name="T66" fmla="*/ 0 w 964"/>
                    <a:gd name="T67" fmla="*/ 0 h 425"/>
                    <a:gd name="T68" fmla="*/ 0 w 964"/>
                    <a:gd name="T69" fmla="*/ 0 h 425"/>
                    <a:gd name="T70" fmla="*/ 0 w 964"/>
                    <a:gd name="T71" fmla="*/ 0 h 425"/>
                    <a:gd name="T72" fmla="*/ 0 w 964"/>
                    <a:gd name="T73" fmla="*/ 0 h 4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964"/>
                    <a:gd name="T112" fmla="*/ 0 h 425"/>
                    <a:gd name="T113" fmla="*/ 964 w 964"/>
                    <a:gd name="T114" fmla="*/ 425 h 42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964" h="425">
                      <a:moveTo>
                        <a:pt x="162" y="425"/>
                      </a:moveTo>
                      <a:lnTo>
                        <a:pt x="134" y="417"/>
                      </a:lnTo>
                      <a:lnTo>
                        <a:pt x="100" y="403"/>
                      </a:lnTo>
                      <a:lnTo>
                        <a:pt x="74" y="386"/>
                      </a:lnTo>
                      <a:lnTo>
                        <a:pt x="47" y="364"/>
                      </a:lnTo>
                      <a:lnTo>
                        <a:pt x="26" y="331"/>
                      </a:lnTo>
                      <a:lnTo>
                        <a:pt x="14" y="292"/>
                      </a:lnTo>
                      <a:lnTo>
                        <a:pt x="6" y="254"/>
                      </a:lnTo>
                      <a:lnTo>
                        <a:pt x="0" y="213"/>
                      </a:lnTo>
                      <a:lnTo>
                        <a:pt x="6" y="172"/>
                      </a:lnTo>
                      <a:lnTo>
                        <a:pt x="14" y="132"/>
                      </a:lnTo>
                      <a:lnTo>
                        <a:pt x="26" y="95"/>
                      </a:lnTo>
                      <a:lnTo>
                        <a:pt x="47" y="60"/>
                      </a:lnTo>
                      <a:lnTo>
                        <a:pt x="74" y="38"/>
                      </a:lnTo>
                      <a:lnTo>
                        <a:pt x="100" y="21"/>
                      </a:lnTo>
                      <a:lnTo>
                        <a:pt x="134" y="7"/>
                      </a:lnTo>
                      <a:lnTo>
                        <a:pt x="147" y="2"/>
                      </a:lnTo>
                      <a:lnTo>
                        <a:pt x="162" y="0"/>
                      </a:lnTo>
                      <a:lnTo>
                        <a:pt x="964" y="0"/>
                      </a:lnTo>
                      <a:lnTo>
                        <a:pt x="949" y="2"/>
                      </a:lnTo>
                      <a:lnTo>
                        <a:pt x="936" y="7"/>
                      </a:lnTo>
                      <a:lnTo>
                        <a:pt x="910" y="21"/>
                      </a:lnTo>
                      <a:lnTo>
                        <a:pt x="876" y="38"/>
                      </a:lnTo>
                      <a:lnTo>
                        <a:pt x="850" y="60"/>
                      </a:lnTo>
                      <a:lnTo>
                        <a:pt x="827" y="95"/>
                      </a:lnTo>
                      <a:lnTo>
                        <a:pt x="816" y="132"/>
                      </a:lnTo>
                      <a:lnTo>
                        <a:pt x="808" y="172"/>
                      </a:lnTo>
                      <a:lnTo>
                        <a:pt x="801" y="213"/>
                      </a:lnTo>
                      <a:lnTo>
                        <a:pt x="808" y="254"/>
                      </a:lnTo>
                      <a:lnTo>
                        <a:pt x="816" y="292"/>
                      </a:lnTo>
                      <a:lnTo>
                        <a:pt x="827" y="331"/>
                      </a:lnTo>
                      <a:lnTo>
                        <a:pt x="850" y="364"/>
                      </a:lnTo>
                      <a:lnTo>
                        <a:pt x="876" y="386"/>
                      </a:lnTo>
                      <a:lnTo>
                        <a:pt x="910" y="403"/>
                      </a:lnTo>
                      <a:lnTo>
                        <a:pt x="936" y="417"/>
                      </a:lnTo>
                      <a:lnTo>
                        <a:pt x="964" y="425"/>
                      </a:lnTo>
                      <a:lnTo>
                        <a:pt x="162" y="425"/>
                      </a:lnTo>
                      <a:close/>
                    </a:path>
                  </a:pathLst>
                </a:custGeom>
                <a:solidFill>
                  <a:srgbClr val="FCFAAA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2" name="Freeform 108"/>
                <p:cNvSpPr>
                  <a:spLocks/>
                </p:cNvSpPr>
                <p:nvPr/>
              </p:nvSpPr>
              <p:spPr bwMode="auto">
                <a:xfrm>
                  <a:off x="5365" y="1789"/>
                  <a:ext cx="192" cy="139"/>
                </a:xfrm>
                <a:custGeom>
                  <a:avLst/>
                  <a:gdLst>
                    <a:gd name="T0" fmla="*/ 0 w 964"/>
                    <a:gd name="T1" fmla="*/ 0 h 425"/>
                    <a:gd name="T2" fmla="*/ 0 w 964"/>
                    <a:gd name="T3" fmla="*/ 0 h 425"/>
                    <a:gd name="T4" fmla="*/ 0 w 964"/>
                    <a:gd name="T5" fmla="*/ 0 h 425"/>
                    <a:gd name="T6" fmla="*/ 0 w 964"/>
                    <a:gd name="T7" fmla="*/ 0 h 425"/>
                    <a:gd name="T8" fmla="*/ 0 w 964"/>
                    <a:gd name="T9" fmla="*/ 0 h 425"/>
                    <a:gd name="T10" fmla="*/ 0 w 964"/>
                    <a:gd name="T11" fmla="*/ 0 h 425"/>
                    <a:gd name="T12" fmla="*/ 0 w 964"/>
                    <a:gd name="T13" fmla="*/ 0 h 425"/>
                    <a:gd name="T14" fmla="*/ 0 w 964"/>
                    <a:gd name="T15" fmla="*/ 0 h 425"/>
                    <a:gd name="T16" fmla="*/ 0 w 964"/>
                    <a:gd name="T17" fmla="*/ 0 h 425"/>
                    <a:gd name="T18" fmla="*/ 0 w 964"/>
                    <a:gd name="T19" fmla="*/ 0 h 425"/>
                    <a:gd name="T20" fmla="*/ 0 w 964"/>
                    <a:gd name="T21" fmla="*/ 0 h 425"/>
                    <a:gd name="T22" fmla="*/ 0 w 964"/>
                    <a:gd name="T23" fmla="*/ 0 h 425"/>
                    <a:gd name="T24" fmla="*/ 0 w 964"/>
                    <a:gd name="T25" fmla="*/ 0 h 425"/>
                    <a:gd name="T26" fmla="*/ 0 w 964"/>
                    <a:gd name="T27" fmla="*/ 0 h 425"/>
                    <a:gd name="T28" fmla="*/ 0 w 964"/>
                    <a:gd name="T29" fmla="*/ 0 h 425"/>
                    <a:gd name="T30" fmla="*/ 0 w 964"/>
                    <a:gd name="T31" fmla="*/ 0 h 425"/>
                    <a:gd name="T32" fmla="*/ 0 w 964"/>
                    <a:gd name="T33" fmla="*/ 0 h 425"/>
                    <a:gd name="T34" fmla="*/ 0 w 964"/>
                    <a:gd name="T35" fmla="*/ 0 h 425"/>
                    <a:gd name="T36" fmla="*/ 0 w 964"/>
                    <a:gd name="T37" fmla="*/ 0 h 425"/>
                    <a:gd name="T38" fmla="*/ 0 w 964"/>
                    <a:gd name="T39" fmla="*/ 0 h 425"/>
                    <a:gd name="T40" fmla="*/ 0 w 964"/>
                    <a:gd name="T41" fmla="*/ 0 h 425"/>
                    <a:gd name="T42" fmla="*/ 0 w 964"/>
                    <a:gd name="T43" fmla="*/ 0 h 425"/>
                    <a:gd name="T44" fmla="*/ 0 w 964"/>
                    <a:gd name="T45" fmla="*/ 0 h 425"/>
                    <a:gd name="T46" fmla="*/ 0 w 964"/>
                    <a:gd name="T47" fmla="*/ 0 h 425"/>
                    <a:gd name="T48" fmla="*/ 0 w 964"/>
                    <a:gd name="T49" fmla="*/ 0 h 425"/>
                    <a:gd name="T50" fmla="*/ 0 w 964"/>
                    <a:gd name="T51" fmla="*/ 0 h 425"/>
                    <a:gd name="T52" fmla="*/ 0 w 964"/>
                    <a:gd name="T53" fmla="*/ 0 h 425"/>
                    <a:gd name="T54" fmla="*/ 0 w 964"/>
                    <a:gd name="T55" fmla="*/ 0 h 425"/>
                    <a:gd name="T56" fmla="*/ 0 w 964"/>
                    <a:gd name="T57" fmla="*/ 0 h 425"/>
                    <a:gd name="T58" fmla="*/ 0 w 964"/>
                    <a:gd name="T59" fmla="*/ 0 h 425"/>
                    <a:gd name="T60" fmla="*/ 0 w 964"/>
                    <a:gd name="T61" fmla="*/ 0 h 425"/>
                    <a:gd name="T62" fmla="*/ 0 w 964"/>
                    <a:gd name="T63" fmla="*/ 0 h 425"/>
                    <a:gd name="T64" fmla="*/ 0 w 964"/>
                    <a:gd name="T65" fmla="*/ 0 h 425"/>
                    <a:gd name="T66" fmla="*/ 0 w 964"/>
                    <a:gd name="T67" fmla="*/ 0 h 425"/>
                    <a:gd name="T68" fmla="*/ 0 w 964"/>
                    <a:gd name="T69" fmla="*/ 0 h 425"/>
                    <a:gd name="T70" fmla="*/ 0 w 964"/>
                    <a:gd name="T71" fmla="*/ 0 h 425"/>
                    <a:gd name="T72" fmla="*/ 0 w 964"/>
                    <a:gd name="T73" fmla="*/ 0 h 4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964"/>
                    <a:gd name="T112" fmla="*/ 0 h 425"/>
                    <a:gd name="T113" fmla="*/ 964 w 964"/>
                    <a:gd name="T114" fmla="*/ 425 h 42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964" h="425">
                      <a:moveTo>
                        <a:pt x="162" y="425"/>
                      </a:moveTo>
                      <a:lnTo>
                        <a:pt x="134" y="417"/>
                      </a:lnTo>
                      <a:lnTo>
                        <a:pt x="100" y="403"/>
                      </a:lnTo>
                      <a:lnTo>
                        <a:pt x="74" y="386"/>
                      </a:lnTo>
                      <a:lnTo>
                        <a:pt x="47" y="364"/>
                      </a:lnTo>
                      <a:lnTo>
                        <a:pt x="26" y="331"/>
                      </a:lnTo>
                      <a:lnTo>
                        <a:pt x="14" y="292"/>
                      </a:lnTo>
                      <a:lnTo>
                        <a:pt x="6" y="254"/>
                      </a:lnTo>
                      <a:lnTo>
                        <a:pt x="0" y="213"/>
                      </a:lnTo>
                      <a:lnTo>
                        <a:pt x="6" y="172"/>
                      </a:lnTo>
                      <a:lnTo>
                        <a:pt x="14" y="132"/>
                      </a:lnTo>
                      <a:lnTo>
                        <a:pt x="26" y="95"/>
                      </a:lnTo>
                      <a:lnTo>
                        <a:pt x="47" y="60"/>
                      </a:lnTo>
                      <a:lnTo>
                        <a:pt x="74" y="38"/>
                      </a:lnTo>
                      <a:lnTo>
                        <a:pt x="100" y="21"/>
                      </a:lnTo>
                      <a:lnTo>
                        <a:pt x="134" y="7"/>
                      </a:lnTo>
                      <a:lnTo>
                        <a:pt x="147" y="2"/>
                      </a:lnTo>
                      <a:lnTo>
                        <a:pt x="162" y="0"/>
                      </a:lnTo>
                      <a:lnTo>
                        <a:pt x="964" y="0"/>
                      </a:lnTo>
                      <a:lnTo>
                        <a:pt x="949" y="2"/>
                      </a:lnTo>
                      <a:lnTo>
                        <a:pt x="936" y="7"/>
                      </a:lnTo>
                      <a:lnTo>
                        <a:pt x="910" y="21"/>
                      </a:lnTo>
                      <a:lnTo>
                        <a:pt x="876" y="38"/>
                      </a:lnTo>
                      <a:lnTo>
                        <a:pt x="850" y="60"/>
                      </a:lnTo>
                      <a:lnTo>
                        <a:pt x="827" y="95"/>
                      </a:lnTo>
                      <a:lnTo>
                        <a:pt x="816" y="132"/>
                      </a:lnTo>
                      <a:lnTo>
                        <a:pt x="808" y="172"/>
                      </a:lnTo>
                      <a:lnTo>
                        <a:pt x="801" y="213"/>
                      </a:lnTo>
                      <a:lnTo>
                        <a:pt x="808" y="254"/>
                      </a:lnTo>
                      <a:lnTo>
                        <a:pt x="816" y="292"/>
                      </a:lnTo>
                      <a:lnTo>
                        <a:pt x="827" y="331"/>
                      </a:lnTo>
                      <a:lnTo>
                        <a:pt x="850" y="364"/>
                      </a:lnTo>
                      <a:lnTo>
                        <a:pt x="876" y="386"/>
                      </a:lnTo>
                      <a:lnTo>
                        <a:pt x="910" y="403"/>
                      </a:lnTo>
                      <a:lnTo>
                        <a:pt x="936" y="417"/>
                      </a:lnTo>
                      <a:lnTo>
                        <a:pt x="964" y="425"/>
                      </a:lnTo>
                      <a:lnTo>
                        <a:pt x="162" y="425"/>
                      </a:lnTo>
                      <a:close/>
                    </a:path>
                  </a:pathLst>
                </a:custGeom>
                <a:solidFill>
                  <a:srgbClr val="FCFAAA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6" name="Group 97"/>
            <p:cNvGrpSpPr>
              <a:grpSpLocks/>
            </p:cNvGrpSpPr>
            <p:nvPr/>
          </p:nvGrpSpPr>
          <p:grpSpPr bwMode="auto">
            <a:xfrm>
              <a:off x="5575530" y="3720244"/>
              <a:ext cx="325472" cy="195265"/>
              <a:chOff x="3360" y="1701"/>
              <a:chExt cx="256" cy="166"/>
            </a:xfrm>
          </p:grpSpPr>
          <p:sp>
            <p:nvSpPr>
              <p:cNvPr id="57" name="Freeform 98"/>
              <p:cNvSpPr>
                <a:spLocks/>
              </p:cNvSpPr>
              <p:nvPr/>
            </p:nvSpPr>
            <p:spPr bwMode="auto">
              <a:xfrm>
                <a:off x="3424" y="1701"/>
                <a:ext cx="192" cy="139"/>
              </a:xfrm>
              <a:custGeom>
                <a:avLst/>
                <a:gdLst>
                  <a:gd name="T0" fmla="*/ 0 w 964"/>
                  <a:gd name="T1" fmla="*/ 0 h 425"/>
                  <a:gd name="T2" fmla="*/ 0 w 964"/>
                  <a:gd name="T3" fmla="*/ 0 h 425"/>
                  <a:gd name="T4" fmla="*/ 0 w 964"/>
                  <a:gd name="T5" fmla="*/ 0 h 425"/>
                  <a:gd name="T6" fmla="*/ 0 w 964"/>
                  <a:gd name="T7" fmla="*/ 0 h 425"/>
                  <a:gd name="T8" fmla="*/ 0 w 964"/>
                  <a:gd name="T9" fmla="*/ 0 h 425"/>
                  <a:gd name="T10" fmla="*/ 0 w 964"/>
                  <a:gd name="T11" fmla="*/ 0 h 425"/>
                  <a:gd name="T12" fmla="*/ 0 w 964"/>
                  <a:gd name="T13" fmla="*/ 0 h 425"/>
                  <a:gd name="T14" fmla="*/ 0 w 964"/>
                  <a:gd name="T15" fmla="*/ 0 h 425"/>
                  <a:gd name="T16" fmla="*/ 0 w 964"/>
                  <a:gd name="T17" fmla="*/ 0 h 425"/>
                  <a:gd name="T18" fmla="*/ 0 w 964"/>
                  <a:gd name="T19" fmla="*/ 0 h 425"/>
                  <a:gd name="T20" fmla="*/ 0 w 964"/>
                  <a:gd name="T21" fmla="*/ 0 h 425"/>
                  <a:gd name="T22" fmla="*/ 0 w 964"/>
                  <a:gd name="T23" fmla="*/ 0 h 425"/>
                  <a:gd name="T24" fmla="*/ 0 w 964"/>
                  <a:gd name="T25" fmla="*/ 0 h 425"/>
                  <a:gd name="T26" fmla="*/ 0 w 964"/>
                  <a:gd name="T27" fmla="*/ 0 h 425"/>
                  <a:gd name="T28" fmla="*/ 0 w 964"/>
                  <a:gd name="T29" fmla="*/ 0 h 425"/>
                  <a:gd name="T30" fmla="*/ 0 w 964"/>
                  <a:gd name="T31" fmla="*/ 0 h 425"/>
                  <a:gd name="T32" fmla="*/ 0 w 964"/>
                  <a:gd name="T33" fmla="*/ 0 h 425"/>
                  <a:gd name="T34" fmla="*/ 0 w 964"/>
                  <a:gd name="T35" fmla="*/ 0 h 425"/>
                  <a:gd name="T36" fmla="*/ 0 w 964"/>
                  <a:gd name="T37" fmla="*/ 0 h 425"/>
                  <a:gd name="T38" fmla="*/ 0 w 964"/>
                  <a:gd name="T39" fmla="*/ 0 h 425"/>
                  <a:gd name="T40" fmla="*/ 0 w 964"/>
                  <a:gd name="T41" fmla="*/ 0 h 425"/>
                  <a:gd name="T42" fmla="*/ 0 w 964"/>
                  <a:gd name="T43" fmla="*/ 0 h 425"/>
                  <a:gd name="T44" fmla="*/ 0 w 964"/>
                  <a:gd name="T45" fmla="*/ 0 h 425"/>
                  <a:gd name="T46" fmla="*/ 0 w 964"/>
                  <a:gd name="T47" fmla="*/ 0 h 425"/>
                  <a:gd name="T48" fmla="*/ 0 w 964"/>
                  <a:gd name="T49" fmla="*/ 0 h 425"/>
                  <a:gd name="T50" fmla="*/ 0 w 964"/>
                  <a:gd name="T51" fmla="*/ 0 h 425"/>
                  <a:gd name="T52" fmla="*/ 0 w 964"/>
                  <a:gd name="T53" fmla="*/ 0 h 425"/>
                  <a:gd name="T54" fmla="*/ 0 w 964"/>
                  <a:gd name="T55" fmla="*/ 0 h 425"/>
                  <a:gd name="T56" fmla="*/ 0 w 964"/>
                  <a:gd name="T57" fmla="*/ 0 h 425"/>
                  <a:gd name="T58" fmla="*/ 0 w 964"/>
                  <a:gd name="T59" fmla="*/ 0 h 425"/>
                  <a:gd name="T60" fmla="*/ 0 w 964"/>
                  <a:gd name="T61" fmla="*/ 0 h 425"/>
                  <a:gd name="T62" fmla="*/ 0 w 964"/>
                  <a:gd name="T63" fmla="*/ 0 h 425"/>
                  <a:gd name="T64" fmla="*/ 0 w 964"/>
                  <a:gd name="T65" fmla="*/ 0 h 425"/>
                  <a:gd name="T66" fmla="*/ 0 w 964"/>
                  <a:gd name="T67" fmla="*/ 0 h 425"/>
                  <a:gd name="T68" fmla="*/ 0 w 964"/>
                  <a:gd name="T69" fmla="*/ 0 h 425"/>
                  <a:gd name="T70" fmla="*/ 0 w 964"/>
                  <a:gd name="T71" fmla="*/ 0 h 425"/>
                  <a:gd name="T72" fmla="*/ 0 w 964"/>
                  <a:gd name="T73" fmla="*/ 0 h 4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64"/>
                  <a:gd name="T112" fmla="*/ 0 h 425"/>
                  <a:gd name="T113" fmla="*/ 964 w 964"/>
                  <a:gd name="T114" fmla="*/ 425 h 4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64" h="425">
                    <a:moveTo>
                      <a:pt x="162" y="425"/>
                    </a:moveTo>
                    <a:lnTo>
                      <a:pt x="134" y="417"/>
                    </a:lnTo>
                    <a:lnTo>
                      <a:pt x="100" y="403"/>
                    </a:lnTo>
                    <a:lnTo>
                      <a:pt x="74" y="386"/>
                    </a:lnTo>
                    <a:lnTo>
                      <a:pt x="47" y="364"/>
                    </a:lnTo>
                    <a:lnTo>
                      <a:pt x="26" y="331"/>
                    </a:lnTo>
                    <a:lnTo>
                      <a:pt x="14" y="292"/>
                    </a:lnTo>
                    <a:lnTo>
                      <a:pt x="6" y="254"/>
                    </a:lnTo>
                    <a:lnTo>
                      <a:pt x="0" y="213"/>
                    </a:lnTo>
                    <a:lnTo>
                      <a:pt x="6" y="172"/>
                    </a:lnTo>
                    <a:lnTo>
                      <a:pt x="14" y="132"/>
                    </a:lnTo>
                    <a:lnTo>
                      <a:pt x="26" y="95"/>
                    </a:lnTo>
                    <a:lnTo>
                      <a:pt x="47" y="60"/>
                    </a:lnTo>
                    <a:lnTo>
                      <a:pt x="74" y="38"/>
                    </a:lnTo>
                    <a:lnTo>
                      <a:pt x="100" y="21"/>
                    </a:lnTo>
                    <a:lnTo>
                      <a:pt x="134" y="7"/>
                    </a:lnTo>
                    <a:lnTo>
                      <a:pt x="147" y="2"/>
                    </a:lnTo>
                    <a:lnTo>
                      <a:pt x="162" y="0"/>
                    </a:lnTo>
                    <a:lnTo>
                      <a:pt x="964" y="0"/>
                    </a:lnTo>
                    <a:lnTo>
                      <a:pt x="949" y="2"/>
                    </a:lnTo>
                    <a:lnTo>
                      <a:pt x="936" y="7"/>
                    </a:lnTo>
                    <a:lnTo>
                      <a:pt x="910" y="21"/>
                    </a:lnTo>
                    <a:lnTo>
                      <a:pt x="876" y="38"/>
                    </a:lnTo>
                    <a:lnTo>
                      <a:pt x="850" y="60"/>
                    </a:lnTo>
                    <a:lnTo>
                      <a:pt x="827" y="95"/>
                    </a:lnTo>
                    <a:lnTo>
                      <a:pt x="816" y="132"/>
                    </a:lnTo>
                    <a:lnTo>
                      <a:pt x="808" y="172"/>
                    </a:lnTo>
                    <a:lnTo>
                      <a:pt x="801" y="213"/>
                    </a:lnTo>
                    <a:lnTo>
                      <a:pt x="808" y="254"/>
                    </a:lnTo>
                    <a:lnTo>
                      <a:pt x="816" y="292"/>
                    </a:lnTo>
                    <a:lnTo>
                      <a:pt x="827" y="331"/>
                    </a:lnTo>
                    <a:lnTo>
                      <a:pt x="850" y="364"/>
                    </a:lnTo>
                    <a:lnTo>
                      <a:pt x="876" y="386"/>
                    </a:lnTo>
                    <a:lnTo>
                      <a:pt x="910" y="403"/>
                    </a:lnTo>
                    <a:lnTo>
                      <a:pt x="936" y="417"/>
                    </a:lnTo>
                    <a:lnTo>
                      <a:pt x="964" y="425"/>
                    </a:lnTo>
                    <a:lnTo>
                      <a:pt x="162" y="425"/>
                    </a:lnTo>
                    <a:close/>
                  </a:path>
                </a:pathLst>
              </a:custGeom>
              <a:solidFill>
                <a:srgbClr val="FCF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8" name="Freeform 99"/>
              <p:cNvSpPr>
                <a:spLocks/>
              </p:cNvSpPr>
              <p:nvPr/>
            </p:nvSpPr>
            <p:spPr bwMode="auto">
              <a:xfrm>
                <a:off x="3360" y="1728"/>
                <a:ext cx="192" cy="139"/>
              </a:xfrm>
              <a:custGeom>
                <a:avLst/>
                <a:gdLst>
                  <a:gd name="T0" fmla="*/ 0 w 964"/>
                  <a:gd name="T1" fmla="*/ 0 h 425"/>
                  <a:gd name="T2" fmla="*/ 0 w 964"/>
                  <a:gd name="T3" fmla="*/ 0 h 425"/>
                  <a:gd name="T4" fmla="*/ 0 w 964"/>
                  <a:gd name="T5" fmla="*/ 0 h 425"/>
                  <a:gd name="T6" fmla="*/ 0 w 964"/>
                  <a:gd name="T7" fmla="*/ 0 h 425"/>
                  <a:gd name="T8" fmla="*/ 0 w 964"/>
                  <a:gd name="T9" fmla="*/ 0 h 425"/>
                  <a:gd name="T10" fmla="*/ 0 w 964"/>
                  <a:gd name="T11" fmla="*/ 0 h 425"/>
                  <a:gd name="T12" fmla="*/ 0 w 964"/>
                  <a:gd name="T13" fmla="*/ 0 h 425"/>
                  <a:gd name="T14" fmla="*/ 0 w 964"/>
                  <a:gd name="T15" fmla="*/ 0 h 425"/>
                  <a:gd name="T16" fmla="*/ 0 w 964"/>
                  <a:gd name="T17" fmla="*/ 0 h 425"/>
                  <a:gd name="T18" fmla="*/ 0 w 964"/>
                  <a:gd name="T19" fmla="*/ 0 h 425"/>
                  <a:gd name="T20" fmla="*/ 0 w 964"/>
                  <a:gd name="T21" fmla="*/ 0 h 425"/>
                  <a:gd name="T22" fmla="*/ 0 w 964"/>
                  <a:gd name="T23" fmla="*/ 0 h 425"/>
                  <a:gd name="T24" fmla="*/ 0 w 964"/>
                  <a:gd name="T25" fmla="*/ 0 h 425"/>
                  <a:gd name="T26" fmla="*/ 0 w 964"/>
                  <a:gd name="T27" fmla="*/ 0 h 425"/>
                  <a:gd name="T28" fmla="*/ 0 w 964"/>
                  <a:gd name="T29" fmla="*/ 0 h 425"/>
                  <a:gd name="T30" fmla="*/ 0 w 964"/>
                  <a:gd name="T31" fmla="*/ 0 h 425"/>
                  <a:gd name="T32" fmla="*/ 0 w 964"/>
                  <a:gd name="T33" fmla="*/ 0 h 425"/>
                  <a:gd name="T34" fmla="*/ 0 w 964"/>
                  <a:gd name="T35" fmla="*/ 0 h 425"/>
                  <a:gd name="T36" fmla="*/ 0 w 964"/>
                  <a:gd name="T37" fmla="*/ 0 h 425"/>
                  <a:gd name="T38" fmla="*/ 0 w 964"/>
                  <a:gd name="T39" fmla="*/ 0 h 425"/>
                  <a:gd name="T40" fmla="*/ 0 w 964"/>
                  <a:gd name="T41" fmla="*/ 0 h 425"/>
                  <a:gd name="T42" fmla="*/ 0 w 964"/>
                  <a:gd name="T43" fmla="*/ 0 h 425"/>
                  <a:gd name="T44" fmla="*/ 0 w 964"/>
                  <a:gd name="T45" fmla="*/ 0 h 425"/>
                  <a:gd name="T46" fmla="*/ 0 w 964"/>
                  <a:gd name="T47" fmla="*/ 0 h 425"/>
                  <a:gd name="T48" fmla="*/ 0 w 964"/>
                  <a:gd name="T49" fmla="*/ 0 h 425"/>
                  <a:gd name="T50" fmla="*/ 0 w 964"/>
                  <a:gd name="T51" fmla="*/ 0 h 425"/>
                  <a:gd name="T52" fmla="*/ 0 w 964"/>
                  <a:gd name="T53" fmla="*/ 0 h 425"/>
                  <a:gd name="T54" fmla="*/ 0 w 964"/>
                  <a:gd name="T55" fmla="*/ 0 h 425"/>
                  <a:gd name="T56" fmla="*/ 0 w 964"/>
                  <a:gd name="T57" fmla="*/ 0 h 425"/>
                  <a:gd name="T58" fmla="*/ 0 w 964"/>
                  <a:gd name="T59" fmla="*/ 0 h 425"/>
                  <a:gd name="T60" fmla="*/ 0 w 964"/>
                  <a:gd name="T61" fmla="*/ 0 h 425"/>
                  <a:gd name="T62" fmla="*/ 0 w 964"/>
                  <a:gd name="T63" fmla="*/ 0 h 425"/>
                  <a:gd name="T64" fmla="*/ 0 w 964"/>
                  <a:gd name="T65" fmla="*/ 0 h 425"/>
                  <a:gd name="T66" fmla="*/ 0 w 964"/>
                  <a:gd name="T67" fmla="*/ 0 h 425"/>
                  <a:gd name="T68" fmla="*/ 0 w 964"/>
                  <a:gd name="T69" fmla="*/ 0 h 425"/>
                  <a:gd name="T70" fmla="*/ 0 w 964"/>
                  <a:gd name="T71" fmla="*/ 0 h 425"/>
                  <a:gd name="T72" fmla="*/ 0 w 964"/>
                  <a:gd name="T73" fmla="*/ 0 h 4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64"/>
                  <a:gd name="T112" fmla="*/ 0 h 425"/>
                  <a:gd name="T113" fmla="*/ 964 w 964"/>
                  <a:gd name="T114" fmla="*/ 425 h 4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64" h="425">
                    <a:moveTo>
                      <a:pt x="162" y="425"/>
                    </a:moveTo>
                    <a:lnTo>
                      <a:pt x="134" y="417"/>
                    </a:lnTo>
                    <a:lnTo>
                      <a:pt x="100" y="403"/>
                    </a:lnTo>
                    <a:lnTo>
                      <a:pt x="74" y="386"/>
                    </a:lnTo>
                    <a:lnTo>
                      <a:pt x="47" y="364"/>
                    </a:lnTo>
                    <a:lnTo>
                      <a:pt x="26" y="331"/>
                    </a:lnTo>
                    <a:lnTo>
                      <a:pt x="14" y="292"/>
                    </a:lnTo>
                    <a:lnTo>
                      <a:pt x="6" y="254"/>
                    </a:lnTo>
                    <a:lnTo>
                      <a:pt x="0" y="213"/>
                    </a:lnTo>
                    <a:lnTo>
                      <a:pt x="6" y="172"/>
                    </a:lnTo>
                    <a:lnTo>
                      <a:pt x="14" y="132"/>
                    </a:lnTo>
                    <a:lnTo>
                      <a:pt x="26" y="95"/>
                    </a:lnTo>
                    <a:lnTo>
                      <a:pt x="47" y="60"/>
                    </a:lnTo>
                    <a:lnTo>
                      <a:pt x="74" y="38"/>
                    </a:lnTo>
                    <a:lnTo>
                      <a:pt x="100" y="21"/>
                    </a:lnTo>
                    <a:lnTo>
                      <a:pt x="134" y="7"/>
                    </a:lnTo>
                    <a:lnTo>
                      <a:pt x="147" y="2"/>
                    </a:lnTo>
                    <a:lnTo>
                      <a:pt x="162" y="0"/>
                    </a:lnTo>
                    <a:lnTo>
                      <a:pt x="964" y="0"/>
                    </a:lnTo>
                    <a:lnTo>
                      <a:pt x="949" y="2"/>
                    </a:lnTo>
                    <a:lnTo>
                      <a:pt x="936" y="7"/>
                    </a:lnTo>
                    <a:lnTo>
                      <a:pt x="910" y="21"/>
                    </a:lnTo>
                    <a:lnTo>
                      <a:pt x="876" y="38"/>
                    </a:lnTo>
                    <a:lnTo>
                      <a:pt x="850" y="60"/>
                    </a:lnTo>
                    <a:lnTo>
                      <a:pt x="827" y="95"/>
                    </a:lnTo>
                    <a:lnTo>
                      <a:pt x="816" y="132"/>
                    </a:lnTo>
                    <a:lnTo>
                      <a:pt x="808" y="172"/>
                    </a:lnTo>
                    <a:lnTo>
                      <a:pt x="801" y="213"/>
                    </a:lnTo>
                    <a:lnTo>
                      <a:pt x="808" y="254"/>
                    </a:lnTo>
                    <a:lnTo>
                      <a:pt x="816" y="292"/>
                    </a:lnTo>
                    <a:lnTo>
                      <a:pt x="827" y="331"/>
                    </a:lnTo>
                    <a:lnTo>
                      <a:pt x="850" y="364"/>
                    </a:lnTo>
                    <a:lnTo>
                      <a:pt x="876" y="386"/>
                    </a:lnTo>
                    <a:lnTo>
                      <a:pt x="910" y="403"/>
                    </a:lnTo>
                    <a:lnTo>
                      <a:pt x="936" y="417"/>
                    </a:lnTo>
                    <a:lnTo>
                      <a:pt x="964" y="425"/>
                    </a:lnTo>
                    <a:lnTo>
                      <a:pt x="162" y="425"/>
                    </a:lnTo>
                    <a:close/>
                  </a:path>
                </a:pathLst>
              </a:custGeom>
              <a:solidFill>
                <a:srgbClr val="FCF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7" name="Text Box 111"/>
            <p:cNvSpPr txBox="1">
              <a:spLocks noChangeArrowheads="1"/>
            </p:cNvSpPr>
            <p:nvPr/>
          </p:nvSpPr>
          <p:spPr bwMode="auto">
            <a:xfrm>
              <a:off x="5510436" y="3148734"/>
              <a:ext cx="943074" cy="46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S111 recoge Inf.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de Empresas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Ejecutivos</a:t>
              </a:r>
              <a:endParaRPr lang="es-ES" altLang="es-MX" sz="800"/>
            </a:p>
          </p:txBody>
        </p:sp>
        <p:sp>
          <p:nvSpPr>
            <p:cNvPr id="18" name="Line 113"/>
            <p:cNvSpPr>
              <a:spLocks noChangeShapeType="1"/>
            </p:cNvSpPr>
            <p:nvPr/>
          </p:nvSpPr>
          <p:spPr bwMode="auto">
            <a:xfrm flipV="1">
              <a:off x="5762874" y="4256829"/>
              <a:ext cx="700162" cy="72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Text Box 114"/>
            <p:cNvSpPr txBox="1">
              <a:spLocks noChangeArrowheads="1"/>
            </p:cNvSpPr>
            <p:nvPr/>
          </p:nvSpPr>
          <p:spPr bwMode="auto">
            <a:xfrm rot="1379687">
              <a:off x="1604776" y="3417026"/>
              <a:ext cx="833525" cy="21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800" b="1"/>
                <a:t> COMDRIVER</a:t>
              </a:r>
            </a:p>
          </p:txBody>
        </p:sp>
        <p:sp>
          <p:nvSpPr>
            <p:cNvPr id="20" name="Text Box 115"/>
            <p:cNvSpPr txBox="1">
              <a:spLocks noChangeArrowheads="1"/>
            </p:cNvSpPr>
            <p:nvPr/>
          </p:nvSpPr>
          <p:spPr bwMode="auto">
            <a:xfrm>
              <a:off x="4649920" y="4440982"/>
              <a:ext cx="369926" cy="214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sftp</a:t>
              </a:r>
              <a:endParaRPr lang="es-ES" altLang="es-MX" sz="800" b="1"/>
            </a:p>
          </p:txBody>
        </p:sp>
        <p:sp>
          <p:nvSpPr>
            <p:cNvPr id="21" name="Text Box 116"/>
            <p:cNvSpPr txBox="1">
              <a:spLocks noChangeArrowheads="1"/>
            </p:cNvSpPr>
            <p:nvPr/>
          </p:nvSpPr>
          <p:spPr bwMode="auto">
            <a:xfrm>
              <a:off x="5489796" y="4418757"/>
              <a:ext cx="369927" cy="214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sftp</a:t>
              </a:r>
              <a:endParaRPr lang="es-ES" altLang="es-MX" sz="800" b="1"/>
            </a:p>
          </p:txBody>
        </p:sp>
        <p:sp>
          <p:nvSpPr>
            <p:cNvPr id="22" name="Text Box 117"/>
            <p:cNvSpPr txBox="1">
              <a:spLocks noChangeArrowheads="1"/>
            </p:cNvSpPr>
            <p:nvPr/>
          </p:nvSpPr>
          <p:spPr bwMode="auto">
            <a:xfrm>
              <a:off x="5878630" y="4688317"/>
              <a:ext cx="369926" cy="21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sftp</a:t>
              </a:r>
              <a:endParaRPr lang="es-ES" altLang="es-MX" sz="800" b="1"/>
            </a:p>
          </p:txBody>
        </p:sp>
        <p:sp>
          <p:nvSpPr>
            <p:cNvPr id="23" name="Text Box 122"/>
            <p:cNvSpPr txBox="1">
              <a:spLocks noChangeArrowheads="1"/>
            </p:cNvSpPr>
            <p:nvPr/>
          </p:nvSpPr>
          <p:spPr bwMode="auto">
            <a:xfrm>
              <a:off x="6367621" y="5007467"/>
              <a:ext cx="369926" cy="214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sftp</a:t>
              </a:r>
              <a:endParaRPr lang="es-ES" altLang="es-MX" sz="800" b="1"/>
            </a:p>
          </p:txBody>
        </p:sp>
        <p:sp>
          <p:nvSpPr>
            <p:cNvPr id="24" name="Line 129"/>
            <p:cNvSpPr>
              <a:spLocks noChangeShapeType="1"/>
            </p:cNvSpPr>
            <p:nvPr/>
          </p:nvSpPr>
          <p:spPr bwMode="auto">
            <a:xfrm rot="13611647">
              <a:off x="4220496" y="2982800"/>
              <a:ext cx="917591" cy="858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" name="Text Box 133"/>
            <p:cNvSpPr txBox="1">
              <a:spLocks noChangeArrowheads="1"/>
            </p:cNvSpPr>
            <p:nvPr/>
          </p:nvSpPr>
          <p:spPr bwMode="auto">
            <a:xfrm>
              <a:off x="6463036" y="2912192"/>
              <a:ext cx="363575" cy="21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C:D</a:t>
              </a:r>
              <a:endParaRPr lang="es-ES" altLang="es-MX" sz="800" b="1"/>
            </a:p>
          </p:txBody>
        </p:sp>
        <p:sp>
          <p:nvSpPr>
            <p:cNvPr id="26" name="Text Box 135"/>
            <p:cNvSpPr txBox="1">
              <a:spLocks noChangeArrowheads="1"/>
            </p:cNvSpPr>
            <p:nvPr/>
          </p:nvSpPr>
          <p:spPr bwMode="auto">
            <a:xfrm>
              <a:off x="4618167" y="2785190"/>
              <a:ext cx="363575" cy="21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C:D</a:t>
              </a:r>
              <a:endParaRPr lang="es-ES" altLang="es-MX" sz="800" b="1"/>
            </a:p>
          </p:txBody>
        </p:sp>
        <p:sp>
          <p:nvSpPr>
            <p:cNvPr id="27" name="Text Box 138"/>
            <p:cNvSpPr txBox="1">
              <a:spLocks noChangeArrowheads="1"/>
            </p:cNvSpPr>
            <p:nvPr/>
          </p:nvSpPr>
          <p:spPr bwMode="auto">
            <a:xfrm>
              <a:off x="5534250" y="2762964"/>
              <a:ext cx="363576" cy="21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C:D</a:t>
              </a:r>
              <a:endParaRPr lang="es-ES" altLang="es-MX" sz="800" b="1"/>
            </a:p>
          </p:txBody>
        </p:sp>
        <p:sp>
          <p:nvSpPr>
            <p:cNvPr id="28" name="Line 142"/>
            <p:cNvSpPr>
              <a:spLocks noChangeShapeType="1"/>
            </p:cNvSpPr>
            <p:nvPr/>
          </p:nvSpPr>
          <p:spPr bwMode="auto">
            <a:xfrm>
              <a:off x="7651153" y="2704226"/>
              <a:ext cx="0" cy="13208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Text Box 143"/>
            <p:cNvSpPr txBox="1">
              <a:spLocks noChangeArrowheads="1"/>
            </p:cNvSpPr>
            <p:nvPr/>
          </p:nvSpPr>
          <p:spPr bwMode="auto">
            <a:xfrm>
              <a:off x="7367297" y="2764895"/>
              <a:ext cx="363576" cy="214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C:D</a:t>
              </a:r>
              <a:endParaRPr lang="es-ES" altLang="es-MX" sz="800" b="1"/>
            </a:p>
          </p:txBody>
        </p:sp>
        <p:sp>
          <p:nvSpPr>
            <p:cNvPr id="30" name="Line 144"/>
            <p:cNvSpPr>
              <a:spLocks noChangeShapeType="1"/>
            </p:cNvSpPr>
            <p:nvPr/>
          </p:nvSpPr>
          <p:spPr bwMode="auto">
            <a:xfrm flipH="1">
              <a:off x="5762874" y="4244321"/>
              <a:ext cx="1888278" cy="12858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31" name="Group 154"/>
            <p:cNvGrpSpPr>
              <a:grpSpLocks/>
            </p:cNvGrpSpPr>
            <p:nvPr/>
          </p:nvGrpSpPr>
          <p:grpSpPr bwMode="auto">
            <a:xfrm>
              <a:off x="7745008" y="2880782"/>
              <a:ext cx="304832" cy="220666"/>
              <a:chOff x="3360" y="1680"/>
              <a:chExt cx="240" cy="187"/>
            </a:xfrm>
          </p:grpSpPr>
          <p:sp>
            <p:nvSpPr>
              <p:cNvPr id="55" name="Freeform 155"/>
              <p:cNvSpPr>
                <a:spLocks/>
              </p:cNvSpPr>
              <p:nvPr/>
            </p:nvSpPr>
            <p:spPr bwMode="auto">
              <a:xfrm>
                <a:off x="3408" y="1680"/>
                <a:ext cx="192" cy="139"/>
              </a:xfrm>
              <a:custGeom>
                <a:avLst/>
                <a:gdLst>
                  <a:gd name="T0" fmla="*/ 0 w 964"/>
                  <a:gd name="T1" fmla="*/ 0 h 425"/>
                  <a:gd name="T2" fmla="*/ 0 w 964"/>
                  <a:gd name="T3" fmla="*/ 0 h 425"/>
                  <a:gd name="T4" fmla="*/ 0 w 964"/>
                  <a:gd name="T5" fmla="*/ 0 h 425"/>
                  <a:gd name="T6" fmla="*/ 0 w 964"/>
                  <a:gd name="T7" fmla="*/ 0 h 425"/>
                  <a:gd name="T8" fmla="*/ 0 w 964"/>
                  <a:gd name="T9" fmla="*/ 0 h 425"/>
                  <a:gd name="T10" fmla="*/ 0 w 964"/>
                  <a:gd name="T11" fmla="*/ 0 h 425"/>
                  <a:gd name="T12" fmla="*/ 0 w 964"/>
                  <a:gd name="T13" fmla="*/ 0 h 425"/>
                  <a:gd name="T14" fmla="*/ 0 w 964"/>
                  <a:gd name="T15" fmla="*/ 0 h 425"/>
                  <a:gd name="T16" fmla="*/ 0 w 964"/>
                  <a:gd name="T17" fmla="*/ 0 h 425"/>
                  <a:gd name="T18" fmla="*/ 0 w 964"/>
                  <a:gd name="T19" fmla="*/ 0 h 425"/>
                  <a:gd name="T20" fmla="*/ 0 w 964"/>
                  <a:gd name="T21" fmla="*/ 0 h 425"/>
                  <a:gd name="T22" fmla="*/ 0 w 964"/>
                  <a:gd name="T23" fmla="*/ 0 h 425"/>
                  <a:gd name="T24" fmla="*/ 0 w 964"/>
                  <a:gd name="T25" fmla="*/ 0 h 425"/>
                  <a:gd name="T26" fmla="*/ 0 w 964"/>
                  <a:gd name="T27" fmla="*/ 0 h 425"/>
                  <a:gd name="T28" fmla="*/ 0 w 964"/>
                  <a:gd name="T29" fmla="*/ 0 h 425"/>
                  <a:gd name="T30" fmla="*/ 0 w 964"/>
                  <a:gd name="T31" fmla="*/ 0 h 425"/>
                  <a:gd name="T32" fmla="*/ 0 w 964"/>
                  <a:gd name="T33" fmla="*/ 0 h 425"/>
                  <a:gd name="T34" fmla="*/ 0 w 964"/>
                  <a:gd name="T35" fmla="*/ 0 h 425"/>
                  <a:gd name="T36" fmla="*/ 0 w 964"/>
                  <a:gd name="T37" fmla="*/ 0 h 425"/>
                  <a:gd name="T38" fmla="*/ 0 w 964"/>
                  <a:gd name="T39" fmla="*/ 0 h 425"/>
                  <a:gd name="T40" fmla="*/ 0 w 964"/>
                  <a:gd name="T41" fmla="*/ 0 h 425"/>
                  <a:gd name="T42" fmla="*/ 0 w 964"/>
                  <a:gd name="T43" fmla="*/ 0 h 425"/>
                  <a:gd name="T44" fmla="*/ 0 w 964"/>
                  <a:gd name="T45" fmla="*/ 0 h 425"/>
                  <a:gd name="T46" fmla="*/ 0 w 964"/>
                  <a:gd name="T47" fmla="*/ 0 h 425"/>
                  <a:gd name="T48" fmla="*/ 0 w 964"/>
                  <a:gd name="T49" fmla="*/ 0 h 425"/>
                  <a:gd name="T50" fmla="*/ 0 w 964"/>
                  <a:gd name="T51" fmla="*/ 0 h 425"/>
                  <a:gd name="T52" fmla="*/ 0 w 964"/>
                  <a:gd name="T53" fmla="*/ 0 h 425"/>
                  <a:gd name="T54" fmla="*/ 0 w 964"/>
                  <a:gd name="T55" fmla="*/ 0 h 425"/>
                  <a:gd name="T56" fmla="*/ 0 w 964"/>
                  <a:gd name="T57" fmla="*/ 0 h 425"/>
                  <a:gd name="T58" fmla="*/ 0 w 964"/>
                  <a:gd name="T59" fmla="*/ 0 h 425"/>
                  <a:gd name="T60" fmla="*/ 0 w 964"/>
                  <a:gd name="T61" fmla="*/ 0 h 425"/>
                  <a:gd name="T62" fmla="*/ 0 w 964"/>
                  <a:gd name="T63" fmla="*/ 0 h 425"/>
                  <a:gd name="T64" fmla="*/ 0 w 964"/>
                  <a:gd name="T65" fmla="*/ 0 h 425"/>
                  <a:gd name="T66" fmla="*/ 0 w 964"/>
                  <a:gd name="T67" fmla="*/ 0 h 425"/>
                  <a:gd name="T68" fmla="*/ 0 w 964"/>
                  <a:gd name="T69" fmla="*/ 0 h 425"/>
                  <a:gd name="T70" fmla="*/ 0 w 964"/>
                  <a:gd name="T71" fmla="*/ 0 h 425"/>
                  <a:gd name="T72" fmla="*/ 0 w 964"/>
                  <a:gd name="T73" fmla="*/ 0 h 4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64"/>
                  <a:gd name="T112" fmla="*/ 0 h 425"/>
                  <a:gd name="T113" fmla="*/ 964 w 964"/>
                  <a:gd name="T114" fmla="*/ 425 h 4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64" h="425">
                    <a:moveTo>
                      <a:pt x="162" y="425"/>
                    </a:moveTo>
                    <a:lnTo>
                      <a:pt x="134" y="417"/>
                    </a:lnTo>
                    <a:lnTo>
                      <a:pt x="100" y="403"/>
                    </a:lnTo>
                    <a:lnTo>
                      <a:pt x="74" y="386"/>
                    </a:lnTo>
                    <a:lnTo>
                      <a:pt x="47" y="364"/>
                    </a:lnTo>
                    <a:lnTo>
                      <a:pt x="26" y="331"/>
                    </a:lnTo>
                    <a:lnTo>
                      <a:pt x="14" y="292"/>
                    </a:lnTo>
                    <a:lnTo>
                      <a:pt x="6" y="254"/>
                    </a:lnTo>
                    <a:lnTo>
                      <a:pt x="0" y="213"/>
                    </a:lnTo>
                    <a:lnTo>
                      <a:pt x="6" y="172"/>
                    </a:lnTo>
                    <a:lnTo>
                      <a:pt x="14" y="132"/>
                    </a:lnTo>
                    <a:lnTo>
                      <a:pt x="26" y="95"/>
                    </a:lnTo>
                    <a:lnTo>
                      <a:pt x="47" y="60"/>
                    </a:lnTo>
                    <a:lnTo>
                      <a:pt x="74" y="38"/>
                    </a:lnTo>
                    <a:lnTo>
                      <a:pt x="100" y="21"/>
                    </a:lnTo>
                    <a:lnTo>
                      <a:pt x="134" y="7"/>
                    </a:lnTo>
                    <a:lnTo>
                      <a:pt x="147" y="2"/>
                    </a:lnTo>
                    <a:lnTo>
                      <a:pt x="162" y="0"/>
                    </a:lnTo>
                    <a:lnTo>
                      <a:pt x="964" y="0"/>
                    </a:lnTo>
                    <a:lnTo>
                      <a:pt x="949" y="2"/>
                    </a:lnTo>
                    <a:lnTo>
                      <a:pt x="936" y="7"/>
                    </a:lnTo>
                    <a:lnTo>
                      <a:pt x="910" y="21"/>
                    </a:lnTo>
                    <a:lnTo>
                      <a:pt x="876" y="38"/>
                    </a:lnTo>
                    <a:lnTo>
                      <a:pt x="850" y="60"/>
                    </a:lnTo>
                    <a:lnTo>
                      <a:pt x="827" y="95"/>
                    </a:lnTo>
                    <a:lnTo>
                      <a:pt x="816" y="132"/>
                    </a:lnTo>
                    <a:lnTo>
                      <a:pt x="808" y="172"/>
                    </a:lnTo>
                    <a:lnTo>
                      <a:pt x="801" y="213"/>
                    </a:lnTo>
                    <a:lnTo>
                      <a:pt x="808" y="254"/>
                    </a:lnTo>
                    <a:lnTo>
                      <a:pt x="816" y="292"/>
                    </a:lnTo>
                    <a:lnTo>
                      <a:pt x="827" y="331"/>
                    </a:lnTo>
                    <a:lnTo>
                      <a:pt x="850" y="364"/>
                    </a:lnTo>
                    <a:lnTo>
                      <a:pt x="876" y="386"/>
                    </a:lnTo>
                    <a:lnTo>
                      <a:pt x="910" y="403"/>
                    </a:lnTo>
                    <a:lnTo>
                      <a:pt x="936" y="417"/>
                    </a:lnTo>
                    <a:lnTo>
                      <a:pt x="964" y="425"/>
                    </a:lnTo>
                    <a:lnTo>
                      <a:pt x="162" y="425"/>
                    </a:lnTo>
                    <a:close/>
                  </a:path>
                </a:pathLst>
              </a:custGeom>
              <a:solidFill>
                <a:srgbClr val="FCF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6" name="Freeform 156"/>
              <p:cNvSpPr>
                <a:spLocks/>
              </p:cNvSpPr>
              <p:nvPr/>
            </p:nvSpPr>
            <p:spPr bwMode="auto">
              <a:xfrm>
                <a:off x="3360" y="1728"/>
                <a:ext cx="192" cy="139"/>
              </a:xfrm>
              <a:custGeom>
                <a:avLst/>
                <a:gdLst>
                  <a:gd name="T0" fmla="*/ 0 w 964"/>
                  <a:gd name="T1" fmla="*/ 0 h 425"/>
                  <a:gd name="T2" fmla="*/ 0 w 964"/>
                  <a:gd name="T3" fmla="*/ 0 h 425"/>
                  <a:gd name="T4" fmla="*/ 0 w 964"/>
                  <a:gd name="T5" fmla="*/ 0 h 425"/>
                  <a:gd name="T6" fmla="*/ 0 w 964"/>
                  <a:gd name="T7" fmla="*/ 0 h 425"/>
                  <a:gd name="T8" fmla="*/ 0 w 964"/>
                  <a:gd name="T9" fmla="*/ 0 h 425"/>
                  <a:gd name="T10" fmla="*/ 0 w 964"/>
                  <a:gd name="T11" fmla="*/ 0 h 425"/>
                  <a:gd name="T12" fmla="*/ 0 w 964"/>
                  <a:gd name="T13" fmla="*/ 0 h 425"/>
                  <a:gd name="T14" fmla="*/ 0 w 964"/>
                  <a:gd name="T15" fmla="*/ 0 h 425"/>
                  <a:gd name="T16" fmla="*/ 0 w 964"/>
                  <a:gd name="T17" fmla="*/ 0 h 425"/>
                  <a:gd name="T18" fmla="*/ 0 w 964"/>
                  <a:gd name="T19" fmla="*/ 0 h 425"/>
                  <a:gd name="T20" fmla="*/ 0 w 964"/>
                  <a:gd name="T21" fmla="*/ 0 h 425"/>
                  <a:gd name="T22" fmla="*/ 0 w 964"/>
                  <a:gd name="T23" fmla="*/ 0 h 425"/>
                  <a:gd name="T24" fmla="*/ 0 w 964"/>
                  <a:gd name="T25" fmla="*/ 0 h 425"/>
                  <a:gd name="T26" fmla="*/ 0 w 964"/>
                  <a:gd name="T27" fmla="*/ 0 h 425"/>
                  <a:gd name="T28" fmla="*/ 0 w 964"/>
                  <a:gd name="T29" fmla="*/ 0 h 425"/>
                  <a:gd name="T30" fmla="*/ 0 w 964"/>
                  <a:gd name="T31" fmla="*/ 0 h 425"/>
                  <a:gd name="T32" fmla="*/ 0 w 964"/>
                  <a:gd name="T33" fmla="*/ 0 h 425"/>
                  <a:gd name="T34" fmla="*/ 0 w 964"/>
                  <a:gd name="T35" fmla="*/ 0 h 425"/>
                  <a:gd name="T36" fmla="*/ 0 w 964"/>
                  <a:gd name="T37" fmla="*/ 0 h 425"/>
                  <a:gd name="T38" fmla="*/ 0 w 964"/>
                  <a:gd name="T39" fmla="*/ 0 h 425"/>
                  <a:gd name="T40" fmla="*/ 0 w 964"/>
                  <a:gd name="T41" fmla="*/ 0 h 425"/>
                  <a:gd name="T42" fmla="*/ 0 w 964"/>
                  <a:gd name="T43" fmla="*/ 0 h 425"/>
                  <a:gd name="T44" fmla="*/ 0 w 964"/>
                  <a:gd name="T45" fmla="*/ 0 h 425"/>
                  <a:gd name="T46" fmla="*/ 0 w 964"/>
                  <a:gd name="T47" fmla="*/ 0 h 425"/>
                  <a:gd name="T48" fmla="*/ 0 w 964"/>
                  <a:gd name="T49" fmla="*/ 0 h 425"/>
                  <a:gd name="T50" fmla="*/ 0 w 964"/>
                  <a:gd name="T51" fmla="*/ 0 h 425"/>
                  <a:gd name="T52" fmla="*/ 0 w 964"/>
                  <a:gd name="T53" fmla="*/ 0 h 425"/>
                  <a:gd name="T54" fmla="*/ 0 w 964"/>
                  <a:gd name="T55" fmla="*/ 0 h 425"/>
                  <a:gd name="T56" fmla="*/ 0 w 964"/>
                  <a:gd name="T57" fmla="*/ 0 h 425"/>
                  <a:gd name="T58" fmla="*/ 0 w 964"/>
                  <a:gd name="T59" fmla="*/ 0 h 425"/>
                  <a:gd name="T60" fmla="*/ 0 w 964"/>
                  <a:gd name="T61" fmla="*/ 0 h 425"/>
                  <a:gd name="T62" fmla="*/ 0 w 964"/>
                  <a:gd name="T63" fmla="*/ 0 h 425"/>
                  <a:gd name="T64" fmla="*/ 0 w 964"/>
                  <a:gd name="T65" fmla="*/ 0 h 425"/>
                  <a:gd name="T66" fmla="*/ 0 w 964"/>
                  <a:gd name="T67" fmla="*/ 0 h 425"/>
                  <a:gd name="T68" fmla="*/ 0 w 964"/>
                  <a:gd name="T69" fmla="*/ 0 h 425"/>
                  <a:gd name="T70" fmla="*/ 0 w 964"/>
                  <a:gd name="T71" fmla="*/ 0 h 425"/>
                  <a:gd name="T72" fmla="*/ 0 w 964"/>
                  <a:gd name="T73" fmla="*/ 0 h 4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64"/>
                  <a:gd name="T112" fmla="*/ 0 h 425"/>
                  <a:gd name="T113" fmla="*/ 964 w 964"/>
                  <a:gd name="T114" fmla="*/ 425 h 4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64" h="425">
                    <a:moveTo>
                      <a:pt x="162" y="425"/>
                    </a:moveTo>
                    <a:lnTo>
                      <a:pt x="134" y="417"/>
                    </a:lnTo>
                    <a:lnTo>
                      <a:pt x="100" y="403"/>
                    </a:lnTo>
                    <a:lnTo>
                      <a:pt x="74" y="386"/>
                    </a:lnTo>
                    <a:lnTo>
                      <a:pt x="47" y="364"/>
                    </a:lnTo>
                    <a:lnTo>
                      <a:pt x="26" y="331"/>
                    </a:lnTo>
                    <a:lnTo>
                      <a:pt x="14" y="292"/>
                    </a:lnTo>
                    <a:lnTo>
                      <a:pt x="6" y="254"/>
                    </a:lnTo>
                    <a:lnTo>
                      <a:pt x="0" y="213"/>
                    </a:lnTo>
                    <a:lnTo>
                      <a:pt x="6" y="172"/>
                    </a:lnTo>
                    <a:lnTo>
                      <a:pt x="14" y="132"/>
                    </a:lnTo>
                    <a:lnTo>
                      <a:pt x="26" y="95"/>
                    </a:lnTo>
                    <a:lnTo>
                      <a:pt x="47" y="60"/>
                    </a:lnTo>
                    <a:lnTo>
                      <a:pt x="74" y="38"/>
                    </a:lnTo>
                    <a:lnTo>
                      <a:pt x="100" y="21"/>
                    </a:lnTo>
                    <a:lnTo>
                      <a:pt x="134" y="7"/>
                    </a:lnTo>
                    <a:lnTo>
                      <a:pt x="147" y="2"/>
                    </a:lnTo>
                    <a:lnTo>
                      <a:pt x="162" y="0"/>
                    </a:lnTo>
                    <a:lnTo>
                      <a:pt x="964" y="0"/>
                    </a:lnTo>
                    <a:lnTo>
                      <a:pt x="949" y="2"/>
                    </a:lnTo>
                    <a:lnTo>
                      <a:pt x="936" y="7"/>
                    </a:lnTo>
                    <a:lnTo>
                      <a:pt x="910" y="21"/>
                    </a:lnTo>
                    <a:lnTo>
                      <a:pt x="876" y="38"/>
                    </a:lnTo>
                    <a:lnTo>
                      <a:pt x="850" y="60"/>
                    </a:lnTo>
                    <a:lnTo>
                      <a:pt x="827" y="95"/>
                    </a:lnTo>
                    <a:lnTo>
                      <a:pt x="816" y="132"/>
                    </a:lnTo>
                    <a:lnTo>
                      <a:pt x="808" y="172"/>
                    </a:lnTo>
                    <a:lnTo>
                      <a:pt x="801" y="213"/>
                    </a:lnTo>
                    <a:lnTo>
                      <a:pt x="808" y="254"/>
                    </a:lnTo>
                    <a:lnTo>
                      <a:pt x="816" y="292"/>
                    </a:lnTo>
                    <a:lnTo>
                      <a:pt x="827" y="331"/>
                    </a:lnTo>
                    <a:lnTo>
                      <a:pt x="850" y="364"/>
                    </a:lnTo>
                    <a:lnTo>
                      <a:pt x="876" y="386"/>
                    </a:lnTo>
                    <a:lnTo>
                      <a:pt x="910" y="403"/>
                    </a:lnTo>
                    <a:lnTo>
                      <a:pt x="936" y="417"/>
                    </a:lnTo>
                    <a:lnTo>
                      <a:pt x="964" y="425"/>
                    </a:lnTo>
                    <a:lnTo>
                      <a:pt x="162" y="425"/>
                    </a:lnTo>
                    <a:close/>
                  </a:path>
                </a:pathLst>
              </a:custGeom>
              <a:solidFill>
                <a:srgbClr val="FCF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32" name="Line 160"/>
            <p:cNvSpPr>
              <a:spLocks noChangeShapeType="1"/>
            </p:cNvSpPr>
            <p:nvPr/>
          </p:nvSpPr>
          <p:spPr bwMode="auto">
            <a:xfrm flipV="1">
              <a:off x="6491614" y="2828053"/>
              <a:ext cx="0" cy="1196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Line 132"/>
            <p:cNvSpPr>
              <a:spLocks noChangeShapeType="1"/>
            </p:cNvSpPr>
            <p:nvPr/>
          </p:nvSpPr>
          <p:spPr bwMode="auto">
            <a:xfrm>
              <a:off x="1452360" y="2440697"/>
              <a:ext cx="674758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438614" y="3721892"/>
              <a:ext cx="990704" cy="60968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200" b="1" dirty="0" err="1" smtClean="0"/>
                <a:t>SiteMinder</a:t>
              </a:r>
              <a:endParaRPr lang="es-ES_tradnl" altLang="es-MX" sz="1200" b="1" dirty="0" smtClean="0"/>
            </a:p>
            <a:p>
              <a:pPr algn="ctr" eaLnBrk="1" hangingPunct="1">
                <a:defRPr/>
              </a:pPr>
              <a:r>
                <a:rPr lang="es-ES_tradnl" altLang="es-MX" sz="1200" b="1" dirty="0" smtClean="0"/>
                <a:t>SSS</a:t>
              </a:r>
              <a:endParaRPr lang="es-ES" altLang="es-MX" sz="1600" b="1" dirty="0" smtClean="0"/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>
              <a:off x="1423782" y="4128238"/>
              <a:ext cx="147017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Line 132"/>
            <p:cNvSpPr>
              <a:spLocks noChangeShapeType="1"/>
            </p:cNvSpPr>
            <p:nvPr/>
          </p:nvSpPr>
          <p:spPr bwMode="auto">
            <a:xfrm>
              <a:off x="1434895" y="3337649"/>
              <a:ext cx="1482881" cy="625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441245" y="3813908"/>
              <a:ext cx="1324114" cy="33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/>
                <a:t>Firma al Sistema de Seguridad de Banamex</a:t>
              </a: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2130467" y="2095977"/>
              <a:ext cx="990704" cy="609681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200" b="1" dirty="0" smtClean="0"/>
                <a:t>S753</a:t>
              </a:r>
            </a:p>
            <a:p>
              <a:pPr algn="ctr" eaLnBrk="1" hangingPunct="1">
                <a:defRPr/>
              </a:pPr>
              <a:r>
                <a:rPr lang="es-ES_tradnl" altLang="es-MX" sz="1200" b="1" dirty="0" smtClean="0"/>
                <a:t>ARIES</a:t>
              </a:r>
              <a:endParaRPr lang="es-ES" altLang="es-MX" sz="1600" b="1" dirty="0" smtClean="0"/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457167" y="2056683"/>
              <a:ext cx="990704" cy="609681"/>
            </a:xfrm>
            <a:prstGeom prst="rect">
              <a:avLst/>
            </a:prstGeom>
            <a:solidFill>
              <a:srgbClr val="B6DF89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400" b="1" dirty="0" smtClean="0"/>
                <a:t>S016</a:t>
              </a:r>
              <a:endParaRPr lang="es-ES" altLang="es-MX" sz="1400" b="1" dirty="0" smtClean="0"/>
            </a:p>
          </p:txBody>
        </p:sp>
        <p:sp>
          <p:nvSpPr>
            <p:cNvPr id="40" name="Rectangle 47"/>
            <p:cNvSpPr>
              <a:spLocks noChangeAspect="1" noChangeArrowheads="1"/>
            </p:cNvSpPr>
            <p:nvPr/>
          </p:nvSpPr>
          <p:spPr bwMode="auto">
            <a:xfrm>
              <a:off x="480610" y="4755591"/>
              <a:ext cx="931908" cy="57349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400" b="1" dirty="0" smtClean="0"/>
                <a:t>S054</a:t>
              </a:r>
              <a:endParaRPr lang="es-ES" altLang="es-MX" sz="1400" b="1" dirty="0" smtClean="0"/>
            </a:p>
          </p:txBody>
        </p:sp>
        <p:sp>
          <p:nvSpPr>
            <p:cNvPr id="41" name="Rectangle 47"/>
            <p:cNvSpPr>
              <a:spLocks noChangeAspect="1" noChangeArrowheads="1"/>
            </p:cNvSpPr>
            <p:nvPr/>
          </p:nvSpPr>
          <p:spPr bwMode="auto">
            <a:xfrm>
              <a:off x="7429924" y="2182949"/>
              <a:ext cx="847046" cy="521277"/>
            </a:xfrm>
            <a:prstGeom prst="rect">
              <a:avLst/>
            </a:prstGeom>
            <a:solidFill>
              <a:srgbClr val="00FF99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400" b="1" dirty="0" smtClean="0"/>
                <a:t>S237</a:t>
              </a:r>
              <a:endParaRPr lang="es-ES" altLang="es-MX" sz="1400" b="1" dirty="0" smtClean="0"/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460784" y="2862110"/>
              <a:ext cx="990704" cy="60968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200" b="1" dirty="0" smtClean="0"/>
                <a:t>Facultades</a:t>
              </a:r>
            </a:p>
            <a:p>
              <a:pPr algn="ctr" eaLnBrk="1" hangingPunct="1">
                <a:defRPr/>
              </a:pPr>
              <a:r>
                <a:rPr lang="es-ES_tradnl" altLang="es-MX" sz="1200" b="1" dirty="0" smtClean="0"/>
                <a:t>S041</a:t>
              </a:r>
              <a:endParaRPr lang="es-ES" altLang="es-MX" sz="1600" b="1" dirty="0" smtClean="0"/>
            </a:p>
          </p:txBody>
        </p:sp>
        <p:sp>
          <p:nvSpPr>
            <p:cNvPr id="43" name="Rectangle 134"/>
            <p:cNvSpPr>
              <a:spLocks noChangeArrowheads="1"/>
            </p:cNvSpPr>
            <p:nvPr/>
          </p:nvSpPr>
          <p:spPr bwMode="auto">
            <a:xfrm>
              <a:off x="4430926" y="4032807"/>
              <a:ext cx="3846044" cy="22402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400" b="1" dirty="0" smtClean="0"/>
                <a:t>INTELAR</a:t>
              </a:r>
              <a:endParaRPr lang="es-ES" altLang="es-MX" sz="1400" b="1" dirty="0" smtClean="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988469" y="2173958"/>
              <a:ext cx="990704" cy="609681"/>
            </a:xfrm>
            <a:prstGeom prst="rect">
              <a:avLst/>
            </a:prstGeom>
            <a:solidFill>
              <a:srgbClr val="FF99FF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100" b="1" dirty="0" err="1" smtClean="0"/>
                <a:t>BancaNet</a:t>
              </a:r>
              <a:endParaRPr lang="es-ES_tradnl" altLang="es-MX" sz="1100" b="1" dirty="0" smtClean="0"/>
            </a:p>
            <a:p>
              <a:pPr algn="ctr" eaLnBrk="1" hangingPunct="1">
                <a:defRPr/>
              </a:pPr>
              <a:r>
                <a:rPr lang="es-ES_tradnl" altLang="es-MX" sz="1100" b="1" dirty="0" smtClean="0"/>
                <a:t>Empresarial</a:t>
              </a:r>
              <a:endParaRPr lang="es-ES" altLang="es-MX" sz="1100" b="1" dirty="0" smtClean="0"/>
            </a:p>
          </p:txBody>
        </p:sp>
        <p:sp>
          <p:nvSpPr>
            <p:cNvPr id="45" name="Rectangle 47"/>
            <p:cNvSpPr>
              <a:spLocks noChangeAspect="1" noChangeArrowheads="1"/>
            </p:cNvSpPr>
            <p:nvPr/>
          </p:nvSpPr>
          <p:spPr bwMode="auto">
            <a:xfrm>
              <a:off x="2014523" y="4852343"/>
              <a:ext cx="3751243" cy="717370"/>
            </a:xfrm>
            <a:prstGeom prst="rect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rgbClr val="00A7E2"/>
                </a:gs>
              </a:gsLst>
              <a:path path="circle">
                <a:fillToRect l="50000" t="-80000" r="50000" b="180000"/>
              </a:path>
            </a:gradFill>
            <a:ln w="15875">
              <a:solidFill>
                <a:schemeClr val="tx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_tradnl" altLang="es-MX" sz="1000" b="1" dirty="0" smtClean="0"/>
            </a:p>
            <a:p>
              <a:pPr eaLnBrk="1" hangingPunct="1">
                <a:defRPr/>
              </a:pPr>
              <a:r>
                <a:rPr lang="es-ES_tradnl" altLang="es-MX" sz="1200" b="1" dirty="0" smtClean="0"/>
                <a:t>Back-</a:t>
              </a:r>
              <a:r>
                <a:rPr lang="es-ES_tradnl" altLang="es-MX" sz="1200" b="1" dirty="0" err="1" smtClean="0"/>
                <a:t>End</a:t>
              </a:r>
              <a:r>
                <a:rPr lang="es-ES_tradnl" altLang="es-MX" sz="1000" b="1" dirty="0" smtClean="0"/>
                <a:t>                                                  CSI:145791</a:t>
              </a:r>
            </a:p>
            <a:p>
              <a:pPr algn="ctr" eaLnBrk="1" hangingPunct="1">
                <a:defRPr/>
              </a:pPr>
              <a:endParaRPr lang="es-ES_tradnl" altLang="es-MX" sz="400" b="1" dirty="0" smtClean="0"/>
            </a:p>
            <a:p>
              <a:pPr algn="ctr" eaLnBrk="1" hangingPunct="1">
                <a:defRPr/>
              </a:pPr>
              <a:endParaRPr lang="es-ES_tradnl" altLang="es-MX" sz="400" b="1" dirty="0"/>
            </a:p>
            <a:p>
              <a:pPr algn="ctr" eaLnBrk="1" hangingPunct="1">
                <a:defRPr/>
              </a:pPr>
              <a:endParaRPr lang="es-ES_tradnl" altLang="es-MX" sz="400" b="1" dirty="0" smtClean="0"/>
            </a:p>
            <a:p>
              <a:pPr eaLnBrk="1" hangingPunct="1">
                <a:defRPr/>
              </a:pPr>
              <a:r>
                <a:rPr lang="es-ES_tradnl" altLang="es-MX" sz="1000" b="1" dirty="0" smtClean="0"/>
                <a:t>Server Linux                                    </a:t>
              </a:r>
              <a:r>
                <a:rPr lang="es-ES_tradnl" altLang="es-MX" sz="700" b="1" dirty="0" smtClean="0"/>
                <a:t>CORPORATE CARD SYSTEM SERVER </a:t>
              </a:r>
              <a:r>
                <a:rPr lang="es-ES_tradnl" altLang="es-MX" sz="1000" b="1" dirty="0" smtClean="0"/>
                <a:t>              </a:t>
              </a:r>
            </a:p>
            <a:p>
              <a:pPr algn="ctr" eaLnBrk="1" hangingPunct="1">
                <a:defRPr/>
              </a:pPr>
              <a:endParaRPr lang="es-ES" altLang="es-MX" sz="1600" b="1" dirty="0" smtClean="0"/>
            </a:p>
          </p:txBody>
        </p:sp>
        <p:sp>
          <p:nvSpPr>
            <p:cNvPr id="46" name="Disco magnético 3"/>
            <p:cNvSpPr/>
            <p:nvPr/>
          </p:nvSpPr>
          <p:spPr bwMode="auto">
            <a:xfrm>
              <a:off x="3368767" y="4969421"/>
              <a:ext cx="558973" cy="501687"/>
            </a:xfrm>
            <a:prstGeom prst="flowChartMagneticDisk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33CCCC"/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 eaLnBrk="1" hangingPunct="1">
                <a:defRPr/>
              </a:pPr>
              <a:r>
                <a:rPr lang="es-MX" b="1" dirty="0"/>
                <a:t>BD</a:t>
              </a:r>
            </a:p>
            <a:p>
              <a:pPr algn="ctr" eaLnBrk="1" hangingPunct="1">
                <a:defRPr/>
              </a:pPr>
              <a:r>
                <a:rPr lang="es-MX" sz="800" b="1" dirty="0" err="1"/>
                <a:t>Sybase</a:t>
              </a:r>
              <a:endParaRPr lang="es-MX" sz="800" b="1" dirty="0"/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2894763" y="3441503"/>
              <a:ext cx="1351642" cy="122961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537CFF"/>
                </a:gs>
              </a:gsLst>
              <a:path path="circle">
                <a:fillToRect l="50000" t="-80000" r="50000" b="180000"/>
              </a:path>
              <a:tileRect/>
            </a:gradFill>
            <a:ln w="1587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MX" altLang="es-MX" sz="1200" b="1" dirty="0" smtClean="0">
                  <a:latin typeface="+mn-lt"/>
                </a:rPr>
                <a:t>Front-</a:t>
              </a:r>
              <a:r>
                <a:rPr lang="es-MX" altLang="es-MX" sz="1200" b="1" dirty="0" err="1" smtClean="0">
                  <a:latin typeface="+mn-lt"/>
                </a:rPr>
                <a:t>End</a:t>
              </a:r>
              <a:endParaRPr lang="es-MX" altLang="es-MX" sz="1200" b="1" dirty="0" smtClean="0">
                <a:latin typeface="+mn-lt"/>
              </a:endParaRPr>
            </a:p>
            <a:p>
              <a:pPr algn="ctr" eaLnBrk="1" hangingPunct="1">
                <a:defRPr/>
              </a:pPr>
              <a:endParaRPr lang="es-MX" altLang="es-MX" b="1" dirty="0">
                <a:latin typeface="+mn-lt"/>
              </a:endParaRPr>
            </a:p>
            <a:p>
              <a:pPr algn="ctr" eaLnBrk="1" hangingPunct="1">
                <a:defRPr/>
              </a:pPr>
              <a:r>
                <a:rPr lang="es-MX" altLang="es-MX" sz="900" b="1" dirty="0" smtClean="0">
                  <a:latin typeface="+mn-lt"/>
                </a:rPr>
                <a:t>CSI: 163928</a:t>
              </a:r>
            </a:p>
            <a:p>
              <a:pPr algn="ctr" eaLnBrk="1" hangingPunct="1">
                <a:defRPr/>
              </a:pPr>
              <a:endParaRPr lang="es-MX" altLang="es-MX" sz="500" b="1" dirty="0">
                <a:latin typeface="+mn-lt"/>
              </a:endParaRPr>
            </a:p>
            <a:p>
              <a:pPr algn="ctr" eaLnBrk="1" hangingPunct="1">
                <a:defRPr/>
              </a:pPr>
              <a:r>
                <a:rPr lang="es-MX" altLang="es-MX" sz="700" b="1" dirty="0" smtClean="0">
                  <a:latin typeface="+mn-lt"/>
                </a:rPr>
                <a:t>CORPORATE CARD SYSTEM</a:t>
              </a:r>
            </a:p>
            <a:p>
              <a:pPr algn="ctr" eaLnBrk="1" hangingPunct="1">
                <a:defRPr/>
              </a:pPr>
              <a:r>
                <a:rPr lang="es-MX" altLang="es-MX" sz="700" b="1" dirty="0" smtClean="0">
                  <a:latin typeface="+mn-lt"/>
                </a:rPr>
                <a:t>CLIENT</a:t>
              </a:r>
            </a:p>
            <a:p>
              <a:pPr algn="ctr" eaLnBrk="1" hangingPunct="1">
                <a:defRPr/>
              </a:pPr>
              <a:endParaRPr lang="es-MX" altLang="es-MX" sz="700" b="1" dirty="0" smtClean="0">
                <a:latin typeface="+mn-lt"/>
              </a:endParaRPr>
            </a:p>
            <a:p>
              <a:pPr algn="ctr" eaLnBrk="1" hangingPunct="1">
                <a:defRPr/>
              </a:pPr>
              <a:r>
                <a:rPr lang="es-MX" altLang="es-MX" sz="900" b="1" dirty="0" smtClean="0">
                  <a:latin typeface="+mn-lt"/>
                </a:rPr>
                <a:t>PC en Windows</a:t>
              </a:r>
            </a:p>
          </p:txBody>
        </p:sp>
        <p:sp>
          <p:nvSpPr>
            <p:cNvPr id="48" name="Line 151"/>
            <p:cNvSpPr>
              <a:spLocks noChangeShapeType="1"/>
            </p:cNvSpPr>
            <p:nvPr/>
          </p:nvSpPr>
          <p:spPr bwMode="auto">
            <a:xfrm rot="2325708">
              <a:off x="3495686" y="4734674"/>
              <a:ext cx="295306" cy="371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625186" y="2158282"/>
              <a:ext cx="990704" cy="609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_tradnl" altLang="es-MX" sz="1400" b="1" dirty="0" smtClean="0"/>
                <a:t>S111</a:t>
              </a:r>
              <a:endParaRPr lang="es-ES" altLang="es-MX" sz="1400" b="1" dirty="0" smtClean="0"/>
            </a:p>
          </p:txBody>
        </p:sp>
        <p:sp>
          <p:nvSpPr>
            <p:cNvPr id="50" name="Line 132"/>
            <p:cNvSpPr>
              <a:spLocks noChangeShapeType="1"/>
            </p:cNvSpPr>
            <p:nvPr/>
          </p:nvSpPr>
          <p:spPr bwMode="auto">
            <a:xfrm>
              <a:off x="2674863" y="2704226"/>
              <a:ext cx="438196" cy="862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" name="Line 160"/>
            <p:cNvSpPr>
              <a:spLocks noChangeShapeType="1"/>
            </p:cNvSpPr>
            <p:nvPr/>
          </p:nvSpPr>
          <p:spPr bwMode="auto">
            <a:xfrm flipV="1">
              <a:off x="1412667" y="4472733"/>
              <a:ext cx="1636885" cy="542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" name="Line 160"/>
            <p:cNvSpPr>
              <a:spLocks noChangeShapeType="1"/>
            </p:cNvSpPr>
            <p:nvPr/>
          </p:nvSpPr>
          <p:spPr bwMode="auto">
            <a:xfrm flipV="1">
              <a:off x="3994214" y="2591511"/>
              <a:ext cx="650943" cy="9890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Text Box 66"/>
            <p:cNvSpPr txBox="1">
              <a:spLocks noChangeArrowheads="1"/>
            </p:cNvSpPr>
            <p:nvPr/>
          </p:nvSpPr>
          <p:spPr bwMode="auto">
            <a:xfrm>
              <a:off x="3095594" y="2788365"/>
              <a:ext cx="1543212" cy="584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 dirty="0"/>
                <a:t>Cambios en línea de datos Generales, nombre de grabación limite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800" dirty="0"/>
                <a:t>Crédito, etc.</a:t>
              </a:r>
              <a:endParaRPr lang="es-ES" altLang="es-MX" sz="800" dirty="0"/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 flipV="1">
              <a:off x="3130523" y="2464509"/>
              <a:ext cx="1487644" cy="7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604713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iti Enterprise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</TotalTime>
  <Words>245</Words>
  <Application>Microsoft Office PowerPoint</Application>
  <PresentationFormat>On-screen Show (4:3)</PresentationFormat>
  <Paragraphs>114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Geneva</vt:lpstr>
      <vt:lpstr>ヒラギノ角ゴ Pro W3</vt:lpstr>
      <vt:lpstr>blank</vt:lpstr>
      <vt:lpstr>ClipArt</vt:lpstr>
      <vt:lpstr>PowerPoint Presentation</vt:lpstr>
      <vt:lpstr>DIAGRAMA DE NEGOCIO</vt:lpstr>
      <vt:lpstr>PowerPoint Presentation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Romero Paleta, Adriana [GCB-OT NE]</dc:creator>
  <cp:lastModifiedBy>Romero Paleta, Adriana [GCB-OT NE]</cp:lastModifiedBy>
  <cp:revision>4</cp:revision>
  <dcterms:created xsi:type="dcterms:W3CDTF">2020-02-12T19:23:09Z</dcterms:created>
  <dcterms:modified xsi:type="dcterms:W3CDTF">2020-02-13T00:26:48Z</dcterms:modified>
</cp:coreProperties>
</file>