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DB907-870D-4344-A739-7B17674F5F89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8F933-76DA-4D07-9BCC-13E07ADF98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342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8F933-76DA-4D07-9BCC-13E07ADF980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95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lanalto.gov.br/ccivil_03/_ato2015-2018/2018/lei/l13709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9-2022/2019/Lei/L13853.htm#art2" TargetMode="External"/><Relationship Id="rId2" Type="http://schemas.openxmlformats.org/officeDocument/2006/relationships/hyperlink" Target="https://www.gov.br/anpd/pt-b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lanalto.gov.br/ccivil_03/_ato2015-2018/2018/lei/L13709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lanalto.gov.br/ccivil_03/_ato2015-2018/2018/lei/L13709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44587-6823-BFEA-664F-5720D67A1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9600" dirty="0"/>
              <a:t>lgpd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905153-0BAE-ADAA-F0A4-09463FBB5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pt-BR" sz="5400" dirty="0"/>
              <a:t>Lei geral de proteção de dados</a:t>
            </a:r>
          </a:p>
        </p:txBody>
      </p:sp>
    </p:spTree>
    <p:extLst>
      <p:ext uri="{BB962C8B-B14F-4D97-AF65-F5344CB8AC3E}">
        <p14:creationId xmlns:p14="http://schemas.microsoft.com/office/powerpoint/2010/main" val="248851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7014F-876F-A485-0708-E83D04E6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/>
              <a:t>CONCEITO E 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1F680D-49B0-7602-86C2-47A4CF5BA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fontAlgn="base"/>
            <a:r>
              <a:rPr lang="pt-BR" b="0" i="0" dirty="0">
                <a:solidFill>
                  <a:srgbClr val="505050"/>
                </a:solidFill>
                <a:effectLst/>
                <a:highlight>
                  <a:srgbClr val="FFFFFF"/>
                </a:highlight>
                <a:latin typeface="Titillium Web" panose="020F0502020204030204" pitchFamily="2" charset="0"/>
              </a:rPr>
              <a:t>O que é a LGPD?</a:t>
            </a:r>
          </a:p>
          <a:p>
            <a:pPr algn="just" fontAlgn="base"/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tillium Web" panose="020F0502020204030204" pitchFamily="2" charset="0"/>
              </a:rPr>
              <a:t>A</a:t>
            </a:r>
            <a:r>
              <a:rPr lang="pt-BR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tillium Web" panose="020F0502020204030204" pitchFamily="2" charset="0"/>
              </a:rPr>
              <a:t> </a:t>
            </a:r>
            <a:r>
              <a:rPr lang="pt-BR" b="1" i="0" u="none" strike="noStrike" dirty="0">
                <a:solidFill>
                  <a:srgbClr val="205C90"/>
                </a:solidFill>
                <a:effectLst/>
                <a:highlight>
                  <a:srgbClr val="FFFFFF"/>
                </a:highlight>
                <a:latin typeface="Titillium Web" panose="020F0502020204030204" pitchFamily="2" charset="0"/>
                <a:hlinkClick r:id="rId2" tooltip=" Lei Geral de Proteção de Dados"/>
              </a:rPr>
              <a:t>Lei Geral de Proteção de Dados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tillium Web" panose="020F0502020204030204" pitchFamily="2" charset="0"/>
              </a:rPr>
              <a:t> (13.709/2018) tem como principal objetivo proteger os direitos fundamentais de liberdade e de privacidade e o livre desenvolvimento da personalidade da pessoa natural. Também tem como foco a criação de um cenário de segurança jurídica, com a padronização de regulamentos e práticas para promover a proteção aos dados pessoais de todo cidadão que esteja no Brasil, de acordo com os parâmetros internacionais existentes.</a:t>
            </a:r>
          </a:p>
          <a:p>
            <a:pPr algn="just" fontAlgn="base"/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tillium Web" panose="020F0502020204030204" pitchFamily="2" charset="0"/>
              </a:rPr>
              <a:t>A lei define o que são </a:t>
            </a:r>
            <a:r>
              <a:rPr lang="pt-BR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tillium Web" panose="020F0502020204030204" pitchFamily="2" charset="0"/>
              </a:rPr>
              <a:t>dados pessoais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tillium Web" panose="020F0502020204030204" pitchFamily="2" charset="0"/>
              </a:rPr>
              <a:t> e explica que alguns deles estão sujeitos a cuidados ainda mais específicos, como os dados pessoais sensíveis e dados pessoais sobre crianças e adolescentes. Esclarece ainda que todos os dados tratados, tanto no meio físico quanto no digital, estão sujeitos à regulação. Além disso, a LGPD estabelece que não importa se a sede de uma organização ou o centro de dados dela estão localizados no Brasil ou no exterior: se há o processamento de informações sobre pessoas, brasileiras ou não, que estão no território nacional, a LGPD deve ser observada. A lei autoriza também o compartilhamento de dados pessoais com organismos internacionais e com outros países, desde que observados os requisitos nela estabelecidos.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090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47691-C5C3-79F1-BEF1-5C5D2F61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/>
              <a:t>Quem fiscaliza?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E81C66-203F-D75C-7698-94D65684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 fontAlgn="base"/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tillium Web" panose="00000500000000000000" pitchFamily="2" charset="0"/>
              </a:rPr>
              <a:t>Para fiscalizar e aplicar penalidades pelos descumprimentos da LGPD, o Brasil conta com a </a:t>
            </a:r>
            <a:r>
              <a:rPr lang="pt-BR" b="1" i="0" u="none" strike="noStrike" dirty="0">
                <a:solidFill>
                  <a:srgbClr val="205C90"/>
                </a:solidFill>
                <a:effectLst/>
                <a:highlight>
                  <a:srgbClr val="FFFFFF"/>
                </a:highlight>
                <a:latin typeface="Titillium Web" panose="00000500000000000000" pitchFamily="2" charset="0"/>
                <a:hlinkClick r:id="rId2" tooltip="Autoridade Nacional de Proteção de Dados Pessoais, a ANPD"/>
              </a:rPr>
              <a:t>Autoridade Nacional de Proteção de Dados Pessoais, a ANPD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tillium Web" panose="00000500000000000000" pitchFamily="2" charset="0"/>
              </a:rPr>
              <a:t>. A instituição terá as tarefas de regular e de orientar, preventivamente, sobre como aplicar a lei. No entanto, não basta a ANPD (</a:t>
            </a:r>
            <a:r>
              <a:rPr lang="pt-BR" b="0" i="0" u="none" strike="noStrike" dirty="0">
                <a:solidFill>
                  <a:srgbClr val="205C90"/>
                </a:solidFill>
                <a:effectLst/>
                <a:highlight>
                  <a:srgbClr val="FFFFFF"/>
                </a:highlight>
                <a:latin typeface="Titillium Web" panose="00000500000000000000" pitchFamily="2" charset="0"/>
                <a:hlinkClick r:id="rId3" tooltip="Lei nº 13.853/2019"/>
              </a:rPr>
              <a:t>Lei nº 13.853/2019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tillium Web" panose="00000500000000000000" pitchFamily="2" charset="0"/>
              </a:rPr>
              <a:t>) e é por isso que a Lei Geral de Proteção de Dados Pessoais também prevê a existência dos agentes de tratamento de dados e estipula suas funções, nas organizações, como: o controlador, que toma as decisões sobre o tratamento; o operador, que realiza o tratamento, em nome do controlador; e o encarregado, que interage com os titulares dos dados pessoais e a autoridade nacional. </a:t>
            </a:r>
          </a:p>
          <a:p>
            <a:pPr algn="just" fontAlgn="base"/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tillium Web" panose="00000500000000000000" pitchFamily="2" charset="0"/>
              </a:rPr>
              <a:t>Com relação à administração de riscos e falhas, o responsável por gerir dados pessoais também deve redigir normas de governança; adotar medidas preventivas de segurança; replicar boas práticas e certificações existentes no mercado; elaborar planos de contingência; fazer auditorias; resolver incidentes com agilidade, com o aviso imediato sobre violações à ANPD e aos indivíduos afetados.</a:t>
            </a:r>
          </a:p>
          <a:p>
            <a:pPr algn="just" fontAlgn="base"/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tillium Web" panose="00000500000000000000" pitchFamily="2" charset="0"/>
              </a:rPr>
              <a:t>As falhas de segurança podem gerar multas de até 2% do faturamento anual da organização no Brasil – limitado a R$ 50 milhões por infração. A autoridade nacional fixará níveis de penalidade segundo a gravidade da falha e enviará alertas e orientações antes de aplicar sanções às organizações.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1968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7B535BA-EC97-FE33-37A4-6D9CA9C7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660" y="287762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8000" dirty="0"/>
              <a:t>diretrizes</a:t>
            </a:r>
          </a:p>
        </p:txBody>
      </p:sp>
    </p:spTree>
    <p:extLst>
      <p:ext uri="{BB962C8B-B14F-4D97-AF65-F5344CB8AC3E}">
        <p14:creationId xmlns:p14="http://schemas.microsoft.com/office/powerpoint/2010/main" val="182534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F30D8-60C7-4E42-04FD-081F8071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Boa-fé no Tratamento de Dados Pessoais</a:t>
            </a:r>
            <a:br>
              <a:rPr lang="pt-BR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5AF37E-81C5-5B48-49E1-30D7DB3DF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 fontAlgn="base"/>
            <a:r>
              <a:rPr lang="pt-BR" sz="20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 boa-fé é fundamental à interpretação e aplicação do Direito às relações. </a:t>
            </a:r>
            <a:endParaRPr lang="pt-BR" sz="2000" b="0" i="0" dirty="0">
              <a:solidFill>
                <a:srgbClr val="666666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algn="just" fontAlgn="base"/>
            <a:r>
              <a:rPr lang="pt-BR" sz="20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Então, não poderia ser diferente com a </a:t>
            </a:r>
            <a:r>
              <a:rPr lang="pt-BR" sz="2000" b="0" i="0" u="none" strike="noStrike" dirty="0">
                <a:solidFill>
                  <a:srgbClr val="3FA9F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hlinkClick r:id="rId2"/>
              </a:rPr>
              <a:t>LGPD</a:t>
            </a:r>
            <a:r>
              <a:rPr lang="pt-BR" sz="20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que deixa evidente no caput do art. 6 a necessidade de adequação a esse princípio.</a:t>
            </a:r>
          </a:p>
          <a:p>
            <a:pPr algn="just" fontAlgn="base"/>
            <a:r>
              <a:rPr lang="pt-BR" sz="20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Mas o que seria exatamente a “boa-fé objetiva”?</a:t>
            </a:r>
            <a:endParaRPr lang="pt-BR" sz="2000" b="0" i="0" dirty="0">
              <a:solidFill>
                <a:srgbClr val="666666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algn="just" fontAlgn="base"/>
            <a:r>
              <a:rPr lang="pt-BR" sz="20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Ela diz respeito ao plano concreto, </a:t>
            </a:r>
            <a:r>
              <a:rPr lang="pt-BR" sz="20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relativo aos deveres pressupostos nas relações.</a:t>
            </a:r>
            <a:endParaRPr lang="pt-BR" sz="2000" b="0" i="0" dirty="0">
              <a:solidFill>
                <a:srgbClr val="666666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algn="just" fontAlgn="base"/>
            <a:r>
              <a:rPr lang="pt-BR" sz="20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 boa-fé é o elemento ético das relações,</a:t>
            </a:r>
            <a:r>
              <a:rPr lang="pt-BR" sz="20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pt-BR" sz="20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um princípio orientador da interpretação jurídica.</a:t>
            </a:r>
            <a:endParaRPr lang="pt-BR" sz="2000" b="0" i="0" dirty="0">
              <a:solidFill>
                <a:srgbClr val="666666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algn="just" fontAlgn="base"/>
            <a:r>
              <a:rPr lang="pt-BR" sz="20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Ela diz respeito à conduta ética entre as partes, observando a lealdade e a correção.</a:t>
            </a:r>
          </a:p>
          <a:p>
            <a:pPr algn="just" fontAlgn="base"/>
            <a:r>
              <a:rPr lang="pt-BR" sz="20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Mas, quando falamos sobre conduta ética, apesar de parecer abstrato, </a:t>
            </a:r>
            <a:r>
              <a:rPr lang="pt-BR" sz="20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essa ideia impõe deveres concretos.</a:t>
            </a:r>
            <a:endParaRPr lang="pt-BR" sz="2000" b="0" i="0" dirty="0">
              <a:solidFill>
                <a:srgbClr val="666666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algn="just" fontAlgn="base"/>
            <a:r>
              <a:rPr lang="pt-BR" sz="20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Não qualquer tipo de dever concreto. </a:t>
            </a:r>
            <a:r>
              <a:rPr lang="pt-BR" sz="20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São criados deveres anexos, como de correção, cuidado, sigilo, prestação de contas</a:t>
            </a:r>
            <a:r>
              <a:rPr lang="pt-BR" sz="20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entre outros.</a:t>
            </a:r>
          </a:p>
          <a:p>
            <a:pPr algn="just" fontAlgn="base"/>
            <a:r>
              <a:rPr lang="pt-BR" sz="20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Portanto, </a:t>
            </a:r>
            <a:r>
              <a:rPr lang="pt-BR" sz="20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 boa-fé objetiva deve estar presente em todas as relações e negócios jurídicos, como aqueles relacionados a LGPD</a:t>
            </a:r>
            <a:r>
              <a:rPr lang="pt-BR" sz="20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30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C23B2-BED0-BECC-703A-ACD98C91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Finalidade, Adequação e Necessidade na LGPD</a:t>
            </a:r>
            <a:br>
              <a:rPr lang="pt-BR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C35584-195A-EFB7-7E2D-132A8AD13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sz="14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</a:t>
            </a:r>
            <a:r>
              <a:rPr lang="pt-BR" sz="14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finalidade</a:t>
            </a:r>
            <a:r>
              <a:rPr lang="pt-BR" sz="14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corresponde ao </a:t>
            </a:r>
            <a:r>
              <a:rPr lang="pt-BR" sz="14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princípio que define a realização do tratamento de dados em função de propósitos legítimos, específicos, explícitos e informados ao titular</a:t>
            </a:r>
            <a:r>
              <a:rPr lang="pt-BR" sz="14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sem possibilidade de tratamento posterior de forma incompatível com essas finalidades.</a:t>
            </a:r>
          </a:p>
          <a:p>
            <a:pPr algn="just"/>
            <a:r>
              <a:rPr lang="pt-BR" sz="14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Dessa forma, </a:t>
            </a:r>
            <a:r>
              <a:rPr lang="pt-BR" sz="14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não é permitido fazer o tratamento de dados com fins genéricos.</a:t>
            </a:r>
          </a:p>
          <a:p>
            <a:pPr algn="just" fontAlgn="base"/>
            <a:r>
              <a:rPr lang="pt-BR" sz="14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O usuário precisa estar ciente de </a:t>
            </a:r>
            <a:r>
              <a:rPr lang="pt-BR" sz="14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TODOS</a:t>
            </a:r>
            <a:r>
              <a:rPr lang="pt-BR" sz="14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os detalhes relacionados ao uso de seus dados pessoais.</a:t>
            </a:r>
          </a:p>
          <a:p>
            <a:pPr algn="just" fontAlgn="base"/>
            <a:r>
              <a:rPr lang="pt-BR" sz="14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Nesse sentido, não é possível alterar o tratamento de </a:t>
            </a:r>
            <a:r>
              <a:rPr lang="pt-BR" sz="14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forma diversa</a:t>
            </a:r>
            <a:r>
              <a:rPr lang="pt-BR" sz="14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às finalidades estabelecidas. </a:t>
            </a:r>
          </a:p>
          <a:p>
            <a:pPr algn="just" fontAlgn="base"/>
            <a:r>
              <a:rPr lang="pt-BR" sz="14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Princípio da Adequação na LGPD</a:t>
            </a:r>
          </a:p>
          <a:p>
            <a:pPr algn="just" fontAlgn="base"/>
            <a:r>
              <a:rPr lang="pt-BR" sz="14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</a:t>
            </a:r>
            <a:r>
              <a:rPr lang="pt-BR" sz="14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adequação</a:t>
            </a:r>
            <a:r>
              <a:rPr lang="pt-BR" sz="14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significa a </a:t>
            </a:r>
            <a:r>
              <a:rPr lang="pt-BR" sz="14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compatibilidade do tratamento com as finalidades informadas ao titular</a:t>
            </a:r>
            <a:r>
              <a:rPr lang="pt-BR" sz="14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de acordo com o contexto do tratamento.</a:t>
            </a:r>
          </a:p>
          <a:p>
            <a:pPr algn="just" fontAlgn="base"/>
            <a:r>
              <a:rPr lang="pt-BR" sz="14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Princípio da Necessidade na LGPD</a:t>
            </a:r>
          </a:p>
          <a:p>
            <a:pPr algn="just" fontAlgn="base"/>
            <a:r>
              <a:rPr lang="pt-BR" sz="14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Enquanto isso, a </a:t>
            </a:r>
            <a:r>
              <a:rPr lang="pt-BR" sz="14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necessidade</a:t>
            </a:r>
            <a:r>
              <a:rPr lang="pt-BR" sz="14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é definida como a</a:t>
            </a:r>
            <a:r>
              <a:rPr lang="pt-BR" sz="14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limitação do tratamento ao mínimo necessário para a realização de suas finalidades</a:t>
            </a:r>
            <a:r>
              <a:rPr lang="pt-BR" sz="14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com abrangência dos dados pertinentes, proporcionais e não excessivos em relação às finalidades do tratamento de dados.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226791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84D92-1CFE-91D7-F012-26D90F0A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Livre Acesso, Qualidade dos Dados e Transparência</a:t>
            </a:r>
            <a:br>
              <a:rPr lang="pt-BR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FDDEC-DFAE-2DAD-0883-B6DFD3E69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 fontAlgn="base"/>
            <a:r>
              <a:rPr lang="pt-BR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Princípio do livre acesso dos dados</a:t>
            </a:r>
          </a:p>
          <a:p>
            <a:pPr algn="just" fontAlgn="base"/>
            <a:r>
              <a:rPr lang="pt-BR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O</a:t>
            </a:r>
            <a:r>
              <a:rPr lang="pt-BR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livre acesso dos dados </a:t>
            </a:r>
            <a:r>
              <a:rPr lang="pt-BR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corresponde à garantia, aos titulares, de consulta facilitada e gratuita sobre a forma e a duração do tratamento, bem como sobre a integralidade de seus dados pessoais.</a:t>
            </a:r>
          </a:p>
          <a:p>
            <a:pPr algn="just" fontAlgn="base"/>
            <a:r>
              <a:rPr lang="pt-BR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Princípio da qualidade dos dados</a:t>
            </a:r>
          </a:p>
          <a:p>
            <a:pPr algn="just" fontAlgn="base"/>
            <a:r>
              <a:rPr lang="pt-BR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 </a:t>
            </a:r>
            <a:r>
              <a:rPr lang="pt-BR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qualidade dos dados </a:t>
            </a:r>
            <a:r>
              <a:rPr lang="pt-BR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significa garantir, aos titulares, exatidão, clareza, relevância e atualização dos dados, de acordo com a necessidade e para o cumprimento da finalidade de seu tratamento;</a:t>
            </a:r>
          </a:p>
          <a:p>
            <a:pPr algn="just" fontAlgn="base"/>
            <a:r>
              <a:rPr lang="pt-BR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Princípio da transparência dos dados</a:t>
            </a:r>
          </a:p>
          <a:p>
            <a:pPr algn="just" fontAlgn="base"/>
            <a:r>
              <a:rPr lang="pt-BR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Por fim, a</a:t>
            </a:r>
            <a:r>
              <a:rPr lang="pt-BR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transparência </a:t>
            </a:r>
            <a:r>
              <a:rPr lang="pt-BR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se traduz em garantir, aos titulares,  informações claras, precisas e facilmente acessíveis sobre a realização do tratamento e os respectivos agentes de tratamento, observados os segredos comercial e industrial.</a:t>
            </a:r>
          </a:p>
          <a:p>
            <a:endParaRPr lang="pt-BR" dirty="0"/>
          </a:p>
        </p:txBody>
      </p:sp>
      <p:pic>
        <p:nvPicPr>
          <p:cNvPr id="4098" name="Picture 2" descr="Advogada aprendendo tudo sobre princípios da LGPD">
            <a:extLst>
              <a:ext uri="{FF2B5EF4-FFF2-40B4-BE49-F238E27FC236}">
                <a16:creationId xmlns:a16="http://schemas.microsoft.com/office/drawing/2014/main" id="{BE77E807-508D-CD1C-7966-4E15393C2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93" y="5136776"/>
            <a:ext cx="1703293" cy="155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716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D63F6-16D3-0D07-C884-1462D698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Segurança, Prevenção e Não Discriminação</a:t>
            </a:r>
            <a:br>
              <a:rPr lang="pt-BR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DFEF75-A147-C1AC-8448-CC20512D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917" y="2097088"/>
            <a:ext cx="9905999" cy="3918230"/>
          </a:xfrm>
        </p:spPr>
        <p:txBody>
          <a:bodyPr>
            <a:normAutofit/>
          </a:bodyPr>
          <a:lstStyle/>
          <a:p>
            <a:pPr algn="just" fontAlgn="base"/>
            <a:r>
              <a:rPr lang="pt-BR" sz="14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 </a:t>
            </a:r>
            <a:r>
              <a:rPr lang="pt-BR" sz="14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segurança</a:t>
            </a:r>
            <a:r>
              <a:rPr lang="pt-BR" sz="14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como vimos, diz respeito ao uso de medidas técnicas e administrativas aptas a proteger  os dados pessoais de acessos não autorizados e de situações acidentais ou ilícitas de destruição, perda, alteração, comunicação ou difusão.</a:t>
            </a:r>
          </a:p>
          <a:p>
            <a:pPr algn="just" fontAlgn="base"/>
            <a:r>
              <a:rPr lang="pt-BR" sz="14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</a:t>
            </a:r>
            <a:r>
              <a:rPr lang="pt-BR" sz="14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prevenção</a:t>
            </a:r>
            <a:r>
              <a:rPr lang="pt-BR" sz="14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corresponde a adoção de medidas para prevenir a ocorrência de danos em virtude do tratamento de dados pessoais.</a:t>
            </a:r>
          </a:p>
          <a:p>
            <a:pPr algn="just" fontAlgn="base"/>
            <a:r>
              <a:rPr lang="pt-BR" sz="14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Já a </a:t>
            </a:r>
            <a:r>
              <a:rPr lang="pt-BR" sz="14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não discriminação</a:t>
            </a:r>
            <a:r>
              <a:rPr lang="pt-BR" sz="14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significa a impossibilidade de realização do tratamento para fins discriminatórios ilícitos ou abusivos.</a:t>
            </a:r>
          </a:p>
          <a:p>
            <a:pPr algn="l" fontAlgn="base"/>
            <a:endParaRPr lang="pt-BR" sz="1400" b="0" i="0" dirty="0">
              <a:solidFill>
                <a:srgbClr val="666666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endParaRPr lang="pt-BR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58C67DE-0BA2-387B-5446-B5FFAA7C9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682" y="4080623"/>
            <a:ext cx="2510118" cy="187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15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29B2E-1528-1159-7243-F0E1936A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Responsabilização e Prestação de Contas</a:t>
            </a:r>
            <a:br>
              <a:rPr lang="pt-BR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5DE77-A5D6-D764-9335-827F742D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08729"/>
            <a:ext cx="9905999" cy="3182471"/>
          </a:xfrm>
        </p:spPr>
        <p:txBody>
          <a:bodyPr/>
          <a:lstStyle/>
          <a:p>
            <a:pPr algn="just" fontAlgn="base"/>
            <a:r>
              <a:rPr lang="pt-BR" sz="14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 responsabilização e prestação de contas são estabelecidos no art. 6, inc. X da </a:t>
            </a:r>
            <a:r>
              <a:rPr lang="pt-BR" sz="1400" b="0" i="0" u="none" strike="noStrike" dirty="0">
                <a:solidFill>
                  <a:srgbClr val="3FA9F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hlinkClick r:id="rId2"/>
              </a:rPr>
              <a:t>LGPD</a:t>
            </a:r>
            <a:r>
              <a:rPr lang="pt-BR" sz="14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 com o seguinte objetivo:</a:t>
            </a:r>
          </a:p>
          <a:p>
            <a:pPr algn="just" fontAlgn="base"/>
            <a:r>
              <a:rPr lang="pt-BR" sz="1400" b="1" i="1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Tornar obrigatória a demonstração, pelo agente, da adoção de medidas eficazes e capazes de comprovar a observância e o cumprimento das normas de proteção de dados pessoais e, inclusive, da eficácia dessas medidas.</a:t>
            </a:r>
            <a:endParaRPr lang="pt-BR" sz="1400" b="0" i="0" dirty="0">
              <a:solidFill>
                <a:srgbClr val="666666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algn="just"/>
            <a:r>
              <a:rPr lang="pt-BR" sz="1400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 concretização da prestação de contas se dá na obrigatoriedade de entrega de relatório à ANPD e, também, deve estar claro para o usuário que seus dados estão bem protegidos.</a:t>
            </a:r>
          </a:p>
          <a:p>
            <a:endParaRPr lang="pt-BR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356E61-FEA0-DACB-3C36-32688588B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12" y="4307541"/>
            <a:ext cx="2432144" cy="225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696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109</TotalTime>
  <Words>1142</Words>
  <Application>Microsoft Office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open sans</vt:lpstr>
      <vt:lpstr>Roboto</vt:lpstr>
      <vt:lpstr>Titillium Web</vt:lpstr>
      <vt:lpstr>Tw Cen MT</vt:lpstr>
      <vt:lpstr>Circuito</vt:lpstr>
      <vt:lpstr>lgpd</vt:lpstr>
      <vt:lpstr>CONCEITO E DEFINIÇÃO</vt:lpstr>
      <vt:lpstr>Quem fiscaliza?</vt:lpstr>
      <vt:lpstr>diretrizes</vt:lpstr>
      <vt:lpstr>Boa-fé no Tratamento de Dados Pessoais </vt:lpstr>
      <vt:lpstr>Finalidade, Adequação e Necessidade na LGPD </vt:lpstr>
      <vt:lpstr> Livre Acesso, Qualidade dos Dados e Transparência </vt:lpstr>
      <vt:lpstr>Segurança, Prevenção e Não Discriminação </vt:lpstr>
      <vt:lpstr> Responsabilização e Prestação de Contas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lgpd</dc:title>
  <dc:creator>ALUNO-11</dc:creator>
  <cp:lastModifiedBy>ALUNO-11</cp:lastModifiedBy>
  <cp:revision>1</cp:revision>
  <dcterms:created xsi:type="dcterms:W3CDTF">2024-04-22T11:08:51Z</dcterms:created>
  <dcterms:modified xsi:type="dcterms:W3CDTF">2024-04-22T12:58:06Z</dcterms:modified>
</cp:coreProperties>
</file>